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hJeQ5xcK0qqN2/M0VZjKXhWd7+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6F1773-DD21-4EDB-B905-BACAD82B0AD9}">
  <a:tblStyle styleId="{7E6F1773-DD21-4EDB-B905-BACAD82B0AD9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22158c0b4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2122158c0b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2122158c0b4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223e013b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1223e013b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22158c0b4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2122158c0b4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122158c0b4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22158c0b4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2122158c0b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122158c0b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22158c0b4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2122158c0b4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122158c0b4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2240503" y="-3987"/>
            <a:ext cx="6752493" cy="6865982"/>
            <a:chOff x="2719753" y="0"/>
            <a:chExt cx="6752493" cy="6865982"/>
          </a:xfrm>
        </p:grpSpPr>
        <p:pic>
          <p:nvPicPr>
            <p:cNvPr id="89" name="Google Shape;89;p1"/>
            <p:cNvPicPr preferRelativeResize="0"/>
            <p:nvPr/>
          </p:nvPicPr>
          <p:blipFill rotWithShape="1">
            <a:blip r:embed="rId3">
              <a:alphaModFix/>
            </a:blip>
            <a:srcRect b="81154" l="43187" r="35097" t="3334"/>
            <a:stretch/>
          </p:blipFill>
          <p:spPr>
            <a:xfrm>
              <a:off x="2719754" y="0"/>
              <a:ext cx="6752492" cy="6865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2719753" y="0"/>
              <a:ext cx="1155561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/>
          <p:cNvSpPr txBox="1"/>
          <p:nvPr>
            <p:ph type="ctrTitle"/>
          </p:nvPr>
        </p:nvSpPr>
        <p:spPr>
          <a:xfrm>
            <a:off x="0" y="1004935"/>
            <a:ext cx="12192000" cy="17563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Times New Roman"/>
              <a:buNone/>
            </a:pPr>
            <a:r>
              <a:rPr b="1" lang="en-AU">
                <a:latin typeface="Times New Roman"/>
                <a:ea typeface="Times New Roman"/>
                <a:cs typeface="Times New Roman"/>
                <a:sym typeface="Times New Roman"/>
              </a:rPr>
              <a:t>Overview of Tuvalu Energy </a:t>
            </a:r>
            <a:r>
              <a:rPr b="1" lang="en-AU">
                <a:latin typeface="Times New Roman"/>
                <a:ea typeface="Times New Roman"/>
                <a:cs typeface="Times New Roman"/>
                <a:sym typeface="Times New Roman"/>
              </a:rPr>
              <a:t>Efficiency</a:t>
            </a:r>
            <a:r>
              <a:rPr b="1" lang="en-AU">
                <a:latin typeface="Times New Roman"/>
                <a:ea typeface="Times New Roman"/>
                <a:cs typeface="Times New Roman"/>
                <a:sym typeface="Times New Roman"/>
              </a:rPr>
              <a:t> Policy and Programmes</a:t>
            </a:r>
            <a:br>
              <a:rPr b="1" lang="en-AU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ELILEI YOOO\Desktop\Photo gallery\Spacemaps\fl-old-a.gif"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3966" y="2644037"/>
            <a:ext cx="2357361" cy="140013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9145482" y="5846830"/>
            <a:ext cx="2798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Fakalogo Houati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Renewable Energy Specialist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2719753" y="0"/>
            <a:ext cx="6752493" cy="6865982"/>
            <a:chOff x="2719753" y="0"/>
            <a:chExt cx="6752493" cy="6865982"/>
          </a:xfrm>
        </p:grpSpPr>
        <p:pic>
          <p:nvPicPr>
            <p:cNvPr id="100" name="Google Shape;100;p2"/>
            <p:cNvPicPr preferRelativeResize="0"/>
            <p:nvPr/>
          </p:nvPicPr>
          <p:blipFill rotWithShape="1">
            <a:blip r:embed="rId3">
              <a:alphaModFix/>
            </a:blip>
            <a:srcRect b="81154" l="43187" r="35097" t="3334"/>
            <a:stretch/>
          </p:blipFill>
          <p:spPr>
            <a:xfrm>
              <a:off x="2719754" y="0"/>
              <a:ext cx="6752492" cy="6865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"/>
            <p:cNvSpPr/>
            <p:nvPr/>
          </p:nvSpPr>
          <p:spPr>
            <a:xfrm>
              <a:off x="2719753" y="0"/>
              <a:ext cx="1155561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 txBox="1"/>
          <p:nvPr>
            <p:ph type="title"/>
          </p:nvPr>
        </p:nvSpPr>
        <p:spPr>
          <a:xfrm>
            <a:off x="-1" y="365125"/>
            <a:ext cx="121384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AU" sz="5100">
                <a:latin typeface="Times New Roman"/>
                <a:ea typeface="Times New Roman"/>
                <a:cs typeface="Times New Roman"/>
                <a:sym typeface="Times New Roman"/>
              </a:rPr>
              <a:t>Energy Target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n-AU" sz="2990">
                <a:latin typeface="Times New Roman"/>
                <a:ea typeface="Times New Roman"/>
                <a:cs typeface="Times New Roman"/>
                <a:sym typeface="Times New Roman"/>
              </a:rPr>
              <a:t>Mission: </a:t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n-AU" sz="2990">
                <a:latin typeface="Times New Roman"/>
                <a:ea typeface="Times New Roman"/>
                <a:cs typeface="Times New Roman"/>
                <a:sym typeface="Times New Roman"/>
              </a:rPr>
              <a:t>To improve the well-being of the Tuvalu people through 100% access to affordable, reliable, efficient and sustainable sources of clean energy.</a:t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b="1" lang="en-AU" sz="2990">
                <a:latin typeface="Times New Roman"/>
                <a:ea typeface="Times New Roman"/>
                <a:cs typeface="Times New Roman"/>
                <a:sym typeface="Times New Roman"/>
              </a:rPr>
              <a:t>Goals: </a:t>
            </a:r>
            <a:endParaRPr sz="2990"/>
          </a:p>
          <a:p>
            <a:pPr indent="-359727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065"/>
              <a:buFont typeface="Times New Roman"/>
              <a:buAutoNum type="arabicPeriod"/>
            </a:pPr>
            <a:r>
              <a:rPr b="1" lang="en-AU" sz="2990">
                <a:latin typeface="Times New Roman"/>
                <a:ea typeface="Times New Roman"/>
                <a:cs typeface="Times New Roman"/>
                <a:sym typeface="Times New Roman"/>
              </a:rPr>
              <a:t>To generate electricity using 100% renewable energy by 2025.</a:t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9727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65"/>
              <a:buFont typeface="Times New Roman"/>
              <a:buAutoNum type="arabicPeriod"/>
            </a:pPr>
            <a:r>
              <a:rPr b="1" lang="en-AU" sz="2990">
                <a:latin typeface="Times New Roman"/>
                <a:ea typeface="Times New Roman"/>
                <a:cs typeface="Times New Roman"/>
                <a:sym typeface="Times New Roman"/>
              </a:rPr>
              <a:t>To increase energy efficiency by 30% on Funafuti (main island) by 2025.</a:t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9727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65"/>
              <a:buFont typeface="Times New Roman"/>
              <a:buAutoNum type="arabicPeriod"/>
            </a:pPr>
            <a:r>
              <a:rPr b="1" lang="en-AU" sz="2990">
                <a:latin typeface="Times New Roman"/>
                <a:ea typeface="Times New Roman"/>
                <a:cs typeface="Times New Roman"/>
                <a:sym typeface="Times New Roman"/>
              </a:rPr>
              <a:t>Reducing Greenhouse Gas (GHG) from the energy sector to 60% below 2010 levels by 2025</a:t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9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7663" lvl="0" marL="1617663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descr="C:\Users\ELILEI YOOO\Desktop\Photo gallery\Spacemaps\fl-old-a.gif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5596" y="49785"/>
            <a:ext cx="1112837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g2122158c0b4_0_2"/>
          <p:cNvGrpSpPr/>
          <p:nvPr/>
        </p:nvGrpSpPr>
        <p:grpSpPr>
          <a:xfrm>
            <a:off x="2719753" y="0"/>
            <a:ext cx="6752495" cy="6865981"/>
            <a:chOff x="2719753" y="0"/>
            <a:chExt cx="6752495" cy="6865981"/>
          </a:xfrm>
        </p:grpSpPr>
        <p:pic>
          <p:nvPicPr>
            <p:cNvPr id="111" name="Google Shape;111;g2122158c0b4_0_2"/>
            <p:cNvPicPr preferRelativeResize="0"/>
            <p:nvPr/>
          </p:nvPicPr>
          <p:blipFill rotWithShape="1">
            <a:blip r:embed="rId3">
              <a:alphaModFix/>
            </a:blip>
            <a:srcRect b="81154" l="43186" r="35097" t="3333"/>
            <a:stretch/>
          </p:blipFill>
          <p:spPr>
            <a:xfrm>
              <a:off x="2719754" y="0"/>
              <a:ext cx="6752494" cy="6865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g2122158c0b4_0_2"/>
            <p:cNvSpPr/>
            <p:nvPr/>
          </p:nvSpPr>
          <p:spPr>
            <a:xfrm>
              <a:off x="2719753" y="0"/>
              <a:ext cx="11556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g2122158c0b4_0_2"/>
          <p:cNvSpPr txBox="1"/>
          <p:nvPr>
            <p:ph type="title"/>
          </p:nvPr>
        </p:nvSpPr>
        <p:spPr>
          <a:xfrm>
            <a:off x="-1" y="365125"/>
            <a:ext cx="1213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AU" sz="5400">
                <a:latin typeface="Times New Roman"/>
                <a:ea typeface="Times New Roman"/>
                <a:cs typeface="Times New Roman"/>
                <a:sym typeface="Times New Roman"/>
              </a:rPr>
              <a:t>Energy Policy</a:t>
            </a:r>
            <a:endParaRPr sz="5800"/>
          </a:p>
        </p:txBody>
      </p:sp>
      <p:sp>
        <p:nvSpPr>
          <p:cNvPr id="114" name="Google Shape;114;g2122158c0b4_0_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1" lang="en-AU" sz="3500">
                <a:latin typeface="Times New Roman"/>
                <a:ea typeface="Times New Roman"/>
                <a:cs typeface="Times New Roman"/>
                <a:sym typeface="Times New Roman"/>
              </a:rPr>
              <a:t>Tuvalu National Energy Policy (TNEP) - revising state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mes New Roman"/>
              <a:buAutoNum type="arabicPeriod"/>
            </a:pPr>
            <a:r>
              <a:rPr b="1" lang="en-AU" sz="3500">
                <a:latin typeface="Times New Roman"/>
                <a:ea typeface="Times New Roman"/>
                <a:cs typeface="Times New Roman"/>
                <a:sym typeface="Times New Roman"/>
              </a:rPr>
              <a:t>Tuvalu Energy Efficiency Act - passed 2016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Times New Roman"/>
              <a:buChar char="-"/>
            </a:pPr>
            <a:r>
              <a:rPr b="1" lang="en-AU" sz="3500">
                <a:latin typeface="Times New Roman"/>
                <a:ea typeface="Times New Roman"/>
                <a:cs typeface="Times New Roman"/>
                <a:sym typeface="Times New Roman"/>
              </a:rPr>
              <a:t>Regulate import electrical appliance to have NZ/AUS labeling standard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0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Font typeface="Times New Roman"/>
              <a:buChar char="-"/>
            </a:pPr>
            <a:r>
              <a:rPr b="1" lang="en-AU" sz="3500">
                <a:latin typeface="Times New Roman"/>
                <a:ea typeface="Times New Roman"/>
                <a:cs typeface="Times New Roman"/>
                <a:sym typeface="Times New Roman"/>
              </a:rPr>
              <a:t>Light, Refrigerator/freezer and Air Condition</a:t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3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7662" lvl="0" marL="16176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ELILEI YOOO\Desktop\Photo gallery\Spacemaps\fl-old-a.gif" id="115" name="Google Shape;115;g2122158c0b4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5596" y="49785"/>
            <a:ext cx="1112837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223e013b3_0_10"/>
          <p:cNvSpPr txBox="1"/>
          <p:nvPr>
            <p:ph type="ctrTitle"/>
          </p:nvPr>
        </p:nvSpPr>
        <p:spPr>
          <a:xfrm>
            <a:off x="1523999" y="531753"/>
            <a:ext cx="91440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AU"/>
              <a:t>100% Target progress</a:t>
            </a:r>
            <a:endParaRPr/>
          </a:p>
        </p:txBody>
      </p:sp>
      <p:graphicFrame>
        <p:nvGraphicFramePr>
          <p:cNvPr id="121" name="Google Shape;121;g21223e013b3_0_10"/>
          <p:cNvGraphicFramePr/>
          <p:nvPr/>
        </p:nvGraphicFramePr>
        <p:xfrm>
          <a:off x="1523999" y="19870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{7E6F1773-DD21-4EDB-B905-BACAD82B0AD9}</a:tableStyleId>
              </a:tblPr>
              <a:tblGrid>
                <a:gridCol w="1198675"/>
                <a:gridCol w="1198675"/>
                <a:gridCol w="1198675"/>
                <a:gridCol w="1198675"/>
                <a:gridCol w="1198675"/>
                <a:gridCol w="1198675"/>
                <a:gridCol w="1198675"/>
                <a:gridCol w="1198675"/>
              </a:tblGrid>
              <a:tr h="113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cap="none" strike="noStrike"/>
                        <a:t>Station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 u="none" cap="none" strike="noStrike"/>
                        <a:t>2016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2017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2018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2019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2021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2022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13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Outer islands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81%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81%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77%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63%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53%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38%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53%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13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Funafuti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14%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12%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9%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11%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10%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10%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11%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113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Tuvalu Overall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25%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25%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21%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19%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17%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800"/>
                        <a:t>20%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g2122158c0b4_0_14"/>
          <p:cNvGrpSpPr/>
          <p:nvPr/>
        </p:nvGrpSpPr>
        <p:grpSpPr>
          <a:xfrm>
            <a:off x="2719753" y="0"/>
            <a:ext cx="6752495" cy="6865981"/>
            <a:chOff x="2719753" y="0"/>
            <a:chExt cx="6752495" cy="6865981"/>
          </a:xfrm>
        </p:grpSpPr>
        <p:pic>
          <p:nvPicPr>
            <p:cNvPr id="128" name="Google Shape;128;g2122158c0b4_0_14"/>
            <p:cNvPicPr preferRelativeResize="0"/>
            <p:nvPr/>
          </p:nvPicPr>
          <p:blipFill rotWithShape="1">
            <a:blip r:embed="rId3">
              <a:alphaModFix/>
            </a:blip>
            <a:srcRect b="81154" l="43186" r="35097" t="3333"/>
            <a:stretch/>
          </p:blipFill>
          <p:spPr>
            <a:xfrm>
              <a:off x="2719754" y="0"/>
              <a:ext cx="6752494" cy="6865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g2122158c0b4_0_14"/>
            <p:cNvSpPr/>
            <p:nvPr/>
          </p:nvSpPr>
          <p:spPr>
            <a:xfrm>
              <a:off x="2719753" y="0"/>
              <a:ext cx="11556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g2122158c0b4_0_14"/>
          <p:cNvSpPr txBox="1"/>
          <p:nvPr>
            <p:ph type="title"/>
          </p:nvPr>
        </p:nvSpPr>
        <p:spPr>
          <a:xfrm>
            <a:off x="-1" y="365125"/>
            <a:ext cx="1213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AU" sz="4000">
                <a:latin typeface="Times New Roman"/>
                <a:ea typeface="Times New Roman"/>
                <a:cs typeface="Times New Roman"/>
                <a:sym typeface="Times New Roman"/>
              </a:rPr>
              <a:t>        Energy Efficiency Activities and Programme</a:t>
            </a:r>
            <a:endParaRPr/>
          </a:p>
        </p:txBody>
      </p:sp>
      <p:sp>
        <p:nvSpPr>
          <p:cNvPr id="131" name="Google Shape;131;g2122158c0b4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Awareness programme and give out Energy conservation advice</a:t>
            </a:r>
            <a:endParaRPr b="1"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Changing of lighting system in the </a:t>
            </a: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building</a:t>
            </a: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 to LED</a:t>
            </a:r>
            <a:endParaRPr b="1"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AutoNum type="arabicPeriod"/>
            </a:pPr>
            <a:r>
              <a:rPr b="1" lang="en-AU" sz="3400">
                <a:latin typeface="Times New Roman"/>
                <a:ea typeface="Times New Roman"/>
                <a:cs typeface="Times New Roman"/>
                <a:sym typeface="Times New Roman"/>
              </a:rPr>
              <a:t>Low carbon loan scheme for efficiency appliances</a:t>
            </a:r>
            <a:endParaRPr b="1" sz="3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7662" lvl="0" marL="16176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ELILEI YOOO\Desktop\Photo gallery\Spacemaps\fl-old-a.gif" id="132" name="Google Shape;132;g2122158c0b4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5596" y="49785"/>
            <a:ext cx="1112837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2122158c0b4_0_24"/>
          <p:cNvGrpSpPr/>
          <p:nvPr/>
        </p:nvGrpSpPr>
        <p:grpSpPr>
          <a:xfrm>
            <a:off x="2719753" y="0"/>
            <a:ext cx="6752495" cy="6865981"/>
            <a:chOff x="2719753" y="0"/>
            <a:chExt cx="6752495" cy="6865981"/>
          </a:xfrm>
        </p:grpSpPr>
        <p:pic>
          <p:nvPicPr>
            <p:cNvPr id="139" name="Google Shape;139;g2122158c0b4_0_24"/>
            <p:cNvPicPr preferRelativeResize="0"/>
            <p:nvPr/>
          </p:nvPicPr>
          <p:blipFill rotWithShape="1">
            <a:blip r:embed="rId3">
              <a:alphaModFix/>
            </a:blip>
            <a:srcRect b="81154" l="43186" r="35097" t="3333"/>
            <a:stretch/>
          </p:blipFill>
          <p:spPr>
            <a:xfrm>
              <a:off x="2719754" y="0"/>
              <a:ext cx="6752494" cy="6865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g2122158c0b4_0_24"/>
            <p:cNvSpPr/>
            <p:nvPr/>
          </p:nvSpPr>
          <p:spPr>
            <a:xfrm>
              <a:off x="2719753" y="0"/>
              <a:ext cx="11556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g2122158c0b4_0_24"/>
          <p:cNvSpPr txBox="1"/>
          <p:nvPr>
            <p:ph type="title"/>
          </p:nvPr>
        </p:nvSpPr>
        <p:spPr>
          <a:xfrm>
            <a:off x="-1" y="365125"/>
            <a:ext cx="1213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AU" sz="40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en-AU" sz="5200"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sz="5600"/>
          </a:p>
        </p:txBody>
      </p:sp>
      <p:sp>
        <p:nvSpPr>
          <p:cNvPr id="142" name="Google Shape;142;g2122158c0b4_0_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b="1" lang="en-AU" sz="3600">
                <a:latin typeface="Times New Roman"/>
                <a:ea typeface="Times New Roman"/>
                <a:cs typeface="Times New Roman"/>
                <a:sym typeface="Times New Roman"/>
              </a:rPr>
              <a:t>Public does not abide or not aware of policy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b="1" lang="en-AU" sz="3600">
                <a:latin typeface="Times New Roman"/>
                <a:ea typeface="Times New Roman"/>
                <a:cs typeface="Times New Roman"/>
                <a:sym typeface="Times New Roman"/>
              </a:rPr>
              <a:t>Funding 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AutoNum type="arabicPeriod"/>
            </a:pPr>
            <a:r>
              <a:rPr b="1" lang="en-AU" sz="3600">
                <a:latin typeface="Times New Roman"/>
                <a:ea typeface="Times New Roman"/>
                <a:cs typeface="Times New Roman"/>
                <a:sym typeface="Times New Roman"/>
              </a:rPr>
              <a:t>Equipment </a:t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17662" lvl="0" marL="1617662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ELILEI YOOO\Desktop\Photo gallery\Spacemaps\fl-old-a.gif" id="143" name="Google Shape;143;g2122158c0b4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5596" y="49785"/>
            <a:ext cx="1112837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g2122158c0b4_0_34"/>
          <p:cNvGrpSpPr/>
          <p:nvPr/>
        </p:nvGrpSpPr>
        <p:grpSpPr>
          <a:xfrm>
            <a:off x="2719753" y="0"/>
            <a:ext cx="6752495" cy="6865981"/>
            <a:chOff x="2719753" y="0"/>
            <a:chExt cx="6752495" cy="6865981"/>
          </a:xfrm>
        </p:grpSpPr>
        <p:pic>
          <p:nvPicPr>
            <p:cNvPr id="150" name="Google Shape;150;g2122158c0b4_0_34"/>
            <p:cNvPicPr preferRelativeResize="0"/>
            <p:nvPr/>
          </p:nvPicPr>
          <p:blipFill rotWithShape="1">
            <a:blip r:embed="rId3">
              <a:alphaModFix/>
            </a:blip>
            <a:srcRect b="81154" l="43186" r="35097" t="3333"/>
            <a:stretch/>
          </p:blipFill>
          <p:spPr>
            <a:xfrm>
              <a:off x="2719754" y="0"/>
              <a:ext cx="6752494" cy="6865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g2122158c0b4_0_34"/>
            <p:cNvSpPr/>
            <p:nvPr/>
          </p:nvSpPr>
          <p:spPr>
            <a:xfrm>
              <a:off x="2719753" y="0"/>
              <a:ext cx="11556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g2122158c0b4_0_34"/>
          <p:cNvSpPr txBox="1"/>
          <p:nvPr>
            <p:ph type="title"/>
          </p:nvPr>
        </p:nvSpPr>
        <p:spPr>
          <a:xfrm>
            <a:off x="-1" y="365125"/>
            <a:ext cx="1213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AU" sz="40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1" lang="en-AU" sz="5100">
                <a:latin typeface="Times New Roman"/>
                <a:ea typeface="Times New Roman"/>
                <a:cs typeface="Times New Roman"/>
                <a:sym typeface="Times New Roman"/>
              </a:rPr>
              <a:t>Way forward</a:t>
            </a:r>
            <a:endParaRPr sz="5500"/>
          </a:p>
        </p:txBody>
      </p:sp>
      <p:sp>
        <p:nvSpPr>
          <p:cNvPr id="153" name="Google Shape;153;g2122158c0b4_0_3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00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Font typeface="Times New Roman"/>
              <a:buAutoNum type="arabicPeriod"/>
            </a:pPr>
            <a:r>
              <a:rPr b="1" lang="en-AU" sz="3700">
                <a:latin typeface="Times New Roman"/>
                <a:ea typeface="Times New Roman"/>
                <a:cs typeface="Times New Roman"/>
                <a:sym typeface="Times New Roman"/>
              </a:rPr>
              <a:t>More awareness programme and radio spot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AutoNum type="arabicPeriod"/>
            </a:pPr>
            <a:r>
              <a:rPr b="1" lang="en-AU" sz="3700">
                <a:latin typeface="Times New Roman"/>
                <a:ea typeface="Times New Roman"/>
                <a:cs typeface="Times New Roman"/>
                <a:sym typeface="Times New Roman"/>
              </a:rPr>
              <a:t>Includes more appliances to be regulated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Times New Roman"/>
              <a:buAutoNum type="arabicPeriod"/>
            </a:pPr>
            <a:r>
              <a:rPr b="1" lang="en-AU" sz="3700">
                <a:latin typeface="Times New Roman"/>
                <a:ea typeface="Times New Roman"/>
                <a:cs typeface="Times New Roman"/>
                <a:sym typeface="Times New Roman"/>
              </a:rPr>
              <a:t>Train staff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63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Font typeface="Times New Roman"/>
              <a:buAutoNum type="arabicPeriod"/>
            </a:pPr>
            <a:r>
              <a:rPr b="1" lang="en-AU" sz="3700">
                <a:latin typeface="Times New Roman"/>
                <a:ea typeface="Times New Roman"/>
                <a:cs typeface="Times New Roman"/>
                <a:sym typeface="Times New Roman"/>
              </a:rPr>
              <a:t>Install BESS to increase RE 100% target</a:t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ELILEI YOOO\Desktop\Photo gallery\Spacemaps\fl-old-a.gif" id="154" name="Google Shape;154;g2122158c0b4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25596" y="49785"/>
            <a:ext cx="1112837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0"/>
          <p:cNvGrpSpPr/>
          <p:nvPr/>
        </p:nvGrpSpPr>
        <p:grpSpPr>
          <a:xfrm>
            <a:off x="2719753" y="0"/>
            <a:ext cx="6752493" cy="6865982"/>
            <a:chOff x="2719753" y="0"/>
            <a:chExt cx="6752493" cy="6865982"/>
          </a:xfrm>
        </p:grpSpPr>
        <p:pic>
          <p:nvPicPr>
            <p:cNvPr id="160" name="Google Shape;160;p10"/>
            <p:cNvPicPr preferRelativeResize="0"/>
            <p:nvPr/>
          </p:nvPicPr>
          <p:blipFill rotWithShape="1">
            <a:blip r:embed="rId3">
              <a:alphaModFix/>
            </a:blip>
            <a:srcRect b="81154" l="43187" r="35097" t="3334"/>
            <a:stretch/>
          </p:blipFill>
          <p:spPr>
            <a:xfrm>
              <a:off x="2719754" y="0"/>
              <a:ext cx="6752492" cy="68659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0"/>
            <p:cNvSpPr/>
            <p:nvPr/>
          </p:nvSpPr>
          <p:spPr>
            <a:xfrm>
              <a:off x="2719753" y="0"/>
              <a:ext cx="1155561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0"/>
          <p:cNvSpPr txBox="1"/>
          <p:nvPr>
            <p:ph type="title"/>
          </p:nvPr>
        </p:nvSpPr>
        <p:spPr>
          <a:xfrm>
            <a:off x="4414675" y="2664556"/>
            <a:ext cx="3421500" cy="257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Fakafetai lasi 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2017-01-18T19:32:21Z</dcterms:created>
  <dc:creator>nielu meisake</dc:creator>
</cp:coreProperties>
</file>