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68" r:id="rId16"/>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46149E-2753-4C8A-A600-FC3CC9E33388}"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E39CA-C292-4460-8D70-1E3D2ABC4363}" type="slidenum">
              <a:rPr lang="en-US" smtClean="0"/>
              <a:t>‹#›</a:t>
            </a:fld>
            <a:endParaRPr lang="en-US"/>
          </a:p>
        </p:txBody>
      </p:sp>
    </p:spTree>
    <p:extLst>
      <p:ext uri="{BB962C8B-B14F-4D97-AF65-F5344CB8AC3E}">
        <p14:creationId xmlns:p14="http://schemas.microsoft.com/office/powerpoint/2010/main" val="2721213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46149E-2753-4C8A-A600-FC3CC9E33388}"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E39CA-C292-4460-8D70-1E3D2ABC4363}" type="slidenum">
              <a:rPr lang="en-US" smtClean="0"/>
              <a:t>‹#›</a:t>
            </a:fld>
            <a:endParaRPr lang="en-US"/>
          </a:p>
        </p:txBody>
      </p:sp>
    </p:spTree>
    <p:extLst>
      <p:ext uri="{BB962C8B-B14F-4D97-AF65-F5344CB8AC3E}">
        <p14:creationId xmlns:p14="http://schemas.microsoft.com/office/powerpoint/2010/main" val="1511574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46149E-2753-4C8A-A600-FC3CC9E33388}"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E39CA-C292-4460-8D70-1E3D2ABC4363}" type="slidenum">
              <a:rPr lang="en-US" smtClean="0"/>
              <a:t>‹#›</a:t>
            </a:fld>
            <a:endParaRPr lang="en-US"/>
          </a:p>
        </p:txBody>
      </p:sp>
    </p:spTree>
    <p:extLst>
      <p:ext uri="{BB962C8B-B14F-4D97-AF65-F5344CB8AC3E}">
        <p14:creationId xmlns:p14="http://schemas.microsoft.com/office/powerpoint/2010/main" val="4291821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46149E-2753-4C8A-A600-FC3CC9E33388}"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E39CA-C292-4460-8D70-1E3D2ABC4363}" type="slidenum">
              <a:rPr lang="en-US" smtClean="0"/>
              <a:t>‹#›</a:t>
            </a:fld>
            <a:endParaRPr lang="en-US"/>
          </a:p>
        </p:txBody>
      </p:sp>
    </p:spTree>
    <p:extLst>
      <p:ext uri="{BB962C8B-B14F-4D97-AF65-F5344CB8AC3E}">
        <p14:creationId xmlns:p14="http://schemas.microsoft.com/office/powerpoint/2010/main" val="4066633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46149E-2753-4C8A-A600-FC3CC9E33388}"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E39CA-C292-4460-8D70-1E3D2ABC4363}" type="slidenum">
              <a:rPr lang="en-US" smtClean="0"/>
              <a:t>‹#›</a:t>
            </a:fld>
            <a:endParaRPr lang="en-US"/>
          </a:p>
        </p:txBody>
      </p:sp>
    </p:spTree>
    <p:extLst>
      <p:ext uri="{BB962C8B-B14F-4D97-AF65-F5344CB8AC3E}">
        <p14:creationId xmlns:p14="http://schemas.microsoft.com/office/powerpoint/2010/main" val="2377425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46149E-2753-4C8A-A600-FC3CC9E33388}" type="datetimeFigureOut">
              <a:rPr lang="en-US" smtClean="0"/>
              <a:t>8/3/2021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5E39CA-C292-4460-8D70-1E3D2ABC4363}" type="slidenum">
              <a:rPr lang="en-US" smtClean="0"/>
              <a:t>‹#›</a:t>
            </a:fld>
            <a:endParaRPr lang="en-US"/>
          </a:p>
        </p:txBody>
      </p:sp>
    </p:spTree>
    <p:extLst>
      <p:ext uri="{BB962C8B-B14F-4D97-AF65-F5344CB8AC3E}">
        <p14:creationId xmlns:p14="http://schemas.microsoft.com/office/powerpoint/2010/main" val="1579547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46149E-2753-4C8A-A600-FC3CC9E33388}" type="datetimeFigureOut">
              <a:rPr lang="en-US" smtClean="0"/>
              <a:t>8/3/2021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5E39CA-C292-4460-8D70-1E3D2ABC4363}" type="slidenum">
              <a:rPr lang="en-US" smtClean="0"/>
              <a:t>‹#›</a:t>
            </a:fld>
            <a:endParaRPr lang="en-US"/>
          </a:p>
        </p:txBody>
      </p:sp>
    </p:spTree>
    <p:extLst>
      <p:ext uri="{BB962C8B-B14F-4D97-AF65-F5344CB8AC3E}">
        <p14:creationId xmlns:p14="http://schemas.microsoft.com/office/powerpoint/2010/main" val="3277501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46149E-2753-4C8A-A600-FC3CC9E33388}" type="datetimeFigureOut">
              <a:rPr lang="en-US" smtClean="0"/>
              <a:t>8/3/2021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5E39CA-C292-4460-8D70-1E3D2ABC4363}" type="slidenum">
              <a:rPr lang="en-US" smtClean="0"/>
              <a:t>‹#›</a:t>
            </a:fld>
            <a:endParaRPr lang="en-US"/>
          </a:p>
        </p:txBody>
      </p:sp>
    </p:spTree>
    <p:extLst>
      <p:ext uri="{BB962C8B-B14F-4D97-AF65-F5344CB8AC3E}">
        <p14:creationId xmlns:p14="http://schemas.microsoft.com/office/powerpoint/2010/main" val="525791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46149E-2753-4C8A-A600-FC3CC9E33388}" type="datetimeFigureOut">
              <a:rPr lang="en-US" smtClean="0"/>
              <a:t>8/3/2021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5E39CA-C292-4460-8D70-1E3D2ABC4363}" type="slidenum">
              <a:rPr lang="en-US" smtClean="0"/>
              <a:t>‹#›</a:t>
            </a:fld>
            <a:endParaRPr lang="en-US"/>
          </a:p>
        </p:txBody>
      </p:sp>
    </p:spTree>
    <p:extLst>
      <p:ext uri="{BB962C8B-B14F-4D97-AF65-F5344CB8AC3E}">
        <p14:creationId xmlns:p14="http://schemas.microsoft.com/office/powerpoint/2010/main" val="4226171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46149E-2753-4C8A-A600-FC3CC9E33388}" type="datetimeFigureOut">
              <a:rPr lang="en-US" smtClean="0"/>
              <a:t>8/3/2021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5E39CA-C292-4460-8D70-1E3D2ABC4363}" type="slidenum">
              <a:rPr lang="en-US" smtClean="0"/>
              <a:t>‹#›</a:t>
            </a:fld>
            <a:endParaRPr lang="en-US"/>
          </a:p>
        </p:txBody>
      </p:sp>
    </p:spTree>
    <p:extLst>
      <p:ext uri="{BB962C8B-B14F-4D97-AF65-F5344CB8AC3E}">
        <p14:creationId xmlns:p14="http://schemas.microsoft.com/office/powerpoint/2010/main" val="14614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46149E-2753-4C8A-A600-FC3CC9E33388}" type="datetimeFigureOut">
              <a:rPr lang="en-US" smtClean="0"/>
              <a:t>8/3/2021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5E39CA-C292-4460-8D70-1E3D2ABC4363}" type="slidenum">
              <a:rPr lang="en-US" smtClean="0"/>
              <a:t>‹#›</a:t>
            </a:fld>
            <a:endParaRPr lang="en-US"/>
          </a:p>
        </p:txBody>
      </p:sp>
    </p:spTree>
    <p:extLst>
      <p:ext uri="{BB962C8B-B14F-4D97-AF65-F5344CB8AC3E}">
        <p14:creationId xmlns:p14="http://schemas.microsoft.com/office/powerpoint/2010/main" val="3403012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46149E-2753-4C8A-A600-FC3CC9E33388}" type="datetimeFigureOut">
              <a:rPr lang="en-US" smtClean="0"/>
              <a:t>8/3/2021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5E39CA-C292-4460-8D70-1E3D2ABC4363}" type="slidenum">
              <a:rPr lang="en-US" smtClean="0"/>
              <a:t>‹#›</a:t>
            </a:fld>
            <a:endParaRPr lang="en-US"/>
          </a:p>
        </p:txBody>
      </p:sp>
    </p:spTree>
    <p:extLst>
      <p:ext uri="{BB962C8B-B14F-4D97-AF65-F5344CB8AC3E}">
        <p14:creationId xmlns:p14="http://schemas.microsoft.com/office/powerpoint/2010/main" val="3174912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8229600" cy="1143000"/>
          </a:xfrm>
          <a:solidFill>
            <a:srgbClr val="0070C0"/>
          </a:solidFill>
        </p:spPr>
        <p:txBody>
          <a:bodyPr>
            <a:normAutofit/>
          </a:bodyPr>
          <a:lstStyle/>
          <a:p>
            <a:pPr algn="l"/>
            <a:r>
              <a:rPr lang="en-US" sz="3200" dirty="0" smtClean="0">
                <a:solidFill>
                  <a:srgbClr val="FFFF00"/>
                </a:solidFill>
              </a:rPr>
              <a:t>TEC WIRING REGULATION &amp; BY-LAWS </a:t>
            </a:r>
            <a:endParaRPr lang="en-US" sz="3200" dirty="0">
              <a:solidFill>
                <a:srgbClr val="FFFF00"/>
              </a:solidFill>
            </a:endParaRPr>
          </a:p>
        </p:txBody>
      </p:sp>
      <p:sp>
        <p:nvSpPr>
          <p:cNvPr id="5" name="Content Placeholder 4"/>
          <p:cNvSpPr>
            <a:spLocks noGrp="1"/>
          </p:cNvSpPr>
          <p:nvPr>
            <p:ph idx="1"/>
          </p:nvPr>
        </p:nvSpPr>
        <p:spPr>
          <a:solidFill>
            <a:srgbClr val="0070C0"/>
          </a:solidFill>
        </p:spPr>
        <p:txBody>
          <a:bodyPr>
            <a:normAutofit/>
          </a:bodyPr>
          <a:lstStyle/>
          <a:p>
            <a:pPr marL="514350" indent="-514350">
              <a:buFont typeface="+mj-lt"/>
              <a:buAutoNum type="arabicPeriod"/>
            </a:pPr>
            <a:r>
              <a:rPr lang="en-US" sz="2800" dirty="0" smtClean="0">
                <a:solidFill>
                  <a:schemeClr val="bg1"/>
                </a:solidFill>
              </a:rPr>
              <a:t>TONGA ELECTRICITY ACT 2007</a:t>
            </a:r>
          </a:p>
          <a:p>
            <a:pPr marL="514350" indent="-514350">
              <a:buFont typeface="+mj-lt"/>
              <a:buAutoNum type="arabicPeriod"/>
            </a:pPr>
            <a:r>
              <a:rPr lang="en-US" sz="2800" dirty="0" smtClean="0">
                <a:solidFill>
                  <a:schemeClr val="bg1"/>
                </a:solidFill>
              </a:rPr>
              <a:t>CONTRACTORS BY-LAWS &amp; WIRING BY-LAWS</a:t>
            </a:r>
          </a:p>
          <a:p>
            <a:pPr marL="514350" indent="-514350">
              <a:buFont typeface="+mj-lt"/>
              <a:buAutoNum type="arabicPeriod"/>
            </a:pPr>
            <a:r>
              <a:rPr lang="en-US" sz="2800" dirty="0" smtClean="0">
                <a:solidFill>
                  <a:schemeClr val="bg1"/>
                </a:solidFill>
              </a:rPr>
              <a:t>WIRING STANDARDS AS/NZS 3000:2007 (WIRING RULES)</a:t>
            </a:r>
          </a:p>
          <a:p>
            <a:endParaRPr lang="en-US" sz="2800" dirty="0">
              <a:solidFill>
                <a:schemeClr val="bg1"/>
              </a:solidFill>
            </a:endParaRPr>
          </a:p>
        </p:txBody>
      </p:sp>
    </p:spTree>
    <p:extLst>
      <p:ext uri="{BB962C8B-B14F-4D97-AF65-F5344CB8AC3E}">
        <p14:creationId xmlns:p14="http://schemas.microsoft.com/office/powerpoint/2010/main" val="4152736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solidFill>
            <a:srgbClr val="0070C0"/>
          </a:solidFill>
        </p:spPr>
        <p:txBody>
          <a:bodyPr/>
          <a:lstStyle/>
          <a:p>
            <a:pPr marL="0" indent="0">
              <a:buNone/>
            </a:pPr>
            <a:r>
              <a:rPr lang="en-US" b="1" dirty="0" smtClean="0">
                <a:solidFill>
                  <a:srgbClr val="FFFF00"/>
                </a:solidFill>
              </a:rPr>
              <a:t>   </a:t>
            </a:r>
          </a:p>
          <a:p>
            <a:pPr marL="0" indent="0">
              <a:buNone/>
            </a:pPr>
            <a:r>
              <a:rPr lang="en-US" b="1" dirty="0">
                <a:solidFill>
                  <a:srgbClr val="FFFF00"/>
                </a:solidFill>
              </a:rPr>
              <a:t> </a:t>
            </a:r>
            <a:r>
              <a:rPr lang="en-US" b="1" dirty="0" smtClean="0">
                <a:solidFill>
                  <a:srgbClr val="FFFF00"/>
                </a:solidFill>
              </a:rPr>
              <a:t>  8   Contractor </a:t>
            </a:r>
            <a:r>
              <a:rPr lang="en-US" b="1" dirty="0">
                <a:solidFill>
                  <a:srgbClr val="FFFF00"/>
                </a:solidFill>
              </a:rPr>
              <a:t>to </a:t>
            </a:r>
            <a:r>
              <a:rPr lang="en-US" b="1" dirty="0" smtClean="0">
                <a:solidFill>
                  <a:srgbClr val="FFFF00"/>
                </a:solidFill>
              </a:rPr>
              <a:t>Supervise</a:t>
            </a:r>
            <a:endParaRPr lang="en-US" dirty="0">
              <a:solidFill>
                <a:srgbClr val="FFFF00"/>
              </a:solidFill>
            </a:endParaRPr>
          </a:p>
          <a:p>
            <a:pPr marL="0" indent="0">
              <a:buNone/>
            </a:pPr>
            <a:r>
              <a:rPr lang="en-US" dirty="0"/>
              <a:t> </a:t>
            </a:r>
          </a:p>
          <a:p>
            <a:r>
              <a:rPr lang="en-US" sz="2800" dirty="0">
                <a:solidFill>
                  <a:schemeClr val="bg1"/>
                </a:solidFill>
              </a:rPr>
              <a:t>Electrical wiring installation permitted on particular premises shall be at all times under the direct supervision of the electrical contractor.</a:t>
            </a:r>
          </a:p>
          <a:p>
            <a:pPr marL="0" indent="0">
              <a:buNone/>
            </a:pPr>
            <a:r>
              <a:rPr lang="en-US" dirty="0"/>
              <a:t/>
            </a:r>
            <a:br>
              <a:rPr lang="en-US" dirty="0"/>
            </a:br>
            <a:endParaRPr lang="en-US" dirty="0"/>
          </a:p>
        </p:txBody>
      </p:sp>
    </p:spTree>
    <p:extLst>
      <p:ext uri="{BB962C8B-B14F-4D97-AF65-F5344CB8AC3E}">
        <p14:creationId xmlns:p14="http://schemas.microsoft.com/office/powerpoint/2010/main" val="3245441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solidFill>
            <a:srgbClr val="0070C0"/>
          </a:solidFill>
        </p:spPr>
        <p:txBody>
          <a:bodyPr/>
          <a:lstStyle/>
          <a:p>
            <a:pPr marL="0" indent="0">
              <a:buNone/>
            </a:pPr>
            <a:r>
              <a:rPr lang="en-US" b="1" dirty="0">
                <a:solidFill>
                  <a:srgbClr val="FFFF00"/>
                </a:solidFill>
              </a:rPr>
              <a:t> </a:t>
            </a:r>
            <a:r>
              <a:rPr lang="en-US" b="1" dirty="0" smtClean="0">
                <a:solidFill>
                  <a:srgbClr val="FFFF00"/>
                </a:solidFill>
              </a:rPr>
              <a:t>   </a:t>
            </a:r>
          </a:p>
          <a:p>
            <a:pPr marL="0" indent="0">
              <a:buNone/>
            </a:pPr>
            <a:r>
              <a:rPr lang="en-US" b="1" dirty="0">
                <a:solidFill>
                  <a:srgbClr val="FFFF00"/>
                </a:solidFill>
              </a:rPr>
              <a:t> </a:t>
            </a:r>
            <a:r>
              <a:rPr lang="en-US" b="1" dirty="0" smtClean="0">
                <a:solidFill>
                  <a:srgbClr val="FFFF00"/>
                </a:solidFill>
              </a:rPr>
              <a:t>  9       Inspection</a:t>
            </a:r>
            <a:endParaRPr lang="en-US" dirty="0" smtClean="0">
              <a:solidFill>
                <a:srgbClr val="FFFF00"/>
              </a:solidFill>
            </a:endParaRPr>
          </a:p>
          <a:p>
            <a:pPr marL="0" indent="0">
              <a:buNone/>
            </a:pPr>
            <a:endParaRPr lang="en-US" dirty="0"/>
          </a:p>
          <a:p>
            <a:r>
              <a:rPr lang="en-US" dirty="0">
                <a:solidFill>
                  <a:schemeClr val="bg1"/>
                </a:solidFill>
              </a:rPr>
              <a:t>No electrical wiring shall be concealed behind walls and above ceilings unless </a:t>
            </a:r>
            <a:r>
              <a:rPr lang="en-US" dirty="0" smtClean="0">
                <a:solidFill>
                  <a:schemeClr val="bg1"/>
                </a:solidFill>
              </a:rPr>
              <a:t>the Board’s </a:t>
            </a:r>
            <a:r>
              <a:rPr lang="en-US" dirty="0">
                <a:solidFill>
                  <a:schemeClr val="bg1"/>
                </a:solidFill>
              </a:rPr>
              <a:t>authorized inspector has inspected the installation.</a:t>
            </a:r>
          </a:p>
          <a:p>
            <a:pPr marL="0" indent="0">
              <a:buNone/>
            </a:pPr>
            <a:endParaRPr lang="en-US" dirty="0"/>
          </a:p>
        </p:txBody>
      </p:sp>
    </p:spTree>
    <p:extLst>
      <p:ext uri="{BB962C8B-B14F-4D97-AF65-F5344CB8AC3E}">
        <p14:creationId xmlns:p14="http://schemas.microsoft.com/office/powerpoint/2010/main" val="35123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a:solidFill>
            <a:srgbClr val="0070C0"/>
          </a:solidFill>
        </p:spPr>
        <p:txBody>
          <a:bodyPr/>
          <a:lstStyle/>
          <a:p>
            <a:pPr marL="0" indent="0">
              <a:buNone/>
            </a:pPr>
            <a:r>
              <a:rPr lang="en-US" b="1" dirty="0" smtClean="0">
                <a:solidFill>
                  <a:srgbClr val="FFFF00"/>
                </a:solidFill>
              </a:rPr>
              <a:t>    </a:t>
            </a:r>
          </a:p>
          <a:p>
            <a:pPr marL="0" indent="0">
              <a:buNone/>
            </a:pPr>
            <a:r>
              <a:rPr lang="en-US" b="1" dirty="0">
                <a:solidFill>
                  <a:srgbClr val="FFFF00"/>
                </a:solidFill>
              </a:rPr>
              <a:t> </a:t>
            </a:r>
            <a:r>
              <a:rPr lang="en-US" b="1" dirty="0" smtClean="0">
                <a:solidFill>
                  <a:srgbClr val="FFFF00"/>
                </a:solidFill>
              </a:rPr>
              <a:t>   10     </a:t>
            </a:r>
            <a:r>
              <a:rPr lang="en-US" b="1" dirty="0">
                <a:solidFill>
                  <a:srgbClr val="FFFF00"/>
                </a:solidFill>
              </a:rPr>
              <a:t>Certificate of </a:t>
            </a:r>
            <a:r>
              <a:rPr lang="en-US" b="1" dirty="0" smtClean="0">
                <a:solidFill>
                  <a:srgbClr val="FFFF00"/>
                </a:solidFill>
              </a:rPr>
              <a:t>Completion (COC)</a:t>
            </a:r>
          </a:p>
          <a:p>
            <a:pPr marL="0" indent="0">
              <a:buNone/>
            </a:pPr>
            <a:endParaRPr lang="en-US" dirty="0">
              <a:solidFill>
                <a:srgbClr val="FFFF00"/>
              </a:solidFill>
            </a:endParaRPr>
          </a:p>
          <a:p>
            <a:pPr marL="342900" lvl="2" indent="-342900"/>
            <a:r>
              <a:rPr lang="en-US" dirty="0" smtClean="0">
                <a:solidFill>
                  <a:schemeClr val="bg1"/>
                </a:solidFill>
              </a:rPr>
              <a:t>Certificate of Completion </a:t>
            </a:r>
            <a:r>
              <a:rPr lang="en-US" dirty="0">
                <a:solidFill>
                  <a:schemeClr val="bg1"/>
                </a:solidFill>
              </a:rPr>
              <a:t>(COC) is issued only after inspector is satisfied that the Electrical Installation Complies with Electrical Standard and is safe for Connection to grid.</a:t>
            </a:r>
          </a:p>
          <a:p>
            <a:pPr marL="0" indent="0">
              <a:buNone/>
            </a:pPr>
            <a:endParaRPr lang="en-US" dirty="0"/>
          </a:p>
        </p:txBody>
      </p:sp>
    </p:spTree>
    <p:extLst>
      <p:ext uri="{BB962C8B-B14F-4D97-AF65-F5344CB8AC3E}">
        <p14:creationId xmlns:p14="http://schemas.microsoft.com/office/powerpoint/2010/main" val="1782359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solidFill>
            <a:srgbClr val="0070C0"/>
          </a:solidFill>
        </p:spPr>
        <p:txBody>
          <a:bodyPr>
            <a:normAutofit fontScale="77500" lnSpcReduction="20000"/>
          </a:bodyPr>
          <a:lstStyle/>
          <a:p>
            <a:pPr marL="0" lvl="0" indent="0">
              <a:buNone/>
            </a:pPr>
            <a:r>
              <a:rPr lang="en-NZ" b="1" dirty="0" smtClean="0"/>
              <a:t>     </a:t>
            </a:r>
            <a:r>
              <a:rPr lang="en-NZ" b="1" dirty="0" smtClean="0">
                <a:solidFill>
                  <a:srgbClr val="FFFF00"/>
                </a:solidFill>
              </a:rPr>
              <a:t>WIRING STANDARD AS/NZS 3000:2007 (Wiring Rules)</a:t>
            </a:r>
          </a:p>
          <a:p>
            <a:pPr lvl="0"/>
            <a:endParaRPr lang="en-US" dirty="0"/>
          </a:p>
          <a:p>
            <a:r>
              <a:rPr lang="en-NZ" dirty="0">
                <a:solidFill>
                  <a:schemeClr val="bg1"/>
                </a:solidFill>
              </a:rPr>
              <a:t>The existing Electrical Wiring By-Laws made by TEPB on 30</a:t>
            </a:r>
            <a:r>
              <a:rPr lang="en-NZ" baseline="30000" dirty="0">
                <a:solidFill>
                  <a:schemeClr val="bg1"/>
                </a:solidFill>
              </a:rPr>
              <a:t>th</a:t>
            </a:r>
            <a:r>
              <a:rPr lang="en-NZ" dirty="0">
                <a:solidFill>
                  <a:schemeClr val="bg1"/>
                </a:solidFill>
              </a:rPr>
              <a:t> April 1985 technically remain in force.  However the Technical requirements thereof are outmoded and do not represent best safety or regulatory practice today.  Indeed even TEPB from the start of this century adopted </a:t>
            </a:r>
            <a:r>
              <a:rPr lang="en-NZ" b="1" dirty="0">
                <a:solidFill>
                  <a:schemeClr val="bg1"/>
                </a:solidFill>
              </a:rPr>
              <a:t>de facto</a:t>
            </a:r>
            <a:r>
              <a:rPr lang="en-NZ" dirty="0">
                <a:solidFill>
                  <a:schemeClr val="bg1"/>
                </a:solidFill>
              </a:rPr>
              <a:t> as a safe Wiring Standard the </a:t>
            </a:r>
            <a:r>
              <a:rPr lang="en-NZ" b="1" dirty="0">
                <a:solidFill>
                  <a:schemeClr val="bg1"/>
                </a:solidFill>
              </a:rPr>
              <a:t>Joint Australian and New Zealand Wiring Code 3000:2000</a:t>
            </a:r>
            <a:r>
              <a:rPr lang="en-NZ" dirty="0">
                <a:solidFill>
                  <a:schemeClr val="bg1"/>
                </a:solidFill>
              </a:rPr>
              <a:t>, published in the year 2000.  Inspectors employed by the Electricity Commission and virtually all licensed electricians in Tonga, have been trained in or sometimes practiced their trade in New Zealand or Australia.</a:t>
            </a:r>
            <a:endParaRPr lang="en-US" dirty="0">
              <a:solidFill>
                <a:schemeClr val="bg1"/>
              </a:solidFill>
            </a:endParaRPr>
          </a:p>
          <a:p>
            <a:r>
              <a:rPr lang="en-NZ" dirty="0">
                <a:solidFill>
                  <a:schemeClr val="bg1"/>
                </a:solidFill>
              </a:rPr>
              <a:t>The current version of the </a:t>
            </a:r>
            <a:r>
              <a:rPr lang="en-NZ" b="1" dirty="0">
                <a:solidFill>
                  <a:schemeClr val="bg1"/>
                </a:solidFill>
              </a:rPr>
              <a:t>Wiring Standard is Wiring Code AS/NZS 3000:2007</a:t>
            </a:r>
            <a:r>
              <a:rPr lang="en-NZ" dirty="0">
                <a:solidFill>
                  <a:schemeClr val="bg1"/>
                </a:solidFill>
              </a:rPr>
              <a:t> PUBLISHED BY Standards New Zealand on 12</a:t>
            </a:r>
            <a:r>
              <a:rPr lang="en-NZ" baseline="30000" dirty="0">
                <a:solidFill>
                  <a:schemeClr val="bg1"/>
                </a:solidFill>
              </a:rPr>
              <a:t>th</a:t>
            </a:r>
            <a:r>
              <a:rPr lang="en-NZ" dirty="0">
                <a:solidFill>
                  <a:schemeClr val="bg1"/>
                </a:solidFill>
              </a:rPr>
              <a:t> November 2007.  This is the Standard with which all electrical works in Tonga now require to comply.</a:t>
            </a:r>
            <a:endParaRPr lang="en-US" dirty="0">
              <a:solidFill>
                <a:schemeClr val="bg1"/>
              </a:solidFill>
            </a:endParaRPr>
          </a:p>
          <a:p>
            <a:endParaRPr lang="en-US" dirty="0"/>
          </a:p>
        </p:txBody>
      </p:sp>
    </p:spTree>
    <p:extLst>
      <p:ext uri="{BB962C8B-B14F-4D97-AF65-F5344CB8AC3E}">
        <p14:creationId xmlns:p14="http://schemas.microsoft.com/office/powerpoint/2010/main" val="206885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457200" y="304800"/>
            <a:ext cx="8229600" cy="1261884"/>
          </a:xfrm>
          <a:prstGeom prst="rect">
            <a:avLst/>
          </a:prstGeom>
          <a:solidFill>
            <a:srgbClr val="0070C0"/>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60363" algn="l"/>
              </a:tabLst>
            </a:pPr>
            <a:r>
              <a:rPr kumimoji="0" lang="en-NZ" sz="2800" b="1" i="0" u="none" strike="noStrike" cap="none" normalizeH="0" baseline="0" dirty="0" smtClean="0">
                <a:ln>
                  <a:noFill/>
                </a:ln>
                <a:solidFill>
                  <a:srgbClr val="FFFF00"/>
                </a:solidFill>
                <a:effectLst/>
                <a:latin typeface="Calibri" pitchFamily="34" charset="0"/>
                <a:ea typeface="Times New Roman" pitchFamily="18" charset="0"/>
                <a:cs typeface="Mangal" pitchFamily="18" charset="0"/>
              </a:rPr>
              <a:t>PROCEDURE</a:t>
            </a:r>
            <a:endParaRPr kumimoji="0" lang="en-US" sz="28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60363" algn="l"/>
              </a:tabLst>
            </a:pPr>
            <a:r>
              <a:rPr kumimoji="0" lang="en-NZ" sz="2400" b="0" i="0" u="none" strike="noStrike" cap="none" normalizeH="0" baseline="0" dirty="0" smtClean="0">
                <a:ln>
                  <a:noFill/>
                </a:ln>
                <a:solidFill>
                  <a:schemeClr val="bg1"/>
                </a:solidFill>
                <a:effectLst/>
                <a:latin typeface="Calibri" pitchFamily="34" charset="0"/>
                <a:ea typeface="Times New Roman" pitchFamily="18" charset="0"/>
                <a:cs typeface="Mangal" pitchFamily="18" charset="0"/>
              </a:rPr>
              <a:t>Having thus set the scene, the detailed procedures in force concerning the Permit Regime are as set forth hereunder.  </a:t>
            </a:r>
            <a:endParaRPr kumimoji="0" lang="en-NZ"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6" name="Content Placeholder 5"/>
          <p:cNvSpPr>
            <a:spLocks noGrp="1"/>
          </p:cNvSpPr>
          <p:nvPr>
            <p:ph idx="1"/>
          </p:nvPr>
        </p:nvSpPr>
        <p:spPr>
          <a:xfrm>
            <a:off x="457200" y="1566684"/>
            <a:ext cx="8229600" cy="4832866"/>
          </a:xfrm>
          <a:solidFill>
            <a:srgbClr val="0070C0"/>
          </a:solidFill>
        </p:spPr>
        <p:txBody>
          <a:bodyPr>
            <a:normAutofit fontScale="25000" lnSpcReduction="20000"/>
          </a:bodyPr>
          <a:lstStyle/>
          <a:p>
            <a:pPr fontAlgn="t"/>
            <a:r>
              <a:rPr lang="en-NZ" b="1" dirty="0"/>
              <a:t> </a:t>
            </a:r>
            <a:endParaRPr lang="en-US" sz="8000" dirty="0"/>
          </a:p>
          <a:p>
            <a:pPr fontAlgn="t"/>
            <a:r>
              <a:rPr lang="en-NZ" sz="8000" dirty="0">
                <a:solidFill>
                  <a:schemeClr val="bg1"/>
                </a:solidFill>
              </a:rPr>
              <a:t>No. 1     Electrical Contractor Applies to the Commission for a Permit (Form 1) and lodges all Plans and Specifications which the Oversight Authority of the Commission shall require.</a:t>
            </a:r>
            <a:endParaRPr lang="en-US" sz="8000" dirty="0">
              <a:solidFill>
                <a:schemeClr val="bg1"/>
              </a:solidFill>
            </a:endParaRPr>
          </a:p>
          <a:p>
            <a:pPr fontAlgn="t"/>
            <a:r>
              <a:rPr lang="en-NZ" sz="8000" dirty="0">
                <a:solidFill>
                  <a:schemeClr val="bg1"/>
                </a:solidFill>
              </a:rPr>
              <a:t> </a:t>
            </a:r>
            <a:endParaRPr lang="en-US" sz="8000" dirty="0">
              <a:solidFill>
                <a:schemeClr val="bg1"/>
              </a:solidFill>
            </a:endParaRPr>
          </a:p>
          <a:p>
            <a:pPr fontAlgn="t"/>
            <a:r>
              <a:rPr lang="en-NZ" sz="8000" dirty="0">
                <a:solidFill>
                  <a:schemeClr val="bg1"/>
                </a:solidFill>
              </a:rPr>
              <a:t>No. 2     A Fee Calculation is issued by the Commission to the Electrical Contractor (Form 2) and thereafter the Fee is paid and the Contractor is issued with a Commission Invoice (Form 3) and a Receipt.</a:t>
            </a:r>
            <a:endParaRPr lang="en-US" sz="8000" dirty="0">
              <a:solidFill>
                <a:schemeClr val="bg1"/>
              </a:solidFill>
            </a:endParaRPr>
          </a:p>
          <a:p>
            <a:pPr fontAlgn="t"/>
            <a:r>
              <a:rPr lang="en-NZ" sz="8000" dirty="0">
                <a:solidFill>
                  <a:schemeClr val="bg1"/>
                </a:solidFill>
              </a:rPr>
              <a:t> </a:t>
            </a:r>
            <a:endParaRPr lang="en-US" sz="8000" dirty="0">
              <a:solidFill>
                <a:schemeClr val="bg1"/>
              </a:solidFill>
            </a:endParaRPr>
          </a:p>
          <a:p>
            <a:pPr fontAlgn="t"/>
            <a:r>
              <a:rPr lang="en-NZ" sz="8000" dirty="0">
                <a:solidFill>
                  <a:schemeClr val="bg1"/>
                </a:solidFill>
              </a:rPr>
              <a:t>No. 3     After review of the Application and supporting documents, if satisfied, the Oversight Authority issues a Permit (Form 4).  The Permit may vary slightly if of a Temporary nature – this fact (and the expiry date) must be specified in the Permit.  The Permit may be signed by either the Technical Manager or the Deputy Technical Manager</a:t>
            </a:r>
            <a:r>
              <a:rPr lang="en-NZ" sz="8000" dirty="0" smtClean="0">
                <a:solidFill>
                  <a:schemeClr val="bg1"/>
                </a:solidFill>
              </a:rPr>
              <a:t>.</a:t>
            </a:r>
            <a:r>
              <a:rPr lang="en-NZ" sz="8000" dirty="0">
                <a:solidFill>
                  <a:schemeClr val="bg1"/>
                </a:solidFill>
              </a:rPr>
              <a:t> </a:t>
            </a:r>
            <a:endParaRPr lang="en-US" sz="8000" dirty="0">
              <a:solidFill>
                <a:schemeClr val="bg1"/>
              </a:solidFill>
            </a:endParaRPr>
          </a:p>
          <a:p>
            <a:endParaRPr lang="en-US" dirty="0"/>
          </a:p>
        </p:txBody>
      </p:sp>
    </p:spTree>
    <p:extLst>
      <p:ext uri="{BB962C8B-B14F-4D97-AF65-F5344CB8AC3E}">
        <p14:creationId xmlns:p14="http://schemas.microsoft.com/office/powerpoint/2010/main" val="215233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a:solidFill>
            <a:srgbClr val="0070C0"/>
          </a:solidFill>
        </p:spPr>
        <p:txBody>
          <a:bodyPr>
            <a:normAutofit fontScale="62500" lnSpcReduction="20000"/>
          </a:bodyPr>
          <a:lstStyle/>
          <a:p>
            <a:r>
              <a:rPr lang="en-US" dirty="0" smtClean="0">
                <a:solidFill>
                  <a:schemeClr val="bg1"/>
                </a:solidFill>
              </a:rPr>
              <a:t>No. 4     The Electrical Contractor completes the electrical works and then advises the Commission in writing  that he has done so and requests that the Commission inspect the electrical works.</a:t>
            </a:r>
          </a:p>
          <a:p>
            <a:r>
              <a:rPr lang="en-US" dirty="0" smtClean="0">
                <a:solidFill>
                  <a:schemeClr val="bg1"/>
                </a:solidFill>
              </a:rPr>
              <a:t> </a:t>
            </a:r>
          </a:p>
          <a:p>
            <a:r>
              <a:rPr lang="en-US" dirty="0" smtClean="0">
                <a:solidFill>
                  <a:schemeClr val="bg1"/>
                </a:solidFill>
              </a:rPr>
              <a:t>No. 5     The Electrical Works are then inspected by the Oversight Authority and if any rectification is required this is detailed in the Inspector’s Report (Form 5).  When all works have been completed satisfactorily a Certificate of Completion (Form 6) is issued and may be signed by either the Technical Manager or the Deputy Technical Manager.</a:t>
            </a:r>
          </a:p>
          <a:p>
            <a:r>
              <a:rPr lang="en-US" dirty="0" smtClean="0">
                <a:solidFill>
                  <a:schemeClr val="bg1"/>
                </a:solidFill>
              </a:rPr>
              <a:t> </a:t>
            </a:r>
          </a:p>
          <a:p>
            <a:r>
              <a:rPr lang="en-US" dirty="0" smtClean="0">
                <a:solidFill>
                  <a:schemeClr val="bg1"/>
                </a:solidFill>
              </a:rPr>
              <a:t>No. 5A     Where the electrical works have been undertaken in the </a:t>
            </a:r>
            <a:r>
              <a:rPr lang="en-US" dirty="0" err="1" smtClean="0">
                <a:solidFill>
                  <a:schemeClr val="bg1"/>
                </a:solidFill>
              </a:rPr>
              <a:t>Niuas</a:t>
            </a:r>
            <a:r>
              <a:rPr lang="en-US" dirty="0" smtClean="0">
                <a:solidFill>
                  <a:schemeClr val="bg1"/>
                </a:solidFill>
              </a:rPr>
              <a:t>, </a:t>
            </a:r>
            <a:r>
              <a:rPr lang="en-US" dirty="0" err="1" smtClean="0">
                <a:solidFill>
                  <a:schemeClr val="bg1"/>
                </a:solidFill>
              </a:rPr>
              <a:t>Vava’u</a:t>
            </a:r>
            <a:r>
              <a:rPr lang="en-US" dirty="0" smtClean="0">
                <a:solidFill>
                  <a:schemeClr val="bg1"/>
                </a:solidFill>
              </a:rPr>
              <a:t>, </a:t>
            </a:r>
            <a:r>
              <a:rPr lang="en-US" dirty="0" err="1" smtClean="0">
                <a:solidFill>
                  <a:schemeClr val="bg1"/>
                </a:solidFill>
              </a:rPr>
              <a:t>Ha’apai</a:t>
            </a:r>
            <a:r>
              <a:rPr lang="en-US" dirty="0" smtClean="0">
                <a:solidFill>
                  <a:schemeClr val="bg1"/>
                </a:solidFill>
              </a:rPr>
              <a:t> or ‘</a:t>
            </a:r>
            <a:r>
              <a:rPr lang="en-US" dirty="0" err="1" smtClean="0">
                <a:solidFill>
                  <a:schemeClr val="bg1"/>
                </a:solidFill>
              </a:rPr>
              <a:t>Eua</a:t>
            </a:r>
            <a:r>
              <a:rPr lang="en-US" dirty="0" smtClean="0">
                <a:solidFill>
                  <a:schemeClr val="bg1"/>
                </a:solidFill>
              </a:rPr>
              <a:t> (the Kingdoms’ Outer Islands) where the Commission have no resident inspector, then on the Oversight Authority being advised by the contractor that the electrical works have been completed properly, a Temporary Connection Permission (Form 7) may be issued by the Technical Manager or the Deputy Technical Manager pending a formal inspection within 5 weeks and the issue of a Form 6 Certificate of Completion.  This part of the Commission’s procedures was introduced as from February 2011 after consultation with Tonga Power, to avoid inconvenience to electrical consumers living in the Outer Islands</a:t>
            </a:r>
            <a:endParaRPr lang="en-US" dirty="0">
              <a:solidFill>
                <a:schemeClr val="bg1"/>
              </a:solidFill>
            </a:endParaRPr>
          </a:p>
        </p:txBody>
      </p:sp>
    </p:spTree>
    <p:extLst>
      <p:ext uri="{BB962C8B-B14F-4D97-AF65-F5344CB8AC3E}">
        <p14:creationId xmlns:p14="http://schemas.microsoft.com/office/powerpoint/2010/main" val="2903246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a:solidFill>
            <a:srgbClr val="0070C0"/>
          </a:solidFill>
        </p:spPr>
        <p:txBody>
          <a:bodyPr>
            <a:normAutofit/>
          </a:bodyPr>
          <a:lstStyle/>
          <a:p>
            <a:pPr algn="l"/>
            <a:r>
              <a:rPr lang="en-US" sz="3200" dirty="0" smtClean="0">
                <a:solidFill>
                  <a:srgbClr val="FFFF00"/>
                </a:solidFill>
              </a:rPr>
              <a:t>ELECTRICITY ACT 2007</a:t>
            </a:r>
            <a:endParaRPr lang="en-US" sz="3200" dirty="0">
              <a:solidFill>
                <a:srgbClr val="FFFF00"/>
              </a:solidFill>
            </a:endParaRPr>
          </a:p>
        </p:txBody>
      </p:sp>
      <p:sp>
        <p:nvSpPr>
          <p:cNvPr id="3" name="Content Placeholder 2"/>
          <p:cNvSpPr>
            <a:spLocks noGrp="1"/>
          </p:cNvSpPr>
          <p:nvPr>
            <p:ph idx="1"/>
          </p:nvPr>
        </p:nvSpPr>
        <p:spPr>
          <a:solidFill>
            <a:srgbClr val="0070C0"/>
          </a:solidFill>
        </p:spPr>
        <p:txBody>
          <a:bodyPr>
            <a:normAutofit/>
          </a:bodyPr>
          <a:lstStyle/>
          <a:p>
            <a:pPr marL="0" indent="0">
              <a:buNone/>
            </a:pPr>
            <a:r>
              <a:rPr lang="en-US" sz="2800" dirty="0" smtClean="0">
                <a:solidFill>
                  <a:schemeClr val="bg1"/>
                </a:solidFill>
              </a:rPr>
              <a:t>Enforced by Electricity  Commission with core function of  Regulating Electricity in the Kingdom.  </a:t>
            </a:r>
          </a:p>
          <a:p>
            <a:pPr lvl="1"/>
            <a:r>
              <a:rPr lang="en-US" sz="2400" dirty="0" smtClean="0">
                <a:solidFill>
                  <a:schemeClr val="bg1"/>
                </a:solidFill>
              </a:rPr>
              <a:t>Electricity Price (</a:t>
            </a:r>
            <a:r>
              <a:rPr lang="en-US" sz="2400" dirty="0" smtClean="0">
                <a:solidFill>
                  <a:schemeClr val="bg1"/>
                </a:solidFill>
              </a:rPr>
              <a:t>Tariff)</a:t>
            </a:r>
            <a:endParaRPr lang="en-US" sz="2400" dirty="0" smtClean="0">
              <a:solidFill>
                <a:schemeClr val="bg1"/>
              </a:solidFill>
            </a:endParaRPr>
          </a:p>
          <a:p>
            <a:pPr lvl="1"/>
            <a:r>
              <a:rPr lang="en-US" sz="2400" dirty="0" smtClean="0">
                <a:solidFill>
                  <a:schemeClr val="bg1"/>
                </a:solidFill>
              </a:rPr>
              <a:t>Power Generation (Concession Contract, PPA )</a:t>
            </a:r>
          </a:p>
          <a:p>
            <a:pPr lvl="1"/>
            <a:r>
              <a:rPr lang="en-US" sz="2400" dirty="0" smtClean="0">
                <a:solidFill>
                  <a:schemeClr val="bg1"/>
                </a:solidFill>
              </a:rPr>
              <a:t>Electrical Wiring and Installation Standards (AS/NZS 3000)</a:t>
            </a:r>
          </a:p>
          <a:p>
            <a:pPr lvl="1"/>
            <a:r>
              <a:rPr lang="en-US" sz="2400" dirty="0" smtClean="0">
                <a:solidFill>
                  <a:schemeClr val="bg1"/>
                </a:solidFill>
              </a:rPr>
              <a:t>Electrical Safety Policies and Regulation</a:t>
            </a:r>
          </a:p>
          <a:p>
            <a:pPr lvl="1"/>
            <a:r>
              <a:rPr lang="en-US" sz="2400" dirty="0" smtClean="0">
                <a:solidFill>
                  <a:schemeClr val="bg1"/>
                </a:solidFill>
              </a:rPr>
              <a:t>Electrical Contractor Licensing ( Exams &amp; Issue of Licenses)</a:t>
            </a:r>
          </a:p>
          <a:p>
            <a:pPr lvl="1"/>
            <a:r>
              <a:rPr lang="en-US" sz="2400" dirty="0" smtClean="0">
                <a:solidFill>
                  <a:schemeClr val="bg1"/>
                </a:solidFill>
              </a:rPr>
              <a:t>Authorization of Public Safety Electrical Inspection. </a:t>
            </a:r>
          </a:p>
          <a:p>
            <a:pPr marL="457200" lvl="1" indent="0">
              <a:buNone/>
            </a:pPr>
            <a:endParaRPr lang="en-US" sz="2400" dirty="0">
              <a:solidFill>
                <a:schemeClr val="bg1"/>
              </a:solidFill>
            </a:endParaRPr>
          </a:p>
        </p:txBody>
      </p:sp>
    </p:spTree>
    <p:extLst>
      <p:ext uri="{BB962C8B-B14F-4D97-AF65-F5344CB8AC3E}">
        <p14:creationId xmlns:p14="http://schemas.microsoft.com/office/powerpoint/2010/main" val="3848270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a:solidFill>
            <a:srgbClr val="0070C0"/>
          </a:solidFill>
        </p:spPr>
        <p:txBody>
          <a:bodyPr/>
          <a:lstStyle/>
          <a:p>
            <a:pPr algn="l"/>
            <a:r>
              <a:rPr lang="en-US" sz="3200" dirty="0">
                <a:solidFill>
                  <a:srgbClr val="FFFF00"/>
                </a:solidFill>
              </a:rPr>
              <a:t> </a:t>
            </a:r>
            <a:r>
              <a:rPr lang="en-US" sz="3200" dirty="0" smtClean="0">
                <a:solidFill>
                  <a:srgbClr val="FFFF00"/>
                </a:solidFill>
              </a:rPr>
              <a:t>   BY-LAWS</a:t>
            </a:r>
            <a:endParaRPr lang="en-US" sz="3200" dirty="0">
              <a:solidFill>
                <a:srgbClr val="FFFF00"/>
              </a:solidFill>
            </a:endParaRPr>
          </a:p>
        </p:txBody>
      </p:sp>
      <p:sp>
        <p:nvSpPr>
          <p:cNvPr id="3" name="Content Placeholder 2"/>
          <p:cNvSpPr>
            <a:spLocks noGrp="1"/>
          </p:cNvSpPr>
          <p:nvPr>
            <p:ph idx="1"/>
          </p:nvPr>
        </p:nvSpPr>
        <p:spPr>
          <a:xfrm>
            <a:off x="457200" y="1600200"/>
            <a:ext cx="8229600" cy="4876800"/>
          </a:xfrm>
          <a:solidFill>
            <a:srgbClr val="0070C0"/>
          </a:solidFill>
        </p:spPr>
        <p:txBody>
          <a:bodyPr>
            <a:normAutofit/>
          </a:bodyPr>
          <a:lstStyle/>
          <a:p>
            <a:r>
              <a:rPr lang="en-NZ" sz="2800" dirty="0" smtClean="0">
                <a:solidFill>
                  <a:schemeClr val="bg1"/>
                </a:solidFill>
              </a:rPr>
              <a:t>Despite </a:t>
            </a:r>
            <a:r>
              <a:rPr lang="en-NZ" sz="2800" dirty="0">
                <a:solidFill>
                  <a:schemeClr val="bg1"/>
                </a:solidFill>
              </a:rPr>
              <a:t>the abolition of the Tonga Electric Power Board in 2008, By-Laws made under the authority of the TEPB Act remain in full force and effect [TEPB Repeal Act 2007, section 2(2)(b)] and are policed by the Electricity Commission.  Accordingly the public safety oversight regime in respect of ELECTRICAL WORKS continues to be regulated by the Electrical Contractor By-Laws 1985 supplemented by revised TEPB practices brought into force in 2005, and by the Electricity Commission after July 2008.  </a:t>
            </a:r>
            <a:endParaRPr lang="en-NZ" sz="2800" dirty="0" smtClean="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69203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a:solidFill>
            <a:srgbClr val="0070C0"/>
          </a:solidFill>
        </p:spPr>
        <p:txBody>
          <a:bodyPr>
            <a:normAutofit fontScale="62500" lnSpcReduction="20000"/>
          </a:bodyPr>
          <a:lstStyle/>
          <a:p>
            <a:r>
              <a:rPr lang="en-US" sz="5100" b="1" dirty="0" smtClean="0">
                <a:solidFill>
                  <a:srgbClr val="FFFF00"/>
                </a:solidFill>
              </a:rPr>
              <a:t>2     Registration</a:t>
            </a:r>
            <a:endParaRPr lang="en-US" sz="5100" dirty="0" smtClean="0">
              <a:solidFill>
                <a:srgbClr val="FFFF00"/>
              </a:solidFill>
            </a:endParaRPr>
          </a:p>
          <a:p>
            <a:pPr marL="0" indent="0">
              <a:buNone/>
            </a:pPr>
            <a:endParaRPr lang="en-US" dirty="0">
              <a:solidFill>
                <a:schemeClr val="bg1"/>
              </a:solidFill>
            </a:endParaRPr>
          </a:p>
          <a:p>
            <a:r>
              <a:rPr lang="en-US" sz="4000" dirty="0">
                <a:solidFill>
                  <a:schemeClr val="bg1"/>
                </a:solidFill>
              </a:rPr>
              <a:t>(1)     Any person with the minimum qualification of a valid overseas registration as an electrician or electrical engineer and sufficient experience in the electrical field  to  the  satisfaction  of  the  Board,  may  apply  to  the  Manager  for registration as an electrical contractor for a period of one year. The year shall commence on the first day of January and end on the 31st day of December.</a:t>
            </a:r>
          </a:p>
          <a:p>
            <a:pPr marL="0" indent="0">
              <a:buNone/>
            </a:pPr>
            <a:r>
              <a:rPr lang="en-US" sz="4000" dirty="0">
                <a:solidFill>
                  <a:schemeClr val="bg1"/>
                </a:solidFill>
              </a:rPr>
              <a:t> </a:t>
            </a:r>
          </a:p>
          <a:p>
            <a:r>
              <a:rPr lang="en-US" sz="4000" dirty="0">
                <a:solidFill>
                  <a:schemeClr val="bg1"/>
                </a:solidFill>
              </a:rPr>
              <a:t>(2)     The holder of an Electrical Trade Certificate from a </a:t>
            </a:r>
            <a:r>
              <a:rPr lang="en-US" sz="4000" dirty="0" err="1">
                <a:solidFill>
                  <a:schemeClr val="bg1"/>
                </a:solidFill>
              </a:rPr>
              <a:t>recognised</a:t>
            </a:r>
            <a:r>
              <a:rPr lang="en-US" sz="4000" dirty="0">
                <a:solidFill>
                  <a:schemeClr val="bg1"/>
                </a:solidFill>
              </a:rPr>
              <a:t> institution with a  minimum  of 10  years  experience in the installation and repair  of electrical equipment, machinery, appliances, house wiring and other related devices and gadgets satisfactory to the Board, may, upon passing an examination to be laid down by the Board, apply for registration as an electrical contractor.</a:t>
            </a:r>
          </a:p>
          <a:p>
            <a:endParaRPr lang="en-US" dirty="0"/>
          </a:p>
        </p:txBody>
      </p:sp>
    </p:spTree>
    <p:extLst>
      <p:ext uri="{BB962C8B-B14F-4D97-AF65-F5344CB8AC3E}">
        <p14:creationId xmlns:p14="http://schemas.microsoft.com/office/powerpoint/2010/main" val="1871086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791200"/>
          </a:xfrm>
          <a:solidFill>
            <a:srgbClr val="0070C0"/>
          </a:solidFill>
        </p:spPr>
        <p:txBody>
          <a:bodyPr>
            <a:normAutofit/>
          </a:bodyPr>
          <a:lstStyle/>
          <a:p>
            <a:pPr marL="0" indent="0">
              <a:buNone/>
            </a:pPr>
            <a:r>
              <a:rPr lang="en-US" b="1" dirty="0" smtClean="0"/>
              <a:t>   </a:t>
            </a:r>
            <a:r>
              <a:rPr lang="en-US" b="1" dirty="0">
                <a:solidFill>
                  <a:srgbClr val="FFFF00"/>
                </a:solidFill>
              </a:rPr>
              <a:t> </a:t>
            </a:r>
            <a:r>
              <a:rPr lang="en-US" b="1" dirty="0" smtClean="0">
                <a:solidFill>
                  <a:srgbClr val="FFFF00"/>
                </a:solidFill>
              </a:rPr>
              <a:t>3    Application</a:t>
            </a:r>
            <a:endParaRPr lang="en-US" dirty="0">
              <a:solidFill>
                <a:srgbClr val="FFFF00"/>
              </a:solidFill>
            </a:endParaRPr>
          </a:p>
          <a:p>
            <a:pPr marL="0" indent="0">
              <a:buNone/>
            </a:pPr>
            <a:r>
              <a:rPr lang="en-US" dirty="0"/>
              <a:t> </a:t>
            </a:r>
          </a:p>
          <a:p>
            <a:r>
              <a:rPr lang="en-US" sz="2800" dirty="0">
                <a:solidFill>
                  <a:schemeClr val="bg1"/>
                </a:solidFill>
              </a:rPr>
              <a:t>Application for registration as an Electrical Contractor must be supported by documentary  evidence of the applicant’s  qualification,  overseas  registration  and experiences. The Board may require further submission and additional </a:t>
            </a:r>
            <a:r>
              <a:rPr lang="en-US" sz="2800" dirty="0" smtClean="0">
                <a:solidFill>
                  <a:schemeClr val="bg1"/>
                </a:solidFill>
              </a:rPr>
              <a:t>information</a:t>
            </a:r>
            <a:r>
              <a:rPr lang="en-US" sz="2800" dirty="0">
                <a:solidFill>
                  <a:schemeClr val="bg1"/>
                </a:solidFill>
              </a:rPr>
              <a:t> </a:t>
            </a:r>
            <a:r>
              <a:rPr lang="en-US" sz="2800" dirty="0" smtClean="0">
                <a:solidFill>
                  <a:schemeClr val="bg1"/>
                </a:solidFill>
              </a:rPr>
              <a:t>about </a:t>
            </a:r>
            <a:r>
              <a:rPr lang="en-US" sz="2800" dirty="0">
                <a:solidFill>
                  <a:schemeClr val="bg1"/>
                </a:solidFill>
              </a:rPr>
              <a:t>the provisions regulating the applicant’s overseas registration to determine the scope of electrical wiring work he is entitled to carry out on registration.</a:t>
            </a:r>
          </a:p>
          <a:p>
            <a:endParaRPr lang="en-US" dirty="0"/>
          </a:p>
        </p:txBody>
      </p:sp>
    </p:spTree>
    <p:extLst>
      <p:ext uri="{BB962C8B-B14F-4D97-AF65-F5344CB8AC3E}">
        <p14:creationId xmlns:p14="http://schemas.microsoft.com/office/powerpoint/2010/main" val="1037892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solidFill>
            <a:srgbClr val="0070C0"/>
          </a:solidFill>
        </p:spPr>
        <p:txBody>
          <a:bodyPr>
            <a:normAutofit/>
          </a:bodyPr>
          <a:lstStyle/>
          <a:p>
            <a:pPr marL="0" indent="0">
              <a:buNone/>
            </a:pPr>
            <a:r>
              <a:rPr lang="en-US" b="1" dirty="0" smtClean="0">
                <a:solidFill>
                  <a:srgbClr val="FFFF00"/>
                </a:solidFill>
              </a:rPr>
              <a:t>    4   Certificate</a:t>
            </a:r>
            <a:r>
              <a:rPr lang="en-US" dirty="0"/>
              <a:t> </a:t>
            </a:r>
            <a:endParaRPr lang="en-US" dirty="0" smtClean="0"/>
          </a:p>
          <a:p>
            <a:pPr marL="0" indent="0">
              <a:buNone/>
            </a:pPr>
            <a:endParaRPr lang="en-US" dirty="0"/>
          </a:p>
          <a:p>
            <a:r>
              <a:rPr lang="en-US" sz="2800" dirty="0">
                <a:solidFill>
                  <a:schemeClr val="bg1"/>
                </a:solidFill>
              </a:rPr>
              <a:t>If  the  Board  approves  the  application,  it  shall,  upon  payment  of  the  annual registration  fee  of  $10.00,  issue  a  registration  certificate  as  in  Form  1  of  the Schedule to the applicant. This registration certificate shall be displayed at a prominent place in the principal place of business and may be renewed upon written application.</a:t>
            </a:r>
          </a:p>
          <a:p>
            <a:endParaRPr lang="en-US" dirty="0"/>
          </a:p>
        </p:txBody>
      </p:sp>
    </p:spTree>
    <p:extLst>
      <p:ext uri="{BB962C8B-B14F-4D97-AF65-F5344CB8AC3E}">
        <p14:creationId xmlns:p14="http://schemas.microsoft.com/office/powerpoint/2010/main" val="180399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a:solidFill>
            <a:srgbClr val="0070C0"/>
          </a:solidFill>
        </p:spPr>
        <p:txBody>
          <a:bodyPr>
            <a:normAutofit fontScale="92500" lnSpcReduction="20000"/>
          </a:bodyPr>
          <a:lstStyle/>
          <a:p>
            <a:pPr marL="0" indent="0">
              <a:buNone/>
            </a:pPr>
            <a:r>
              <a:rPr lang="en-US" b="1" dirty="0" smtClean="0">
                <a:solidFill>
                  <a:srgbClr val="FFFF00"/>
                </a:solidFill>
              </a:rPr>
              <a:t>   </a:t>
            </a:r>
          </a:p>
          <a:p>
            <a:pPr marL="0" indent="0">
              <a:buNone/>
            </a:pPr>
            <a:r>
              <a:rPr lang="en-US" sz="3800" b="1" dirty="0">
                <a:solidFill>
                  <a:srgbClr val="FFFF00"/>
                </a:solidFill>
              </a:rPr>
              <a:t> </a:t>
            </a:r>
            <a:r>
              <a:rPr lang="en-US" sz="3800" b="1" dirty="0" smtClean="0">
                <a:solidFill>
                  <a:srgbClr val="FFFF00"/>
                </a:solidFill>
              </a:rPr>
              <a:t>    </a:t>
            </a:r>
            <a:r>
              <a:rPr lang="en-US" sz="3500" b="1" dirty="0" smtClean="0">
                <a:solidFill>
                  <a:srgbClr val="FFFF00"/>
                </a:solidFill>
              </a:rPr>
              <a:t>5    Electrical </a:t>
            </a:r>
            <a:r>
              <a:rPr lang="en-US" sz="3500" b="1" dirty="0">
                <a:solidFill>
                  <a:srgbClr val="FFFF00"/>
                </a:solidFill>
              </a:rPr>
              <a:t>wiring permit </a:t>
            </a:r>
            <a:r>
              <a:rPr lang="en-US" sz="3500" b="1" dirty="0" smtClean="0">
                <a:solidFill>
                  <a:srgbClr val="FFFF00"/>
                </a:solidFill>
              </a:rPr>
              <a:t>required</a:t>
            </a:r>
          </a:p>
          <a:p>
            <a:pPr marL="0" indent="0">
              <a:buNone/>
            </a:pPr>
            <a:endParaRPr lang="en-US" dirty="0"/>
          </a:p>
          <a:p>
            <a:r>
              <a:rPr lang="en-US" sz="3000" dirty="0">
                <a:solidFill>
                  <a:schemeClr val="bg1"/>
                </a:solidFill>
              </a:rPr>
              <a:t>A person who is a holder of a valid registration certificate issued by the Board shall not make any electrical installation in any premises unless he has applied for and has been issued with an electrical wiring permit for the particular premises, subject to the terms and conditions stipulated. Application for a permit must be made on the official printed form as in Form 2 of the Schedule, obtainable from the </a:t>
            </a:r>
            <a:r>
              <a:rPr lang="en-US" sz="3000" dirty="0" smtClean="0">
                <a:solidFill>
                  <a:schemeClr val="bg1"/>
                </a:solidFill>
              </a:rPr>
              <a:t>E.C </a:t>
            </a:r>
            <a:r>
              <a:rPr lang="en-US" sz="3000" dirty="0">
                <a:solidFill>
                  <a:schemeClr val="bg1"/>
                </a:solidFill>
              </a:rPr>
              <a:t>Office and signed by the registered electrical contractor. Electrical wiring plans complete </a:t>
            </a:r>
            <a:r>
              <a:rPr lang="en-US" sz="3000" dirty="0" smtClean="0">
                <a:solidFill>
                  <a:schemeClr val="bg1"/>
                </a:solidFill>
              </a:rPr>
              <a:t>with specifications </a:t>
            </a:r>
            <a:r>
              <a:rPr lang="en-US" sz="3000" dirty="0">
                <a:solidFill>
                  <a:schemeClr val="bg1"/>
                </a:solidFill>
              </a:rPr>
              <a:t>shall be submitted together with the </a:t>
            </a:r>
            <a:r>
              <a:rPr lang="en-US" sz="3000" dirty="0" smtClean="0">
                <a:solidFill>
                  <a:schemeClr val="bg1"/>
                </a:solidFill>
              </a:rPr>
              <a:t>application.</a:t>
            </a:r>
            <a:endParaRPr lang="en-US" sz="3000" dirty="0">
              <a:solidFill>
                <a:schemeClr val="bg1"/>
              </a:solidFill>
            </a:endParaRPr>
          </a:p>
        </p:txBody>
      </p:sp>
    </p:spTree>
    <p:extLst>
      <p:ext uri="{BB962C8B-B14F-4D97-AF65-F5344CB8AC3E}">
        <p14:creationId xmlns:p14="http://schemas.microsoft.com/office/powerpoint/2010/main" val="834725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solidFill>
            <a:srgbClr val="0070C0"/>
          </a:solidFill>
        </p:spPr>
        <p:txBody>
          <a:bodyPr>
            <a:normAutofit/>
          </a:bodyPr>
          <a:lstStyle/>
          <a:p>
            <a:pPr marL="0" indent="0">
              <a:buNone/>
            </a:pPr>
            <a:r>
              <a:rPr lang="en-US" b="1" dirty="0" smtClean="0">
                <a:solidFill>
                  <a:srgbClr val="FFFF00"/>
                </a:solidFill>
              </a:rPr>
              <a:t>    </a:t>
            </a:r>
          </a:p>
          <a:p>
            <a:pPr marL="0" indent="0">
              <a:buNone/>
            </a:pPr>
            <a:r>
              <a:rPr lang="en-US" b="1" dirty="0" smtClean="0">
                <a:solidFill>
                  <a:srgbClr val="FFFF00"/>
                </a:solidFill>
              </a:rPr>
              <a:t>    6    The Permit</a:t>
            </a:r>
          </a:p>
          <a:p>
            <a:pPr marL="0" indent="0">
              <a:buNone/>
            </a:pPr>
            <a:endParaRPr lang="en-US" dirty="0"/>
          </a:p>
          <a:p>
            <a:r>
              <a:rPr lang="en-US" sz="2800" dirty="0">
                <a:solidFill>
                  <a:schemeClr val="bg1"/>
                </a:solidFill>
              </a:rPr>
              <a:t>An electrical wiring permit as in Form 3 of the Schedule, only for the particular installation applied for, shall be issued upon approval of the plans and specifications and  payment  of  the  required  fee.  The  permit  shall  always  be  available  at  the premises whilst the installation is in progress and shall be shown to the Board’s authorized inspector whenever required.</a:t>
            </a:r>
          </a:p>
          <a:p>
            <a:endParaRPr lang="en-US" dirty="0"/>
          </a:p>
        </p:txBody>
      </p:sp>
    </p:spTree>
    <p:extLst>
      <p:ext uri="{BB962C8B-B14F-4D97-AF65-F5344CB8AC3E}">
        <p14:creationId xmlns:p14="http://schemas.microsoft.com/office/powerpoint/2010/main" val="2570235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solidFill>
            <a:srgbClr val="0070C0"/>
          </a:solidFill>
        </p:spPr>
        <p:txBody>
          <a:bodyPr>
            <a:normAutofit/>
          </a:bodyPr>
          <a:lstStyle/>
          <a:p>
            <a:pPr marL="0" indent="0">
              <a:buNone/>
            </a:pPr>
            <a:r>
              <a:rPr lang="en-US" b="1" dirty="0" smtClean="0">
                <a:solidFill>
                  <a:srgbClr val="FFFF00"/>
                </a:solidFill>
              </a:rPr>
              <a:t>    7     Additional Work</a:t>
            </a:r>
            <a:endParaRPr lang="en-US" dirty="0">
              <a:solidFill>
                <a:srgbClr val="FFFF00"/>
              </a:solidFill>
            </a:endParaRPr>
          </a:p>
          <a:p>
            <a:pPr marL="0" indent="0">
              <a:buNone/>
            </a:pPr>
            <a:r>
              <a:rPr lang="en-US" dirty="0"/>
              <a:t> </a:t>
            </a:r>
          </a:p>
          <a:p>
            <a:r>
              <a:rPr lang="en-US" dirty="0">
                <a:solidFill>
                  <a:schemeClr val="bg1"/>
                </a:solidFill>
              </a:rPr>
              <a:t>No additional work or changes shall be made apart from the work stated on the permit. A new application shall be made for any addition or changes on the original application. If any addition or changes are made without prior approval the permit is liable to cancellation and the person issued with the permit shall be liable to a </a:t>
            </a:r>
            <a:r>
              <a:rPr lang="en-US" dirty="0" smtClean="0">
                <a:solidFill>
                  <a:schemeClr val="bg1"/>
                </a:solidFill>
              </a:rPr>
              <a:t>fine. </a:t>
            </a:r>
            <a:endParaRPr lang="en-US" dirty="0">
              <a:solidFill>
                <a:schemeClr val="bg1"/>
              </a:solidFill>
            </a:endParaRPr>
          </a:p>
        </p:txBody>
      </p:sp>
    </p:spTree>
    <p:extLst>
      <p:ext uri="{BB962C8B-B14F-4D97-AF65-F5344CB8AC3E}">
        <p14:creationId xmlns:p14="http://schemas.microsoft.com/office/powerpoint/2010/main" val="25677024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696</Words>
  <Application>Microsoft Office PowerPoint</Application>
  <PresentationFormat>On-screen Show (4:3)</PresentationFormat>
  <Paragraphs>66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TEC WIRING REGULATION &amp; BY-LAWS </vt:lpstr>
      <vt:lpstr>ELECTRICITY ACT 2007</vt:lpstr>
      <vt:lpstr>    BY-LAWS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 WIRING REGULATION &amp; BY-LAWS</dc:title>
  <dc:creator>user</dc:creator>
  <cp:lastModifiedBy>user</cp:lastModifiedBy>
  <cp:revision>21</cp:revision>
  <cp:lastPrinted>2021-08-03T03:43:53Z</cp:lastPrinted>
  <dcterms:created xsi:type="dcterms:W3CDTF">2021-08-03T01:36:56Z</dcterms:created>
  <dcterms:modified xsi:type="dcterms:W3CDTF">2021-08-03T03:47:44Z</dcterms:modified>
</cp:coreProperties>
</file>