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handoutMasterIdLst>
    <p:handoutMasterId r:id="rId15"/>
  </p:handoutMasterIdLst>
  <p:sldIdLst>
    <p:sldId id="353" r:id="rId2"/>
    <p:sldId id="375" r:id="rId3"/>
    <p:sldId id="377" r:id="rId4"/>
    <p:sldId id="303" r:id="rId5"/>
    <p:sldId id="378" r:id="rId6"/>
    <p:sldId id="268" r:id="rId7"/>
    <p:sldId id="380" r:id="rId8"/>
    <p:sldId id="382" r:id="rId9"/>
    <p:sldId id="381" r:id="rId10"/>
    <p:sldId id="385" r:id="rId11"/>
    <p:sldId id="386" r:id="rId12"/>
    <p:sldId id="283" r:id="rId13"/>
  </p:sldIdLst>
  <p:sldSz cx="18288000" cy="10287000"/>
  <p:notesSz cx="6858000" cy="9144000"/>
  <p:embeddedFontLst>
    <p:embeddedFont>
      <p:font typeface="Calibri" panose="020F0502020204030204" pitchFamily="34" charset="0"/>
      <p:regular r:id="rId16"/>
      <p:bold r:id="rId17"/>
      <p:italic r:id="rId18"/>
      <p:boldItalic r:id="rId19"/>
    </p:embeddedFont>
    <p:embeddedFont>
      <p:font typeface="Century" panose="02040604050505020304" pitchFamily="18"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6" autoAdjust="0"/>
    <p:restoredTop sz="94622" autoAdjust="0"/>
  </p:normalViewPr>
  <p:slideViewPr>
    <p:cSldViewPr>
      <p:cViewPr varScale="1">
        <p:scale>
          <a:sx n="42" d="100"/>
          <a:sy n="42" d="100"/>
        </p:scale>
        <p:origin x="20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4830"/>
    </p:cViewPr>
  </p:sorterViewPr>
  <p:notesViewPr>
    <p:cSldViewPr>
      <p:cViewPr varScale="1">
        <p:scale>
          <a:sx n="48" d="100"/>
          <a:sy n="48" d="100"/>
        </p:scale>
        <p:origin x="1902" y="4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hyperlink" Target="https://www.gn-sec.net/"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www.gn-sec.net/" TargetMode="Externa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C858A3-8271-410F-AD81-90E1489EED50}"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3D5F1438-B2CB-4E78-8781-1AEF53B0677C}">
      <dgm:prSet/>
      <dgm:spPr/>
      <dgm:t>
        <a:bodyPr/>
        <a:lstStyle/>
        <a:p>
          <a:r>
            <a:rPr lang="en-GB" b="1"/>
            <a:t>Objective:</a:t>
          </a:r>
          <a:r>
            <a:rPr lang="en-GB"/>
            <a:t> PICTs are </a:t>
          </a:r>
          <a:r>
            <a:rPr lang="en-GB" b="1" u="sng"/>
            <a:t>best prepared </a:t>
          </a:r>
          <a:r>
            <a:rPr lang="en-GB"/>
            <a:t>for their respective sustainable mobility futures…. </a:t>
          </a:r>
          <a:endParaRPr lang="en-US"/>
        </a:p>
      </dgm:t>
    </dgm:pt>
    <dgm:pt modelId="{55F84A4B-41B5-47C5-83A8-79AD3256D03F}" type="parTrans" cxnId="{6638EBBE-2C05-475C-88FE-BFD54246B066}">
      <dgm:prSet/>
      <dgm:spPr/>
      <dgm:t>
        <a:bodyPr/>
        <a:lstStyle/>
        <a:p>
          <a:endParaRPr lang="en-US"/>
        </a:p>
      </dgm:t>
    </dgm:pt>
    <dgm:pt modelId="{CF2A4732-DF95-4B5E-BEDF-F8AD312410C2}" type="sibTrans" cxnId="{6638EBBE-2C05-475C-88FE-BFD54246B066}">
      <dgm:prSet/>
      <dgm:spPr/>
      <dgm:t>
        <a:bodyPr/>
        <a:lstStyle/>
        <a:p>
          <a:endParaRPr lang="en-US"/>
        </a:p>
      </dgm:t>
    </dgm:pt>
    <dgm:pt modelId="{DFB810A4-FFE6-44C3-9CDE-878CBC64E7DA}">
      <dgm:prSet/>
      <dgm:spPr/>
      <dgm:t>
        <a:bodyPr/>
        <a:lstStyle/>
        <a:p>
          <a:r>
            <a:rPr lang="en-GB" b="1" dirty="0"/>
            <a:t>Output 1:</a:t>
          </a:r>
          <a:r>
            <a:rPr lang="en-GB" dirty="0"/>
            <a:t> Central Policy and Administration</a:t>
          </a:r>
          <a:endParaRPr lang="en-US" dirty="0"/>
        </a:p>
      </dgm:t>
    </dgm:pt>
    <dgm:pt modelId="{F35D8885-57D1-4693-BA0F-5294ED85AF83}" type="parTrans" cxnId="{38542D32-C45F-48A1-BA30-C5F555EB770B}">
      <dgm:prSet/>
      <dgm:spPr/>
      <dgm:t>
        <a:bodyPr/>
        <a:lstStyle/>
        <a:p>
          <a:endParaRPr lang="en-US"/>
        </a:p>
      </dgm:t>
    </dgm:pt>
    <dgm:pt modelId="{40129C72-8EA0-4F70-B4E1-4F0631675EB4}" type="sibTrans" cxnId="{38542D32-C45F-48A1-BA30-C5F555EB770B}">
      <dgm:prSet/>
      <dgm:spPr/>
      <dgm:t>
        <a:bodyPr/>
        <a:lstStyle/>
        <a:p>
          <a:endParaRPr lang="en-US"/>
        </a:p>
      </dgm:t>
    </dgm:pt>
    <dgm:pt modelId="{03EB7BB9-DE9D-4595-9A74-AC93F04E3BCC}">
      <dgm:prSet/>
      <dgm:spPr/>
      <dgm:t>
        <a:bodyPr/>
        <a:lstStyle/>
        <a:p>
          <a:r>
            <a:rPr lang="en-GB" b="1"/>
            <a:t>Output 2</a:t>
          </a:r>
          <a:r>
            <a:rPr lang="en-GB"/>
            <a:t>: Standards and Guidelines</a:t>
          </a:r>
          <a:endParaRPr lang="en-US"/>
        </a:p>
      </dgm:t>
    </dgm:pt>
    <dgm:pt modelId="{8C0AFE10-06CE-4DBD-A9B6-537B34CF9F2F}" type="parTrans" cxnId="{10565547-8672-40A6-8365-2271758FF768}">
      <dgm:prSet/>
      <dgm:spPr/>
      <dgm:t>
        <a:bodyPr/>
        <a:lstStyle/>
        <a:p>
          <a:endParaRPr lang="en-US"/>
        </a:p>
      </dgm:t>
    </dgm:pt>
    <dgm:pt modelId="{F3D63D94-4F94-4C78-8184-86FB9C2AC584}" type="sibTrans" cxnId="{10565547-8672-40A6-8365-2271758FF768}">
      <dgm:prSet/>
      <dgm:spPr/>
      <dgm:t>
        <a:bodyPr/>
        <a:lstStyle/>
        <a:p>
          <a:endParaRPr lang="en-US"/>
        </a:p>
      </dgm:t>
    </dgm:pt>
    <dgm:pt modelId="{94CA1677-F189-4888-95EB-8146561211F2}">
      <dgm:prSet/>
      <dgm:spPr/>
      <dgm:t>
        <a:bodyPr/>
        <a:lstStyle/>
        <a:p>
          <a:r>
            <a:rPr lang="en-GB" b="1"/>
            <a:t>Output 3</a:t>
          </a:r>
          <a:r>
            <a:rPr lang="en-GB"/>
            <a:t>: Awareness and Promotion  </a:t>
          </a:r>
          <a:endParaRPr lang="en-US"/>
        </a:p>
      </dgm:t>
    </dgm:pt>
    <dgm:pt modelId="{9B51F7DB-FED7-4E44-8AB2-7A2EFAB05133}" type="parTrans" cxnId="{FAEA86D2-29EA-4A87-968D-82D368777DAC}">
      <dgm:prSet/>
      <dgm:spPr/>
      <dgm:t>
        <a:bodyPr/>
        <a:lstStyle/>
        <a:p>
          <a:endParaRPr lang="en-US"/>
        </a:p>
      </dgm:t>
    </dgm:pt>
    <dgm:pt modelId="{C6D26CD7-E6BA-4A29-8A45-B6B1D9070936}" type="sibTrans" cxnId="{FAEA86D2-29EA-4A87-968D-82D368777DAC}">
      <dgm:prSet/>
      <dgm:spPr/>
      <dgm:t>
        <a:bodyPr/>
        <a:lstStyle/>
        <a:p>
          <a:endParaRPr lang="en-US"/>
        </a:p>
      </dgm:t>
    </dgm:pt>
    <dgm:pt modelId="{D695E010-DA45-4BC5-B3C1-9C36E8995329}">
      <dgm:prSet/>
      <dgm:spPr/>
      <dgm:t>
        <a:bodyPr/>
        <a:lstStyle/>
        <a:p>
          <a:r>
            <a:rPr lang="en-US" b="1"/>
            <a:t>Output 4:</a:t>
          </a:r>
          <a:r>
            <a:rPr lang="en-US"/>
            <a:t> Demonstration and Upscale</a:t>
          </a:r>
        </a:p>
      </dgm:t>
    </dgm:pt>
    <dgm:pt modelId="{7E7FF20C-7A95-42C4-8E69-370766803B63}" type="parTrans" cxnId="{D08B7FFA-EE4B-4911-9B01-9AFCEFD514B1}">
      <dgm:prSet/>
      <dgm:spPr/>
      <dgm:t>
        <a:bodyPr/>
        <a:lstStyle/>
        <a:p>
          <a:endParaRPr lang="en-US"/>
        </a:p>
      </dgm:t>
    </dgm:pt>
    <dgm:pt modelId="{B377880C-6216-4BA4-8C02-81313FAF8379}" type="sibTrans" cxnId="{D08B7FFA-EE4B-4911-9B01-9AFCEFD514B1}">
      <dgm:prSet/>
      <dgm:spPr/>
      <dgm:t>
        <a:bodyPr/>
        <a:lstStyle/>
        <a:p>
          <a:endParaRPr lang="en-US"/>
        </a:p>
      </dgm:t>
    </dgm:pt>
    <dgm:pt modelId="{4A41905E-67A9-457D-92A0-99E769D0A189}">
      <dgm:prSet/>
      <dgm:spPr/>
      <dgm:t>
        <a:bodyPr/>
        <a:lstStyle/>
        <a:p>
          <a:r>
            <a:rPr lang="en-AU"/>
            <a:t>Promotes SIDS-SIDS cooperation under the umbrella of the GN-SEC - </a:t>
          </a:r>
          <a:r>
            <a:rPr lang="en-AU" u="sng">
              <a:hlinkClick xmlns:r="http://schemas.openxmlformats.org/officeDocument/2006/relationships" r:id="rId1"/>
            </a:rPr>
            <a:t>https://www.gn-sec.net/</a:t>
          </a:r>
          <a:endParaRPr lang="en-US"/>
        </a:p>
      </dgm:t>
    </dgm:pt>
    <dgm:pt modelId="{AB286025-6C31-4551-B266-EC7A59D7488E}" type="parTrans" cxnId="{DD11A3DB-1C2C-463F-BDEF-3D8EC14B04A2}">
      <dgm:prSet/>
      <dgm:spPr/>
      <dgm:t>
        <a:bodyPr/>
        <a:lstStyle/>
        <a:p>
          <a:endParaRPr lang="en-US"/>
        </a:p>
      </dgm:t>
    </dgm:pt>
    <dgm:pt modelId="{58D305AC-AE49-490C-9DBF-2759A3733650}" type="sibTrans" cxnId="{DD11A3DB-1C2C-463F-BDEF-3D8EC14B04A2}">
      <dgm:prSet/>
      <dgm:spPr/>
      <dgm:t>
        <a:bodyPr/>
        <a:lstStyle/>
        <a:p>
          <a:endParaRPr lang="en-US"/>
        </a:p>
      </dgm:t>
    </dgm:pt>
    <dgm:pt modelId="{1F6A7587-C41C-4227-BF38-C024F814A408}">
      <dgm:prSet/>
      <dgm:spPr/>
      <dgm:t>
        <a:bodyPr/>
        <a:lstStyle/>
        <a:p>
          <a:r>
            <a:rPr lang="en-AU" dirty="0"/>
            <a:t>RE&amp;EE For Sustainable Mobility in the PCREEE Business Plan &amp; in the FESRIP too</a:t>
          </a:r>
          <a:endParaRPr lang="en-US" dirty="0"/>
        </a:p>
      </dgm:t>
    </dgm:pt>
    <dgm:pt modelId="{5C137789-8557-409E-AFA4-CA29909A7897}" type="parTrans" cxnId="{447839B1-32C2-4B47-BA1C-C5F436DBC365}">
      <dgm:prSet/>
      <dgm:spPr/>
      <dgm:t>
        <a:bodyPr/>
        <a:lstStyle/>
        <a:p>
          <a:endParaRPr lang="en-US"/>
        </a:p>
      </dgm:t>
    </dgm:pt>
    <dgm:pt modelId="{3DCAD2D5-3553-407B-A9D4-91923E441559}" type="sibTrans" cxnId="{447839B1-32C2-4B47-BA1C-C5F436DBC365}">
      <dgm:prSet/>
      <dgm:spPr/>
      <dgm:t>
        <a:bodyPr/>
        <a:lstStyle/>
        <a:p>
          <a:endParaRPr lang="en-US"/>
        </a:p>
      </dgm:t>
    </dgm:pt>
    <dgm:pt modelId="{00CFE5DA-FF35-4185-8F6A-D92E93204C1C}" type="pres">
      <dgm:prSet presAssocID="{D5C858A3-8271-410F-AD81-90E1489EED50}" presName="vert0" presStyleCnt="0">
        <dgm:presLayoutVars>
          <dgm:dir/>
          <dgm:animOne val="branch"/>
          <dgm:animLvl val="lvl"/>
        </dgm:presLayoutVars>
      </dgm:prSet>
      <dgm:spPr/>
    </dgm:pt>
    <dgm:pt modelId="{038E8507-ACDC-4B53-BF36-D19762D65E00}" type="pres">
      <dgm:prSet presAssocID="{3D5F1438-B2CB-4E78-8781-1AEF53B0677C}" presName="thickLine" presStyleLbl="alignNode1" presStyleIdx="0" presStyleCnt="7"/>
      <dgm:spPr/>
    </dgm:pt>
    <dgm:pt modelId="{D7CEDB43-ACFB-44AB-A4DA-91EDB946EBFD}" type="pres">
      <dgm:prSet presAssocID="{3D5F1438-B2CB-4E78-8781-1AEF53B0677C}" presName="horz1" presStyleCnt="0"/>
      <dgm:spPr/>
    </dgm:pt>
    <dgm:pt modelId="{70763501-6505-422F-A891-23AE5EB66D6C}" type="pres">
      <dgm:prSet presAssocID="{3D5F1438-B2CB-4E78-8781-1AEF53B0677C}" presName="tx1" presStyleLbl="revTx" presStyleIdx="0" presStyleCnt="7"/>
      <dgm:spPr/>
    </dgm:pt>
    <dgm:pt modelId="{28F5B790-8FC4-459A-A59E-696DCB5B803E}" type="pres">
      <dgm:prSet presAssocID="{3D5F1438-B2CB-4E78-8781-1AEF53B0677C}" presName="vert1" presStyleCnt="0"/>
      <dgm:spPr/>
    </dgm:pt>
    <dgm:pt modelId="{7C85DB97-6069-4EDD-A3EC-72628BF9B96F}" type="pres">
      <dgm:prSet presAssocID="{DFB810A4-FFE6-44C3-9CDE-878CBC64E7DA}" presName="thickLine" presStyleLbl="alignNode1" presStyleIdx="1" presStyleCnt="7"/>
      <dgm:spPr/>
    </dgm:pt>
    <dgm:pt modelId="{38568D31-ECBA-4DEC-B38F-7EE649B7F3DD}" type="pres">
      <dgm:prSet presAssocID="{DFB810A4-FFE6-44C3-9CDE-878CBC64E7DA}" presName="horz1" presStyleCnt="0"/>
      <dgm:spPr/>
    </dgm:pt>
    <dgm:pt modelId="{DAE77EFF-FAFF-4F16-B3B8-437632EDBC3C}" type="pres">
      <dgm:prSet presAssocID="{DFB810A4-FFE6-44C3-9CDE-878CBC64E7DA}" presName="tx1" presStyleLbl="revTx" presStyleIdx="1" presStyleCnt="7"/>
      <dgm:spPr/>
    </dgm:pt>
    <dgm:pt modelId="{A566C489-D16B-4875-9A9C-10D53B887439}" type="pres">
      <dgm:prSet presAssocID="{DFB810A4-FFE6-44C3-9CDE-878CBC64E7DA}" presName="vert1" presStyleCnt="0"/>
      <dgm:spPr/>
    </dgm:pt>
    <dgm:pt modelId="{FDE4A8AA-C96C-4DAD-89E0-61D89918DBC6}" type="pres">
      <dgm:prSet presAssocID="{03EB7BB9-DE9D-4595-9A74-AC93F04E3BCC}" presName="thickLine" presStyleLbl="alignNode1" presStyleIdx="2" presStyleCnt="7"/>
      <dgm:spPr/>
    </dgm:pt>
    <dgm:pt modelId="{65D94F30-C3F3-4065-91CA-D605C7FCA924}" type="pres">
      <dgm:prSet presAssocID="{03EB7BB9-DE9D-4595-9A74-AC93F04E3BCC}" presName="horz1" presStyleCnt="0"/>
      <dgm:spPr/>
    </dgm:pt>
    <dgm:pt modelId="{E4E6813F-077A-4EDE-BF03-F3F421DABA8A}" type="pres">
      <dgm:prSet presAssocID="{03EB7BB9-DE9D-4595-9A74-AC93F04E3BCC}" presName="tx1" presStyleLbl="revTx" presStyleIdx="2" presStyleCnt="7"/>
      <dgm:spPr/>
    </dgm:pt>
    <dgm:pt modelId="{B64B0E26-43E8-48AB-BA06-D3FCB402C261}" type="pres">
      <dgm:prSet presAssocID="{03EB7BB9-DE9D-4595-9A74-AC93F04E3BCC}" presName="vert1" presStyleCnt="0"/>
      <dgm:spPr/>
    </dgm:pt>
    <dgm:pt modelId="{D30C831C-5891-4193-B297-4D8B3C924370}" type="pres">
      <dgm:prSet presAssocID="{94CA1677-F189-4888-95EB-8146561211F2}" presName="thickLine" presStyleLbl="alignNode1" presStyleIdx="3" presStyleCnt="7"/>
      <dgm:spPr/>
    </dgm:pt>
    <dgm:pt modelId="{8046CED9-8965-4E51-9E64-A8757236058B}" type="pres">
      <dgm:prSet presAssocID="{94CA1677-F189-4888-95EB-8146561211F2}" presName="horz1" presStyleCnt="0"/>
      <dgm:spPr/>
    </dgm:pt>
    <dgm:pt modelId="{36CCC264-EEA5-479D-9485-7A355012E5A7}" type="pres">
      <dgm:prSet presAssocID="{94CA1677-F189-4888-95EB-8146561211F2}" presName="tx1" presStyleLbl="revTx" presStyleIdx="3" presStyleCnt="7"/>
      <dgm:spPr/>
    </dgm:pt>
    <dgm:pt modelId="{29003AB0-BF3D-44D6-B145-ED412F7C6F24}" type="pres">
      <dgm:prSet presAssocID="{94CA1677-F189-4888-95EB-8146561211F2}" presName="vert1" presStyleCnt="0"/>
      <dgm:spPr/>
    </dgm:pt>
    <dgm:pt modelId="{939E42B5-97EC-49F6-B2C9-2EAA9646B401}" type="pres">
      <dgm:prSet presAssocID="{D695E010-DA45-4BC5-B3C1-9C36E8995329}" presName="thickLine" presStyleLbl="alignNode1" presStyleIdx="4" presStyleCnt="7"/>
      <dgm:spPr/>
    </dgm:pt>
    <dgm:pt modelId="{7472BC1D-EF00-494D-B80A-31745CCCD902}" type="pres">
      <dgm:prSet presAssocID="{D695E010-DA45-4BC5-B3C1-9C36E8995329}" presName="horz1" presStyleCnt="0"/>
      <dgm:spPr/>
    </dgm:pt>
    <dgm:pt modelId="{A43C0128-2C4B-496C-9574-4E6F5B04BBDF}" type="pres">
      <dgm:prSet presAssocID="{D695E010-DA45-4BC5-B3C1-9C36E8995329}" presName="tx1" presStyleLbl="revTx" presStyleIdx="4" presStyleCnt="7"/>
      <dgm:spPr/>
    </dgm:pt>
    <dgm:pt modelId="{E5009D6A-42AE-4A99-A47D-5D83ED593C8A}" type="pres">
      <dgm:prSet presAssocID="{D695E010-DA45-4BC5-B3C1-9C36E8995329}" presName="vert1" presStyleCnt="0"/>
      <dgm:spPr/>
    </dgm:pt>
    <dgm:pt modelId="{579FF063-5B2B-4740-96CD-461401E91184}" type="pres">
      <dgm:prSet presAssocID="{4A41905E-67A9-457D-92A0-99E769D0A189}" presName="thickLine" presStyleLbl="alignNode1" presStyleIdx="5" presStyleCnt="7"/>
      <dgm:spPr/>
    </dgm:pt>
    <dgm:pt modelId="{28BBA03A-C551-4AF3-818A-EB028C80B924}" type="pres">
      <dgm:prSet presAssocID="{4A41905E-67A9-457D-92A0-99E769D0A189}" presName="horz1" presStyleCnt="0"/>
      <dgm:spPr/>
    </dgm:pt>
    <dgm:pt modelId="{DFEB4D13-1A05-4BEA-93EA-1B4A872AAF46}" type="pres">
      <dgm:prSet presAssocID="{4A41905E-67A9-457D-92A0-99E769D0A189}" presName="tx1" presStyleLbl="revTx" presStyleIdx="5" presStyleCnt="7"/>
      <dgm:spPr/>
    </dgm:pt>
    <dgm:pt modelId="{75D4C14F-82C1-458F-B76D-16DAAA76B2F3}" type="pres">
      <dgm:prSet presAssocID="{4A41905E-67A9-457D-92A0-99E769D0A189}" presName="vert1" presStyleCnt="0"/>
      <dgm:spPr/>
    </dgm:pt>
    <dgm:pt modelId="{6DC2C2E9-6695-4448-A1C5-1930DDF7C3EF}" type="pres">
      <dgm:prSet presAssocID="{1F6A7587-C41C-4227-BF38-C024F814A408}" presName="thickLine" presStyleLbl="alignNode1" presStyleIdx="6" presStyleCnt="7"/>
      <dgm:spPr/>
    </dgm:pt>
    <dgm:pt modelId="{11A7E871-2FB0-4C66-804F-B10F7BB198F8}" type="pres">
      <dgm:prSet presAssocID="{1F6A7587-C41C-4227-BF38-C024F814A408}" presName="horz1" presStyleCnt="0"/>
      <dgm:spPr/>
    </dgm:pt>
    <dgm:pt modelId="{9D1068F4-1845-467F-84A3-8C4366A2E48E}" type="pres">
      <dgm:prSet presAssocID="{1F6A7587-C41C-4227-BF38-C024F814A408}" presName="tx1" presStyleLbl="revTx" presStyleIdx="6" presStyleCnt="7"/>
      <dgm:spPr/>
    </dgm:pt>
    <dgm:pt modelId="{176F4E98-2977-4E7C-AC95-75406DA8DC1E}" type="pres">
      <dgm:prSet presAssocID="{1F6A7587-C41C-4227-BF38-C024F814A408}" presName="vert1" presStyleCnt="0"/>
      <dgm:spPr/>
    </dgm:pt>
  </dgm:ptLst>
  <dgm:cxnLst>
    <dgm:cxn modelId="{38542D32-C45F-48A1-BA30-C5F555EB770B}" srcId="{D5C858A3-8271-410F-AD81-90E1489EED50}" destId="{DFB810A4-FFE6-44C3-9CDE-878CBC64E7DA}" srcOrd="1" destOrd="0" parTransId="{F35D8885-57D1-4693-BA0F-5294ED85AF83}" sibTransId="{40129C72-8EA0-4F70-B4E1-4F0631675EB4}"/>
    <dgm:cxn modelId="{430FFC3B-B197-42A1-BCD1-40FA9E98A2F1}" type="presOf" srcId="{4A41905E-67A9-457D-92A0-99E769D0A189}" destId="{DFEB4D13-1A05-4BEA-93EA-1B4A872AAF46}" srcOrd="0" destOrd="0" presId="urn:microsoft.com/office/officeart/2008/layout/LinedList"/>
    <dgm:cxn modelId="{10565547-8672-40A6-8365-2271758FF768}" srcId="{D5C858A3-8271-410F-AD81-90E1489EED50}" destId="{03EB7BB9-DE9D-4595-9A74-AC93F04E3BCC}" srcOrd="2" destOrd="0" parTransId="{8C0AFE10-06CE-4DBD-A9B6-537B34CF9F2F}" sibTransId="{F3D63D94-4F94-4C78-8184-86FB9C2AC584}"/>
    <dgm:cxn modelId="{43123A72-0E30-480E-AC71-D57C1AFAF653}" type="presOf" srcId="{D695E010-DA45-4BC5-B3C1-9C36E8995329}" destId="{A43C0128-2C4B-496C-9574-4E6F5B04BBDF}" srcOrd="0" destOrd="0" presId="urn:microsoft.com/office/officeart/2008/layout/LinedList"/>
    <dgm:cxn modelId="{90773E77-1B2A-4980-A259-5C025322316F}" type="presOf" srcId="{03EB7BB9-DE9D-4595-9A74-AC93F04E3BCC}" destId="{E4E6813F-077A-4EDE-BF03-F3F421DABA8A}" srcOrd="0" destOrd="0" presId="urn:microsoft.com/office/officeart/2008/layout/LinedList"/>
    <dgm:cxn modelId="{9F54127C-9F6A-40B3-9840-3188F9DCC43C}" type="presOf" srcId="{DFB810A4-FFE6-44C3-9CDE-878CBC64E7DA}" destId="{DAE77EFF-FAFF-4F16-B3B8-437632EDBC3C}" srcOrd="0" destOrd="0" presId="urn:microsoft.com/office/officeart/2008/layout/LinedList"/>
    <dgm:cxn modelId="{447839B1-32C2-4B47-BA1C-C5F436DBC365}" srcId="{D5C858A3-8271-410F-AD81-90E1489EED50}" destId="{1F6A7587-C41C-4227-BF38-C024F814A408}" srcOrd="6" destOrd="0" parTransId="{5C137789-8557-409E-AFA4-CA29909A7897}" sibTransId="{3DCAD2D5-3553-407B-A9D4-91923E441559}"/>
    <dgm:cxn modelId="{6638EBBE-2C05-475C-88FE-BFD54246B066}" srcId="{D5C858A3-8271-410F-AD81-90E1489EED50}" destId="{3D5F1438-B2CB-4E78-8781-1AEF53B0677C}" srcOrd="0" destOrd="0" parTransId="{55F84A4B-41B5-47C5-83A8-79AD3256D03F}" sibTransId="{CF2A4732-DF95-4B5E-BEDF-F8AD312410C2}"/>
    <dgm:cxn modelId="{AD678BC6-E3F1-4286-8711-F7007AC7C7ED}" type="presOf" srcId="{94CA1677-F189-4888-95EB-8146561211F2}" destId="{36CCC264-EEA5-479D-9485-7A355012E5A7}" srcOrd="0" destOrd="0" presId="urn:microsoft.com/office/officeart/2008/layout/LinedList"/>
    <dgm:cxn modelId="{FAEA86D2-29EA-4A87-968D-82D368777DAC}" srcId="{D5C858A3-8271-410F-AD81-90E1489EED50}" destId="{94CA1677-F189-4888-95EB-8146561211F2}" srcOrd="3" destOrd="0" parTransId="{9B51F7DB-FED7-4E44-8AB2-7A2EFAB05133}" sibTransId="{C6D26CD7-E6BA-4A29-8A45-B6B1D9070936}"/>
    <dgm:cxn modelId="{F81E84D9-28AB-443E-AE6F-4ACEDB6F3188}" type="presOf" srcId="{1F6A7587-C41C-4227-BF38-C024F814A408}" destId="{9D1068F4-1845-467F-84A3-8C4366A2E48E}" srcOrd="0" destOrd="0" presId="urn:microsoft.com/office/officeart/2008/layout/LinedList"/>
    <dgm:cxn modelId="{DD11A3DB-1C2C-463F-BDEF-3D8EC14B04A2}" srcId="{D5C858A3-8271-410F-AD81-90E1489EED50}" destId="{4A41905E-67A9-457D-92A0-99E769D0A189}" srcOrd="5" destOrd="0" parTransId="{AB286025-6C31-4551-B266-EC7A59D7488E}" sibTransId="{58D305AC-AE49-490C-9DBF-2759A3733650}"/>
    <dgm:cxn modelId="{B52976E1-9350-4780-AC81-D330EFDCCAA8}" type="presOf" srcId="{3D5F1438-B2CB-4E78-8781-1AEF53B0677C}" destId="{70763501-6505-422F-A891-23AE5EB66D6C}" srcOrd="0" destOrd="0" presId="urn:microsoft.com/office/officeart/2008/layout/LinedList"/>
    <dgm:cxn modelId="{B1174BE8-03C9-4B5D-89E3-EA413DC5C73C}" type="presOf" srcId="{D5C858A3-8271-410F-AD81-90E1489EED50}" destId="{00CFE5DA-FF35-4185-8F6A-D92E93204C1C}" srcOrd="0" destOrd="0" presId="urn:microsoft.com/office/officeart/2008/layout/LinedList"/>
    <dgm:cxn modelId="{D08B7FFA-EE4B-4911-9B01-9AFCEFD514B1}" srcId="{D5C858A3-8271-410F-AD81-90E1489EED50}" destId="{D695E010-DA45-4BC5-B3C1-9C36E8995329}" srcOrd="4" destOrd="0" parTransId="{7E7FF20C-7A95-42C4-8E69-370766803B63}" sibTransId="{B377880C-6216-4BA4-8C02-81313FAF8379}"/>
    <dgm:cxn modelId="{D85EBDB9-68F4-4C3A-8B02-03CD42CE9985}" type="presParOf" srcId="{00CFE5DA-FF35-4185-8F6A-D92E93204C1C}" destId="{038E8507-ACDC-4B53-BF36-D19762D65E00}" srcOrd="0" destOrd="0" presId="urn:microsoft.com/office/officeart/2008/layout/LinedList"/>
    <dgm:cxn modelId="{C4CD5642-8F8E-4AB3-9439-792A0AD0EE0C}" type="presParOf" srcId="{00CFE5DA-FF35-4185-8F6A-D92E93204C1C}" destId="{D7CEDB43-ACFB-44AB-A4DA-91EDB946EBFD}" srcOrd="1" destOrd="0" presId="urn:microsoft.com/office/officeart/2008/layout/LinedList"/>
    <dgm:cxn modelId="{45A78ECD-7E0F-4003-921A-E640393E9633}" type="presParOf" srcId="{D7CEDB43-ACFB-44AB-A4DA-91EDB946EBFD}" destId="{70763501-6505-422F-A891-23AE5EB66D6C}" srcOrd="0" destOrd="0" presId="urn:microsoft.com/office/officeart/2008/layout/LinedList"/>
    <dgm:cxn modelId="{160C3304-68AA-4A11-BD43-74B563647BDF}" type="presParOf" srcId="{D7CEDB43-ACFB-44AB-A4DA-91EDB946EBFD}" destId="{28F5B790-8FC4-459A-A59E-696DCB5B803E}" srcOrd="1" destOrd="0" presId="urn:microsoft.com/office/officeart/2008/layout/LinedList"/>
    <dgm:cxn modelId="{7C2798AD-B0ED-486E-A002-88E3417CFCD7}" type="presParOf" srcId="{00CFE5DA-FF35-4185-8F6A-D92E93204C1C}" destId="{7C85DB97-6069-4EDD-A3EC-72628BF9B96F}" srcOrd="2" destOrd="0" presId="urn:microsoft.com/office/officeart/2008/layout/LinedList"/>
    <dgm:cxn modelId="{596B72E7-E813-4C56-A4CC-BBC441EA20CB}" type="presParOf" srcId="{00CFE5DA-FF35-4185-8F6A-D92E93204C1C}" destId="{38568D31-ECBA-4DEC-B38F-7EE649B7F3DD}" srcOrd="3" destOrd="0" presId="urn:microsoft.com/office/officeart/2008/layout/LinedList"/>
    <dgm:cxn modelId="{CF4D8C8B-23E6-40A4-A5CE-6711F285DCEA}" type="presParOf" srcId="{38568D31-ECBA-4DEC-B38F-7EE649B7F3DD}" destId="{DAE77EFF-FAFF-4F16-B3B8-437632EDBC3C}" srcOrd="0" destOrd="0" presId="urn:microsoft.com/office/officeart/2008/layout/LinedList"/>
    <dgm:cxn modelId="{7D00B76C-5D65-48C0-95C5-0D626AA9A710}" type="presParOf" srcId="{38568D31-ECBA-4DEC-B38F-7EE649B7F3DD}" destId="{A566C489-D16B-4875-9A9C-10D53B887439}" srcOrd="1" destOrd="0" presId="urn:microsoft.com/office/officeart/2008/layout/LinedList"/>
    <dgm:cxn modelId="{6CF787ED-CC4C-4FF2-998A-01C0445F9A11}" type="presParOf" srcId="{00CFE5DA-FF35-4185-8F6A-D92E93204C1C}" destId="{FDE4A8AA-C96C-4DAD-89E0-61D89918DBC6}" srcOrd="4" destOrd="0" presId="urn:microsoft.com/office/officeart/2008/layout/LinedList"/>
    <dgm:cxn modelId="{3E1C2CA3-9CE0-4F63-B8A8-833FFC95EC38}" type="presParOf" srcId="{00CFE5DA-FF35-4185-8F6A-D92E93204C1C}" destId="{65D94F30-C3F3-4065-91CA-D605C7FCA924}" srcOrd="5" destOrd="0" presId="urn:microsoft.com/office/officeart/2008/layout/LinedList"/>
    <dgm:cxn modelId="{BDEB11AC-D567-483D-987C-9A52238100BE}" type="presParOf" srcId="{65D94F30-C3F3-4065-91CA-D605C7FCA924}" destId="{E4E6813F-077A-4EDE-BF03-F3F421DABA8A}" srcOrd="0" destOrd="0" presId="urn:microsoft.com/office/officeart/2008/layout/LinedList"/>
    <dgm:cxn modelId="{6B4A66E4-3D29-4851-8D20-E47B96CD90C6}" type="presParOf" srcId="{65D94F30-C3F3-4065-91CA-D605C7FCA924}" destId="{B64B0E26-43E8-48AB-BA06-D3FCB402C261}" srcOrd="1" destOrd="0" presId="urn:microsoft.com/office/officeart/2008/layout/LinedList"/>
    <dgm:cxn modelId="{F5654A80-73E5-4ABA-A5C5-5015819D5FD7}" type="presParOf" srcId="{00CFE5DA-FF35-4185-8F6A-D92E93204C1C}" destId="{D30C831C-5891-4193-B297-4D8B3C924370}" srcOrd="6" destOrd="0" presId="urn:microsoft.com/office/officeart/2008/layout/LinedList"/>
    <dgm:cxn modelId="{C1C9245D-978D-4291-9AEF-7371C90E7D5A}" type="presParOf" srcId="{00CFE5DA-FF35-4185-8F6A-D92E93204C1C}" destId="{8046CED9-8965-4E51-9E64-A8757236058B}" srcOrd="7" destOrd="0" presId="urn:microsoft.com/office/officeart/2008/layout/LinedList"/>
    <dgm:cxn modelId="{2F97EE40-1D00-44BC-8023-E7BFE319FF92}" type="presParOf" srcId="{8046CED9-8965-4E51-9E64-A8757236058B}" destId="{36CCC264-EEA5-479D-9485-7A355012E5A7}" srcOrd="0" destOrd="0" presId="urn:microsoft.com/office/officeart/2008/layout/LinedList"/>
    <dgm:cxn modelId="{D15BCFA2-E086-457B-834B-FEB9DFCF055F}" type="presParOf" srcId="{8046CED9-8965-4E51-9E64-A8757236058B}" destId="{29003AB0-BF3D-44D6-B145-ED412F7C6F24}" srcOrd="1" destOrd="0" presId="urn:microsoft.com/office/officeart/2008/layout/LinedList"/>
    <dgm:cxn modelId="{2E648AB9-5224-4346-ABCA-D746040EBB85}" type="presParOf" srcId="{00CFE5DA-FF35-4185-8F6A-D92E93204C1C}" destId="{939E42B5-97EC-49F6-B2C9-2EAA9646B401}" srcOrd="8" destOrd="0" presId="urn:microsoft.com/office/officeart/2008/layout/LinedList"/>
    <dgm:cxn modelId="{01A292D6-A335-4CD0-9FB0-6DCBA6F11F31}" type="presParOf" srcId="{00CFE5DA-FF35-4185-8F6A-D92E93204C1C}" destId="{7472BC1D-EF00-494D-B80A-31745CCCD902}" srcOrd="9" destOrd="0" presId="urn:microsoft.com/office/officeart/2008/layout/LinedList"/>
    <dgm:cxn modelId="{6AD1EF66-5F45-4538-94C0-35B7E6AF7F53}" type="presParOf" srcId="{7472BC1D-EF00-494D-B80A-31745CCCD902}" destId="{A43C0128-2C4B-496C-9574-4E6F5B04BBDF}" srcOrd="0" destOrd="0" presId="urn:microsoft.com/office/officeart/2008/layout/LinedList"/>
    <dgm:cxn modelId="{6811CC7D-D32D-4400-B4DC-3709924D7673}" type="presParOf" srcId="{7472BC1D-EF00-494D-B80A-31745CCCD902}" destId="{E5009D6A-42AE-4A99-A47D-5D83ED593C8A}" srcOrd="1" destOrd="0" presId="urn:microsoft.com/office/officeart/2008/layout/LinedList"/>
    <dgm:cxn modelId="{D90F4070-DB71-43F5-8413-7A2ED306ED4F}" type="presParOf" srcId="{00CFE5DA-FF35-4185-8F6A-D92E93204C1C}" destId="{579FF063-5B2B-4740-96CD-461401E91184}" srcOrd="10" destOrd="0" presId="urn:microsoft.com/office/officeart/2008/layout/LinedList"/>
    <dgm:cxn modelId="{D93CDDE2-8677-4865-8254-40F60648DC85}" type="presParOf" srcId="{00CFE5DA-FF35-4185-8F6A-D92E93204C1C}" destId="{28BBA03A-C551-4AF3-818A-EB028C80B924}" srcOrd="11" destOrd="0" presId="urn:microsoft.com/office/officeart/2008/layout/LinedList"/>
    <dgm:cxn modelId="{10A29D4E-EA7D-4C40-ABFC-6346E1B2539D}" type="presParOf" srcId="{28BBA03A-C551-4AF3-818A-EB028C80B924}" destId="{DFEB4D13-1A05-4BEA-93EA-1B4A872AAF46}" srcOrd="0" destOrd="0" presId="urn:microsoft.com/office/officeart/2008/layout/LinedList"/>
    <dgm:cxn modelId="{6E434212-FCDC-4E17-9849-70F6771A3382}" type="presParOf" srcId="{28BBA03A-C551-4AF3-818A-EB028C80B924}" destId="{75D4C14F-82C1-458F-B76D-16DAAA76B2F3}" srcOrd="1" destOrd="0" presId="urn:microsoft.com/office/officeart/2008/layout/LinedList"/>
    <dgm:cxn modelId="{3024AF23-BF6E-4BEA-833C-D82CAB6C1C87}" type="presParOf" srcId="{00CFE5DA-FF35-4185-8F6A-D92E93204C1C}" destId="{6DC2C2E9-6695-4448-A1C5-1930DDF7C3EF}" srcOrd="12" destOrd="0" presId="urn:microsoft.com/office/officeart/2008/layout/LinedList"/>
    <dgm:cxn modelId="{D28D9E99-7288-427D-975C-A704A3273702}" type="presParOf" srcId="{00CFE5DA-FF35-4185-8F6A-D92E93204C1C}" destId="{11A7E871-2FB0-4C66-804F-B10F7BB198F8}" srcOrd="13" destOrd="0" presId="urn:microsoft.com/office/officeart/2008/layout/LinedList"/>
    <dgm:cxn modelId="{DA857C5D-2FA0-443B-9384-04676864A667}" type="presParOf" srcId="{11A7E871-2FB0-4C66-804F-B10F7BB198F8}" destId="{9D1068F4-1845-467F-84A3-8C4366A2E48E}" srcOrd="0" destOrd="0" presId="urn:microsoft.com/office/officeart/2008/layout/LinedList"/>
    <dgm:cxn modelId="{356AF4D6-227C-4436-A194-61E944DF7758}" type="presParOf" srcId="{11A7E871-2FB0-4C66-804F-B10F7BB198F8}" destId="{176F4E98-2977-4E7C-AC95-75406DA8DC1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8E8507-ACDC-4B53-BF36-D19762D65E00}">
      <dsp:nvSpPr>
        <dsp:cNvPr id="0" name=""/>
        <dsp:cNvSpPr/>
      </dsp:nvSpPr>
      <dsp:spPr>
        <a:xfrm>
          <a:off x="0" y="961"/>
          <a:ext cx="9734265"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763501-6505-422F-A891-23AE5EB66D6C}">
      <dsp:nvSpPr>
        <dsp:cNvPr id="0" name=""/>
        <dsp:cNvSpPr/>
      </dsp:nvSpPr>
      <dsp:spPr>
        <a:xfrm>
          <a:off x="0" y="961"/>
          <a:ext cx="9734265" cy="1125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GB" sz="3100" b="1" kern="1200"/>
            <a:t>Objective:</a:t>
          </a:r>
          <a:r>
            <a:rPr lang="en-GB" sz="3100" kern="1200"/>
            <a:t> PICTs are </a:t>
          </a:r>
          <a:r>
            <a:rPr lang="en-GB" sz="3100" b="1" u="sng" kern="1200"/>
            <a:t>best prepared </a:t>
          </a:r>
          <a:r>
            <a:rPr lang="en-GB" sz="3100" kern="1200"/>
            <a:t>for their respective sustainable mobility futures…. </a:t>
          </a:r>
          <a:endParaRPr lang="en-US" sz="3100" kern="1200"/>
        </a:p>
      </dsp:txBody>
      <dsp:txXfrm>
        <a:off x="0" y="961"/>
        <a:ext cx="9734265" cy="1125274"/>
      </dsp:txXfrm>
    </dsp:sp>
    <dsp:sp modelId="{7C85DB97-6069-4EDD-A3EC-72628BF9B96F}">
      <dsp:nvSpPr>
        <dsp:cNvPr id="0" name=""/>
        <dsp:cNvSpPr/>
      </dsp:nvSpPr>
      <dsp:spPr>
        <a:xfrm>
          <a:off x="0" y="1126235"/>
          <a:ext cx="9734265"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E77EFF-FAFF-4F16-B3B8-437632EDBC3C}">
      <dsp:nvSpPr>
        <dsp:cNvPr id="0" name=""/>
        <dsp:cNvSpPr/>
      </dsp:nvSpPr>
      <dsp:spPr>
        <a:xfrm>
          <a:off x="0" y="1126235"/>
          <a:ext cx="9734265" cy="1125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GB" sz="3100" b="1" kern="1200" dirty="0"/>
            <a:t>Output 1:</a:t>
          </a:r>
          <a:r>
            <a:rPr lang="en-GB" sz="3100" kern="1200" dirty="0"/>
            <a:t> Central Policy and Administration</a:t>
          </a:r>
          <a:endParaRPr lang="en-US" sz="3100" kern="1200" dirty="0"/>
        </a:p>
      </dsp:txBody>
      <dsp:txXfrm>
        <a:off x="0" y="1126235"/>
        <a:ext cx="9734265" cy="1125274"/>
      </dsp:txXfrm>
    </dsp:sp>
    <dsp:sp modelId="{FDE4A8AA-C96C-4DAD-89E0-61D89918DBC6}">
      <dsp:nvSpPr>
        <dsp:cNvPr id="0" name=""/>
        <dsp:cNvSpPr/>
      </dsp:nvSpPr>
      <dsp:spPr>
        <a:xfrm>
          <a:off x="0" y="2251509"/>
          <a:ext cx="9734265"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E6813F-077A-4EDE-BF03-F3F421DABA8A}">
      <dsp:nvSpPr>
        <dsp:cNvPr id="0" name=""/>
        <dsp:cNvSpPr/>
      </dsp:nvSpPr>
      <dsp:spPr>
        <a:xfrm>
          <a:off x="0" y="2251509"/>
          <a:ext cx="9734265" cy="1125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GB" sz="3100" b="1" kern="1200"/>
            <a:t>Output 2</a:t>
          </a:r>
          <a:r>
            <a:rPr lang="en-GB" sz="3100" kern="1200"/>
            <a:t>: Standards and Guidelines</a:t>
          </a:r>
          <a:endParaRPr lang="en-US" sz="3100" kern="1200"/>
        </a:p>
      </dsp:txBody>
      <dsp:txXfrm>
        <a:off x="0" y="2251509"/>
        <a:ext cx="9734265" cy="1125274"/>
      </dsp:txXfrm>
    </dsp:sp>
    <dsp:sp modelId="{D30C831C-5891-4193-B297-4D8B3C924370}">
      <dsp:nvSpPr>
        <dsp:cNvPr id="0" name=""/>
        <dsp:cNvSpPr/>
      </dsp:nvSpPr>
      <dsp:spPr>
        <a:xfrm>
          <a:off x="0" y="3376783"/>
          <a:ext cx="9734265"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CCC264-EEA5-479D-9485-7A355012E5A7}">
      <dsp:nvSpPr>
        <dsp:cNvPr id="0" name=""/>
        <dsp:cNvSpPr/>
      </dsp:nvSpPr>
      <dsp:spPr>
        <a:xfrm>
          <a:off x="0" y="3376783"/>
          <a:ext cx="9734265" cy="1125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GB" sz="3100" b="1" kern="1200"/>
            <a:t>Output 3</a:t>
          </a:r>
          <a:r>
            <a:rPr lang="en-GB" sz="3100" kern="1200"/>
            <a:t>: Awareness and Promotion  </a:t>
          </a:r>
          <a:endParaRPr lang="en-US" sz="3100" kern="1200"/>
        </a:p>
      </dsp:txBody>
      <dsp:txXfrm>
        <a:off x="0" y="3376783"/>
        <a:ext cx="9734265" cy="1125274"/>
      </dsp:txXfrm>
    </dsp:sp>
    <dsp:sp modelId="{939E42B5-97EC-49F6-B2C9-2EAA9646B401}">
      <dsp:nvSpPr>
        <dsp:cNvPr id="0" name=""/>
        <dsp:cNvSpPr/>
      </dsp:nvSpPr>
      <dsp:spPr>
        <a:xfrm>
          <a:off x="0" y="4502058"/>
          <a:ext cx="9734265"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3C0128-2C4B-496C-9574-4E6F5B04BBDF}">
      <dsp:nvSpPr>
        <dsp:cNvPr id="0" name=""/>
        <dsp:cNvSpPr/>
      </dsp:nvSpPr>
      <dsp:spPr>
        <a:xfrm>
          <a:off x="0" y="4502058"/>
          <a:ext cx="9734265" cy="1125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b="1" kern="1200"/>
            <a:t>Output 4:</a:t>
          </a:r>
          <a:r>
            <a:rPr lang="en-US" sz="3100" kern="1200"/>
            <a:t> Demonstration and Upscale</a:t>
          </a:r>
        </a:p>
      </dsp:txBody>
      <dsp:txXfrm>
        <a:off x="0" y="4502058"/>
        <a:ext cx="9734265" cy="1125274"/>
      </dsp:txXfrm>
    </dsp:sp>
    <dsp:sp modelId="{579FF063-5B2B-4740-96CD-461401E91184}">
      <dsp:nvSpPr>
        <dsp:cNvPr id="0" name=""/>
        <dsp:cNvSpPr/>
      </dsp:nvSpPr>
      <dsp:spPr>
        <a:xfrm>
          <a:off x="0" y="5627332"/>
          <a:ext cx="9734265"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EB4D13-1A05-4BEA-93EA-1B4A872AAF46}">
      <dsp:nvSpPr>
        <dsp:cNvPr id="0" name=""/>
        <dsp:cNvSpPr/>
      </dsp:nvSpPr>
      <dsp:spPr>
        <a:xfrm>
          <a:off x="0" y="5627332"/>
          <a:ext cx="9734265" cy="1125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AU" sz="3100" kern="1200"/>
            <a:t>Promotes SIDS-SIDS cooperation under the umbrella of the GN-SEC - </a:t>
          </a:r>
          <a:r>
            <a:rPr lang="en-AU" sz="3100" u="sng" kern="1200">
              <a:hlinkClick xmlns:r="http://schemas.openxmlformats.org/officeDocument/2006/relationships" r:id="rId1"/>
            </a:rPr>
            <a:t>https://www.gn-sec.net/</a:t>
          </a:r>
          <a:endParaRPr lang="en-US" sz="3100" kern="1200"/>
        </a:p>
      </dsp:txBody>
      <dsp:txXfrm>
        <a:off x="0" y="5627332"/>
        <a:ext cx="9734265" cy="1125274"/>
      </dsp:txXfrm>
    </dsp:sp>
    <dsp:sp modelId="{6DC2C2E9-6695-4448-A1C5-1930DDF7C3EF}">
      <dsp:nvSpPr>
        <dsp:cNvPr id="0" name=""/>
        <dsp:cNvSpPr/>
      </dsp:nvSpPr>
      <dsp:spPr>
        <a:xfrm>
          <a:off x="0" y="6752606"/>
          <a:ext cx="9734265"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1068F4-1845-467F-84A3-8C4366A2E48E}">
      <dsp:nvSpPr>
        <dsp:cNvPr id="0" name=""/>
        <dsp:cNvSpPr/>
      </dsp:nvSpPr>
      <dsp:spPr>
        <a:xfrm>
          <a:off x="0" y="6752606"/>
          <a:ext cx="9734265" cy="1125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AU" sz="3100" kern="1200" dirty="0"/>
            <a:t>RE&amp;EE For Sustainable Mobility in the PCREEE Business Plan &amp; in the FESRIP too</a:t>
          </a:r>
          <a:endParaRPr lang="en-US" sz="3100" kern="1200" dirty="0"/>
        </a:p>
      </dsp:txBody>
      <dsp:txXfrm>
        <a:off x="0" y="6752606"/>
        <a:ext cx="9734265" cy="112527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B102267-900D-EE72-C2CA-30E0A364DEF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a:extLst>
              <a:ext uri="{FF2B5EF4-FFF2-40B4-BE49-F238E27FC236}">
                <a16:creationId xmlns:a16="http://schemas.microsoft.com/office/drawing/2014/main" id="{BB90F14A-F8A8-6C92-E13F-1B0E49D4EE3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E6549AA-92FE-47C6-A182-3840BC8CE7D0}" type="datetimeFigureOut">
              <a:rPr lang="en-NZ" smtClean="0"/>
              <a:t>28/11/2022</a:t>
            </a:fld>
            <a:endParaRPr lang="en-NZ"/>
          </a:p>
        </p:txBody>
      </p:sp>
      <p:sp>
        <p:nvSpPr>
          <p:cNvPr id="4" name="Footer Placeholder 3">
            <a:extLst>
              <a:ext uri="{FF2B5EF4-FFF2-40B4-BE49-F238E27FC236}">
                <a16:creationId xmlns:a16="http://schemas.microsoft.com/office/drawing/2014/main" id="{8F657C9D-0D5F-7C06-2929-94776C6A0C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a:extLst>
              <a:ext uri="{FF2B5EF4-FFF2-40B4-BE49-F238E27FC236}">
                <a16:creationId xmlns:a16="http://schemas.microsoft.com/office/drawing/2014/main" id="{35F6A003-2B80-F706-C0D0-357FBA4199F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6EF6E9-26C9-4F33-AF8E-455E611F1098}" type="slidenum">
              <a:rPr lang="en-NZ" smtClean="0"/>
              <a:t>‹#›</a:t>
            </a:fld>
            <a:endParaRPr lang="en-NZ"/>
          </a:p>
        </p:txBody>
      </p:sp>
    </p:spTree>
    <p:extLst>
      <p:ext uri="{BB962C8B-B14F-4D97-AF65-F5344CB8AC3E}">
        <p14:creationId xmlns:p14="http://schemas.microsoft.com/office/powerpoint/2010/main" val="35092475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29FC4D-A9E3-4B88-8EE9-8846F8C40F2E}" type="datetimeFigureOut">
              <a:rPr lang="en-NZ" smtClean="0"/>
              <a:t>28/11/2022</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CFB46A-73AB-467D-8E60-96DF67AE2ECF}" type="slidenum">
              <a:rPr lang="en-NZ" smtClean="0"/>
              <a:t>‹#›</a:t>
            </a:fld>
            <a:endParaRPr lang="en-NZ"/>
          </a:p>
        </p:txBody>
      </p:sp>
    </p:spTree>
    <p:extLst>
      <p:ext uri="{BB962C8B-B14F-4D97-AF65-F5344CB8AC3E}">
        <p14:creationId xmlns:p14="http://schemas.microsoft.com/office/powerpoint/2010/main" val="1243597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pcreee.org/event/online-validation-regional-e-mobility-policy-and-program-pacific-islands"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4968546" y="510540"/>
            <a:ext cx="11103172" cy="1554272"/>
          </a:xfrm>
          <a:prstGeom prst="rect">
            <a:avLst/>
          </a:prstGeom>
        </p:spPr>
        <p:txBody>
          <a:bodyPr lIns="0" tIns="0" rIns="0" bIns="0" rtlCol="0" anchor="t">
            <a:spAutoFit/>
          </a:bodyPr>
          <a:lstStyle/>
          <a:p>
            <a:pPr algn="ctr">
              <a:spcBef>
                <a:spcPts val="300"/>
              </a:spcBef>
            </a:pPr>
            <a:r>
              <a:rPr lang="en-NZ" sz="3200" b="1" dirty="0">
                <a:effectLst/>
                <a:latin typeface="Calibri" panose="020F0502020204030204" pitchFamily="34" charset="0"/>
                <a:ea typeface="MS Mincho" panose="02020609040205080304" pitchFamily="49" charset="-128"/>
                <a:cs typeface="Arial" panose="020B0604020202020204" pitchFamily="34" charset="0"/>
              </a:rPr>
              <a:t>PACIFIC ISLANDS EMOBILITY WORKSHOP</a:t>
            </a:r>
          </a:p>
          <a:p>
            <a:pPr algn="ctr">
              <a:spcBef>
                <a:spcPts val="300"/>
              </a:spcBef>
            </a:pPr>
            <a:endParaRPr lang="en-NZ" sz="3200" b="1" dirty="0">
              <a:latin typeface="Calibri" panose="020F0502020204030204" pitchFamily="34" charset="0"/>
              <a:ea typeface="MS Mincho" panose="02020609040205080304" pitchFamily="49" charset="-128"/>
              <a:cs typeface="Arial" panose="020B0604020202020204" pitchFamily="34" charset="0"/>
            </a:endParaRPr>
          </a:p>
          <a:p>
            <a:pPr algn="ctr">
              <a:spcBef>
                <a:spcPts val="300"/>
              </a:spcBef>
            </a:pPr>
            <a:r>
              <a:rPr lang="en-NZ" sz="3200" b="1" dirty="0">
                <a:effectLst/>
                <a:latin typeface="Calibri" panose="020F0502020204030204" pitchFamily="34" charset="0"/>
                <a:ea typeface="MS Mincho" panose="02020609040205080304" pitchFamily="49" charset="-128"/>
                <a:cs typeface="Arial" panose="020B0604020202020204" pitchFamily="34" charset="0"/>
              </a:rPr>
              <a:t>Suva, Fiji: 28 – 30 November 2022 </a:t>
            </a:r>
            <a:endParaRPr lang="en-NZ" sz="3200" b="1" dirty="0">
              <a:effectLst/>
              <a:latin typeface="Century" panose="02040604050505020304" pitchFamily="18" charset="0"/>
              <a:ea typeface="MS Mincho" panose="02020609040205080304" pitchFamily="49" charset="-128"/>
              <a:cs typeface="Arial" panose="020B0604020202020204" pitchFamily="34" charset="0"/>
            </a:endParaRPr>
          </a:p>
        </p:txBody>
      </p:sp>
      <p:sp>
        <p:nvSpPr>
          <p:cNvPr id="8" name="TextBox 7">
            <a:extLst>
              <a:ext uri="{FF2B5EF4-FFF2-40B4-BE49-F238E27FC236}">
                <a16:creationId xmlns:a16="http://schemas.microsoft.com/office/drawing/2014/main" id="{D10B38B2-FB6B-4BDE-B1F9-0FABABD24DB5}"/>
              </a:ext>
            </a:extLst>
          </p:cNvPr>
          <p:cNvSpPr txBox="1"/>
          <p:nvPr/>
        </p:nvSpPr>
        <p:spPr>
          <a:xfrm>
            <a:off x="156789" y="3149794"/>
            <a:ext cx="18131212" cy="707886"/>
          </a:xfrm>
          <a:prstGeom prst="rect">
            <a:avLst/>
          </a:prstGeom>
          <a:noFill/>
        </p:spPr>
        <p:txBody>
          <a:bodyPr wrap="square">
            <a:spAutoFit/>
          </a:bodyPr>
          <a:lstStyle/>
          <a:p>
            <a:pPr algn="ctr"/>
            <a:r>
              <a:rPr lang="en-US" sz="4000" b="1" dirty="0">
                <a:solidFill>
                  <a:srgbClr val="FF0000"/>
                </a:solidFill>
                <a:effectLst/>
                <a:latin typeface="Calibri" panose="020F0502020204030204" pitchFamily="34" charset="0"/>
                <a:ea typeface="Calibri" panose="020F0502020204030204" pitchFamily="34" charset="0"/>
              </a:rPr>
              <a:t>“</a:t>
            </a:r>
            <a:r>
              <a:rPr lang="en-NZ" sz="4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SETTING THE SCENE</a:t>
            </a:r>
            <a:r>
              <a:rPr lang="en-US" sz="4000" b="1" dirty="0">
                <a:solidFill>
                  <a:srgbClr val="FF0000"/>
                </a:solidFill>
                <a:effectLst/>
                <a:latin typeface="Calibri" panose="020F0502020204030204" pitchFamily="34" charset="0"/>
                <a:ea typeface="Calibri" panose="020F0502020204030204" pitchFamily="34" charset="0"/>
              </a:rPr>
              <a:t>” </a:t>
            </a:r>
            <a:endParaRPr lang="en-AU" sz="4000" b="1" dirty="0">
              <a:solidFill>
                <a:srgbClr val="FF000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2597677B-B78B-4539-9E14-DF381C31B0BA}"/>
              </a:ext>
            </a:extLst>
          </p:cNvPr>
          <p:cNvSpPr txBox="1"/>
          <p:nvPr/>
        </p:nvSpPr>
        <p:spPr>
          <a:xfrm>
            <a:off x="2624255" y="9582538"/>
            <a:ext cx="9144000" cy="369332"/>
          </a:xfrm>
          <a:prstGeom prst="rect">
            <a:avLst/>
          </a:prstGeom>
          <a:noFill/>
        </p:spPr>
        <p:txBody>
          <a:bodyPr wrap="square">
            <a:spAutoFit/>
          </a:bodyPr>
          <a:lstStyle/>
          <a:p>
            <a:r>
              <a:rPr lang="en-AU" b="1" dirty="0"/>
              <a:t>Solomone Fifita, Manager, PCREEE</a:t>
            </a:r>
          </a:p>
        </p:txBody>
      </p:sp>
      <p:pic>
        <p:nvPicPr>
          <p:cNvPr id="9" name="Imagen 9">
            <a:extLst>
              <a:ext uri="{FF2B5EF4-FFF2-40B4-BE49-F238E27FC236}">
                <a16:creationId xmlns:a16="http://schemas.microsoft.com/office/drawing/2014/main" id="{CF917370-7A74-4A9F-8A3E-02818AC8770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6788" y="119652"/>
            <a:ext cx="2467467" cy="1066511"/>
          </a:xfrm>
          <a:prstGeom prst="rect">
            <a:avLst/>
          </a:prstGeom>
          <a:noFill/>
          <a:ln>
            <a:noFill/>
          </a:ln>
        </p:spPr>
      </p:pic>
      <p:pic>
        <p:nvPicPr>
          <p:cNvPr id="3" name="Picture 2">
            <a:extLst>
              <a:ext uri="{FF2B5EF4-FFF2-40B4-BE49-F238E27FC236}">
                <a16:creationId xmlns:a16="http://schemas.microsoft.com/office/drawing/2014/main" id="{C0654001-B662-87B6-7D3F-6FB48BE7B2C5}"/>
              </a:ext>
            </a:extLst>
          </p:cNvPr>
          <p:cNvPicPr>
            <a:picLocks noChangeAspect="1"/>
          </p:cNvPicPr>
          <p:nvPr/>
        </p:nvPicPr>
        <p:blipFill>
          <a:blip r:embed="rId3"/>
          <a:stretch>
            <a:fillRect/>
          </a:stretch>
        </p:blipFill>
        <p:spPr>
          <a:xfrm>
            <a:off x="4267200" y="3963991"/>
            <a:ext cx="10513176" cy="5500031"/>
          </a:xfrm>
          <a:prstGeom prst="rect">
            <a:avLst/>
          </a:prstGeom>
        </p:spPr>
      </p:pic>
    </p:spTree>
    <p:extLst>
      <p:ext uri="{BB962C8B-B14F-4D97-AF65-F5344CB8AC3E}">
        <p14:creationId xmlns:p14="http://schemas.microsoft.com/office/powerpoint/2010/main" val="2215294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228600" y="895350"/>
            <a:ext cx="15773400" cy="952500"/>
          </a:xfrm>
        </p:spPr>
        <p:txBody>
          <a:bodyPr>
            <a:normAutofit fontScale="90000"/>
          </a:bodyPr>
          <a:lstStyle/>
          <a:p>
            <a:pPr>
              <a:defRPr/>
            </a:pPr>
            <a:br>
              <a:rPr lang="en-US" sz="3600" b="1" i="1" dirty="0">
                <a:solidFill>
                  <a:schemeClr val="accent1">
                    <a:lumMod val="75000"/>
                  </a:schemeClr>
                </a:solidFill>
              </a:rPr>
            </a:br>
            <a:br>
              <a:rPr lang="en-US" sz="3600" b="1" i="1" dirty="0">
                <a:solidFill>
                  <a:schemeClr val="accent1">
                    <a:lumMod val="75000"/>
                  </a:schemeClr>
                </a:solidFill>
              </a:rPr>
            </a:br>
            <a:r>
              <a:rPr lang="en-US" sz="3600" b="1" i="1" dirty="0">
                <a:solidFill>
                  <a:schemeClr val="accent1">
                    <a:lumMod val="75000"/>
                  </a:schemeClr>
                </a:solidFill>
              </a:rPr>
              <a:t>THE WORKSHOP PROGRAMME – DAY 2</a:t>
            </a:r>
            <a:br>
              <a:rPr lang="en-US" sz="3600" b="1" i="1" dirty="0">
                <a:solidFill>
                  <a:schemeClr val="accent1">
                    <a:lumMod val="75000"/>
                  </a:schemeClr>
                </a:solidFill>
              </a:rPr>
            </a:br>
            <a:r>
              <a:rPr lang="en-US" sz="3600" b="1" i="1" dirty="0">
                <a:solidFill>
                  <a:schemeClr val="accent1">
                    <a:lumMod val="75000"/>
                  </a:schemeClr>
                </a:solidFill>
              </a:rPr>
              <a:t>Theme: </a:t>
            </a:r>
            <a:r>
              <a:rPr lang="en-US" sz="3600" dirty="0">
                <a:solidFill>
                  <a:srgbClr val="000000"/>
                </a:solidFill>
                <a:latin typeface="+mj-lt"/>
                <a:ea typeface="+mj-ea"/>
                <a:cs typeface="+mj-cs"/>
              </a:rPr>
              <a:t> Building back better stronger and better with e-mobility</a:t>
            </a:r>
            <a:br>
              <a:rPr lang="en-US" sz="3600" dirty="0">
                <a:solidFill>
                  <a:srgbClr val="000000"/>
                </a:solidFill>
                <a:latin typeface="+mj-lt"/>
                <a:ea typeface="+mj-ea"/>
                <a:cs typeface="+mj-cs"/>
              </a:rPr>
            </a:br>
            <a:br>
              <a:rPr lang="en-US" sz="3600" b="1" i="1" dirty="0">
                <a:solidFill>
                  <a:schemeClr val="accent1">
                    <a:lumMod val="75000"/>
                  </a:schemeClr>
                </a:solidFill>
              </a:rPr>
            </a:br>
            <a:endParaRPr sz="3600" dirty="0"/>
          </a:p>
        </p:txBody>
      </p:sp>
      <p:sp>
        <p:nvSpPr>
          <p:cNvPr id="6" name="TextBox 5">
            <a:extLst>
              <a:ext uri="{FF2B5EF4-FFF2-40B4-BE49-F238E27FC236}">
                <a16:creationId xmlns:a16="http://schemas.microsoft.com/office/drawing/2014/main" id="{B872BB2A-C17E-B51D-B052-398F79B3D3E3}"/>
              </a:ext>
            </a:extLst>
          </p:cNvPr>
          <p:cNvSpPr txBox="1"/>
          <p:nvPr/>
        </p:nvSpPr>
        <p:spPr>
          <a:xfrm>
            <a:off x="1295401" y="2709372"/>
            <a:ext cx="16764000" cy="2098267"/>
          </a:xfrm>
          <a:prstGeom prst="rect">
            <a:avLst/>
          </a:prstGeom>
          <a:noFill/>
        </p:spPr>
        <p:txBody>
          <a:bodyPr wrap="square">
            <a:spAutoFit/>
          </a:bodyPr>
          <a:lstStyle/>
          <a:p>
            <a:pPr>
              <a:lnSpc>
                <a:spcPct val="150000"/>
              </a:lnSpc>
              <a:defRPr/>
            </a:pPr>
            <a:r>
              <a:rPr lang="en-US" sz="3000" dirty="0">
                <a:solidFill>
                  <a:srgbClr val="000000"/>
                </a:solidFill>
                <a:latin typeface="+mj-lt"/>
                <a:ea typeface="+mj-ea"/>
                <a:cs typeface="+mj-cs"/>
              </a:rPr>
              <a:t>Session 5 - Investing in e-mobility </a:t>
            </a:r>
          </a:p>
          <a:p>
            <a:pPr>
              <a:lnSpc>
                <a:spcPct val="150000"/>
              </a:lnSpc>
              <a:defRPr/>
            </a:pPr>
            <a:r>
              <a:rPr lang="en-US" sz="3000" dirty="0">
                <a:solidFill>
                  <a:srgbClr val="000000"/>
                </a:solidFill>
                <a:latin typeface="+mj-lt"/>
                <a:ea typeface="+mj-ea"/>
                <a:cs typeface="+mj-cs"/>
              </a:rPr>
              <a:t>Session 6 – E-mobility policy, roadmaps and frameworks </a:t>
            </a:r>
          </a:p>
          <a:p>
            <a:pPr>
              <a:lnSpc>
                <a:spcPct val="150000"/>
              </a:lnSpc>
              <a:defRPr/>
            </a:pPr>
            <a:r>
              <a:rPr lang="en-US" sz="3000" dirty="0">
                <a:solidFill>
                  <a:srgbClr val="000000"/>
                </a:solidFill>
                <a:latin typeface="+mj-lt"/>
                <a:ea typeface="+mj-ea"/>
                <a:cs typeface="+mj-cs"/>
              </a:rPr>
              <a:t>Session 7 – Draft e-mobility standards and guidelines</a:t>
            </a:r>
            <a:endParaRPr lang="en-US" sz="2700" dirty="0"/>
          </a:p>
        </p:txBody>
      </p:sp>
      <p:pic>
        <p:nvPicPr>
          <p:cNvPr id="5" name="Picture 4">
            <a:extLst>
              <a:ext uri="{FF2B5EF4-FFF2-40B4-BE49-F238E27FC236}">
                <a16:creationId xmlns:a16="http://schemas.microsoft.com/office/drawing/2014/main" id="{0582B6E2-B13F-BF5D-C6A3-A043D7087DB4}"/>
              </a:ext>
            </a:extLst>
          </p:cNvPr>
          <p:cNvPicPr>
            <a:picLocks noChangeAspect="1"/>
          </p:cNvPicPr>
          <p:nvPr/>
        </p:nvPicPr>
        <p:blipFill>
          <a:blip r:embed="rId2"/>
          <a:stretch>
            <a:fillRect/>
          </a:stretch>
        </p:blipFill>
        <p:spPr>
          <a:xfrm>
            <a:off x="10972800" y="2256991"/>
            <a:ext cx="6811326" cy="3115110"/>
          </a:xfrm>
          <a:prstGeom prst="rect">
            <a:avLst/>
          </a:prstGeom>
        </p:spPr>
      </p:pic>
      <p:pic>
        <p:nvPicPr>
          <p:cNvPr id="8" name="Picture 7">
            <a:extLst>
              <a:ext uri="{FF2B5EF4-FFF2-40B4-BE49-F238E27FC236}">
                <a16:creationId xmlns:a16="http://schemas.microsoft.com/office/drawing/2014/main" id="{4A39B5FE-0049-4A25-A5C2-1ABD04347A69}"/>
              </a:ext>
            </a:extLst>
          </p:cNvPr>
          <p:cNvPicPr>
            <a:picLocks noChangeAspect="1"/>
          </p:cNvPicPr>
          <p:nvPr/>
        </p:nvPicPr>
        <p:blipFill>
          <a:blip r:embed="rId3"/>
          <a:stretch>
            <a:fillRect/>
          </a:stretch>
        </p:blipFill>
        <p:spPr>
          <a:xfrm>
            <a:off x="2590800" y="5783461"/>
            <a:ext cx="7544853" cy="4048690"/>
          </a:xfrm>
          <a:prstGeom prst="rect">
            <a:avLst/>
          </a:prstGeom>
        </p:spPr>
      </p:pic>
    </p:spTree>
    <p:extLst>
      <p:ext uri="{BB962C8B-B14F-4D97-AF65-F5344CB8AC3E}">
        <p14:creationId xmlns:p14="http://schemas.microsoft.com/office/powerpoint/2010/main" val="4088183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228600" y="895350"/>
            <a:ext cx="15773400" cy="952500"/>
          </a:xfrm>
        </p:spPr>
        <p:txBody>
          <a:bodyPr>
            <a:normAutofit fontScale="90000"/>
          </a:bodyPr>
          <a:lstStyle/>
          <a:p>
            <a:pPr>
              <a:defRPr/>
            </a:pPr>
            <a:br>
              <a:rPr lang="en-US" sz="3600" b="1" i="1" dirty="0">
                <a:solidFill>
                  <a:schemeClr val="accent1">
                    <a:lumMod val="75000"/>
                  </a:schemeClr>
                </a:solidFill>
              </a:rPr>
            </a:br>
            <a:br>
              <a:rPr lang="en-US" sz="3600" b="1" i="1" dirty="0">
                <a:solidFill>
                  <a:schemeClr val="accent1">
                    <a:lumMod val="75000"/>
                  </a:schemeClr>
                </a:solidFill>
              </a:rPr>
            </a:br>
            <a:r>
              <a:rPr lang="en-US" sz="3600" b="1" i="1" dirty="0">
                <a:solidFill>
                  <a:schemeClr val="accent1">
                    <a:lumMod val="75000"/>
                  </a:schemeClr>
                </a:solidFill>
              </a:rPr>
              <a:t>THE WORKSHOP PROGRAMME – DAY 3</a:t>
            </a:r>
            <a:br>
              <a:rPr lang="en-US" sz="3600" b="1" i="1" dirty="0">
                <a:solidFill>
                  <a:schemeClr val="accent1">
                    <a:lumMod val="75000"/>
                  </a:schemeClr>
                </a:solidFill>
              </a:rPr>
            </a:br>
            <a:r>
              <a:rPr lang="en-US" sz="3600" b="1" i="1" dirty="0">
                <a:solidFill>
                  <a:schemeClr val="accent1">
                    <a:lumMod val="75000"/>
                  </a:schemeClr>
                </a:solidFill>
              </a:rPr>
              <a:t>Theme: </a:t>
            </a:r>
            <a:r>
              <a:rPr lang="en-US" sz="3600" dirty="0">
                <a:solidFill>
                  <a:srgbClr val="000000"/>
                </a:solidFill>
                <a:latin typeface="+mj-lt"/>
                <a:ea typeface="+mj-ea"/>
                <a:cs typeface="+mj-cs"/>
              </a:rPr>
              <a:t> Moving forward cooperatively and cohesively</a:t>
            </a:r>
            <a:br>
              <a:rPr lang="en-US" sz="3600" dirty="0">
                <a:solidFill>
                  <a:srgbClr val="000000"/>
                </a:solidFill>
                <a:latin typeface="+mj-lt"/>
                <a:ea typeface="+mj-ea"/>
                <a:cs typeface="+mj-cs"/>
              </a:rPr>
            </a:br>
            <a:br>
              <a:rPr lang="en-US" sz="3600" b="1" i="1" dirty="0">
                <a:solidFill>
                  <a:schemeClr val="accent1">
                    <a:lumMod val="75000"/>
                  </a:schemeClr>
                </a:solidFill>
              </a:rPr>
            </a:br>
            <a:endParaRPr sz="3600" dirty="0"/>
          </a:p>
        </p:txBody>
      </p:sp>
      <p:sp>
        <p:nvSpPr>
          <p:cNvPr id="6" name="TextBox 5">
            <a:extLst>
              <a:ext uri="{FF2B5EF4-FFF2-40B4-BE49-F238E27FC236}">
                <a16:creationId xmlns:a16="http://schemas.microsoft.com/office/drawing/2014/main" id="{B872BB2A-C17E-B51D-B052-398F79B3D3E3}"/>
              </a:ext>
            </a:extLst>
          </p:cNvPr>
          <p:cNvSpPr txBox="1"/>
          <p:nvPr/>
        </p:nvSpPr>
        <p:spPr>
          <a:xfrm>
            <a:off x="1295401" y="2709372"/>
            <a:ext cx="16764000" cy="2098267"/>
          </a:xfrm>
          <a:prstGeom prst="rect">
            <a:avLst/>
          </a:prstGeom>
          <a:noFill/>
        </p:spPr>
        <p:txBody>
          <a:bodyPr wrap="square">
            <a:spAutoFit/>
          </a:bodyPr>
          <a:lstStyle/>
          <a:p>
            <a:pPr>
              <a:lnSpc>
                <a:spcPct val="150000"/>
              </a:lnSpc>
              <a:defRPr/>
            </a:pPr>
            <a:r>
              <a:rPr lang="en-US" sz="3000" dirty="0">
                <a:solidFill>
                  <a:srgbClr val="000000"/>
                </a:solidFill>
                <a:latin typeface="+mj-lt"/>
                <a:ea typeface="+mj-ea"/>
                <a:cs typeface="+mj-cs"/>
              </a:rPr>
              <a:t>Session 8 – A </a:t>
            </a:r>
            <a:r>
              <a:rPr lang="en-US" sz="3000" b="1" dirty="0">
                <a:solidFill>
                  <a:srgbClr val="000000"/>
                </a:solidFill>
                <a:latin typeface="+mj-lt"/>
                <a:ea typeface="+mj-ea"/>
                <a:cs typeface="+mj-cs"/>
              </a:rPr>
              <a:t>c</a:t>
            </a:r>
            <a:r>
              <a:rPr lang="en-US" sz="3000" dirty="0">
                <a:solidFill>
                  <a:srgbClr val="000000"/>
                </a:solidFill>
                <a:latin typeface="+mj-lt"/>
                <a:ea typeface="+mj-ea"/>
                <a:cs typeface="+mj-cs"/>
              </a:rPr>
              <a:t>onsultative and coordination mechanism for e-mobility </a:t>
            </a:r>
          </a:p>
          <a:p>
            <a:pPr>
              <a:lnSpc>
                <a:spcPct val="150000"/>
              </a:lnSpc>
              <a:defRPr/>
            </a:pPr>
            <a:r>
              <a:rPr lang="en-US" sz="3000" dirty="0">
                <a:solidFill>
                  <a:srgbClr val="000000"/>
                </a:solidFill>
                <a:latin typeface="+mj-lt"/>
                <a:ea typeface="+mj-ea"/>
                <a:cs typeface="+mj-cs"/>
              </a:rPr>
              <a:t>Session 9 – Key messages  for the Energy and Transport Ministers Meeting  </a:t>
            </a:r>
          </a:p>
          <a:p>
            <a:pPr>
              <a:lnSpc>
                <a:spcPct val="150000"/>
              </a:lnSpc>
              <a:defRPr/>
            </a:pPr>
            <a:r>
              <a:rPr lang="en-US" sz="3000" dirty="0">
                <a:solidFill>
                  <a:srgbClr val="000000"/>
                </a:solidFill>
                <a:latin typeface="+mj-lt"/>
                <a:ea typeface="+mj-ea"/>
                <a:cs typeface="+mj-cs"/>
              </a:rPr>
              <a:t>Session 10 – Site Visits </a:t>
            </a:r>
            <a:endParaRPr lang="en-US" sz="2700" dirty="0"/>
          </a:p>
        </p:txBody>
      </p:sp>
      <p:pic>
        <p:nvPicPr>
          <p:cNvPr id="5" name="Picture 4">
            <a:extLst>
              <a:ext uri="{FF2B5EF4-FFF2-40B4-BE49-F238E27FC236}">
                <a16:creationId xmlns:a16="http://schemas.microsoft.com/office/drawing/2014/main" id="{FD379E85-83A6-2A06-F6A8-9714FF0B9014}"/>
              </a:ext>
            </a:extLst>
          </p:cNvPr>
          <p:cNvPicPr>
            <a:picLocks noChangeAspect="1"/>
          </p:cNvPicPr>
          <p:nvPr/>
        </p:nvPicPr>
        <p:blipFill>
          <a:blip r:embed="rId2"/>
          <a:stretch>
            <a:fillRect/>
          </a:stretch>
        </p:blipFill>
        <p:spPr>
          <a:xfrm>
            <a:off x="3505200" y="5143501"/>
            <a:ext cx="8896587" cy="5171768"/>
          </a:xfrm>
          <a:prstGeom prst="rect">
            <a:avLst/>
          </a:prstGeom>
        </p:spPr>
      </p:pic>
    </p:spTree>
    <p:extLst>
      <p:ext uri="{BB962C8B-B14F-4D97-AF65-F5344CB8AC3E}">
        <p14:creationId xmlns:p14="http://schemas.microsoft.com/office/powerpoint/2010/main" val="1520428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B8FB7-EE9F-4335-BD8D-DEEA98AEA429}"/>
              </a:ext>
            </a:extLst>
          </p:cNvPr>
          <p:cNvSpPr>
            <a:spLocks noGrp="1"/>
          </p:cNvSpPr>
          <p:nvPr>
            <p:ph type="title"/>
          </p:nvPr>
        </p:nvSpPr>
        <p:spPr>
          <a:xfrm>
            <a:off x="1257300" y="547688"/>
            <a:ext cx="15773400" cy="7103270"/>
          </a:xfrm>
        </p:spPr>
        <p:txBody>
          <a:bodyPr>
            <a:normAutofit/>
          </a:bodyPr>
          <a:lstStyle/>
          <a:p>
            <a:pPr algn="ctr"/>
            <a:r>
              <a:rPr lang="en-AU" b="1" dirty="0">
                <a:solidFill>
                  <a:srgbClr val="FF0000"/>
                </a:solidFill>
              </a:rPr>
              <a:t>MALO ‘AUPITO</a:t>
            </a:r>
          </a:p>
        </p:txBody>
      </p:sp>
      <p:pic>
        <p:nvPicPr>
          <p:cNvPr id="4" name="Imagen 9">
            <a:extLst>
              <a:ext uri="{FF2B5EF4-FFF2-40B4-BE49-F238E27FC236}">
                <a16:creationId xmlns:a16="http://schemas.microsoft.com/office/drawing/2014/main" id="{C0467298-2AA7-48F7-8B63-631B16AA939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4586800" y="9031088"/>
            <a:ext cx="3701201" cy="1255913"/>
          </a:xfrm>
          <a:prstGeom prst="rect">
            <a:avLst/>
          </a:prstGeom>
          <a:noFill/>
          <a:ln>
            <a:noFill/>
          </a:ln>
        </p:spPr>
      </p:pic>
    </p:spTree>
    <p:extLst>
      <p:ext uri="{BB962C8B-B14F-4D97-AF65-F5344CB8AC3E}">
        <p14:creationId xmlns:p14="http://schemas.microsoft.com/office/powerpoint/2010/main" val="3494629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447" y="831228"/>
            <a:ext cx="8613284" cy="8613283"/>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0DBFD5E-6B8C-6EDA-2FF0-AF3779608669}"/>
              </a:ext>
            </a:extLst>
          </p:cNvPr>
          <p:cNvPicPr>
            <a:picLocks noChangeAspect="1"/>
          </p:cNvPicPr>
          <p:nvPr/>
        </p:nvPicPr>
        <p:blipFill rotWithShape="1">
          <a:blip r:embed="rId2"/>
          <a:srcRect l="26097" r="33402" b="-1"/>
          <a:stretch/>
        </p:blipFill>
        <p:spPr>
          <a:xfrm>
            <a:off x="758127" y="831226"/>
            <a:ext cx="8613283" cy="8613284"/>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23"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434" y="1055518"/>
            <a:ext cx="257272" cy="257273"/>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25"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129" y="2344044"/>
            <a:ext cx="236318" cy="236317"/>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D31465B0-7A49-4334-B619-44EAC0A4940B}"/>
              </a:ext>
            </a:extLst>
          </p:cNvPr>
          <p:cNvSpPr>
            <a:spLocks noGrp="1"/>
          </p:cNvSpPr>
          <p:nvPr>
            <p:ph idx="1"/>
          </p:nvPr>
        </p:nvSpPr>
        <p:spPr>
          <a:xfrm>
            <a:off x="9986572" y="2344044"/>
            <a:ext cx="6293510" cy="6512991"/>
          </a:xfrm>
        </p:spPr>
        <p:txBody>
          <a:bodyPr anchor="t">
            <a:normAutofit/>
          </a:bodyPr>
          <a:lstStyle/>
          <a:p>
            <a:pPr lvl="0">
              <a:lnSpc>
                <a:spcPct val="90000"/>
              </a:lnSpc>
            </a:pPr>
            <a:r>
              <a:rPr lang="en-AU" sz="2300" dirty="0">
                <a:solidFill>
                  <a:schemeClr val="tx1">
                    <a:alpha val="80000"/>
                  </a:schemeClr>
                </a:solidFill>
              </a:rPr>
              <a:t> …. </a:t>
            </a:r>
            <a:r>
              <a:rPr lang="en-AU" sz="2300" b="1" dirty="0">
                <a:solidFill>
                  <a:schemeClr val="tx1">
                    <a:alpha val="80000"/>
                  </a:schemeClr>
                </a:solidFill>
              </a:rPr>
              <a:t>regional e-mobility policy document</a:t>
            </a:r>
            <a:endParaRPr lang="en-AU" sz="2300" dirty="0">
              <a:solidFill>
                <a:schemeClr val="tx1">
                  <a:alpha val="80000"/>
                </a:schemeClr>
              </a:solidFill>
            </a:endParaRPr>
          </a:p>
          <a:p>
            <a:pPr lvl="0">
              <a:lnSpc>
                <a:spcPct val="90000"/>
              </a:lnSpc>
            </a:pPr>
            <a:r>
              <a:rPr lang="en-AU" sz="2300" dirty="0">
                <a:solidFill>
                  <a:schemeClr val="tx1">
                    <a:alpha val="80000"/>
                  </a:schemeClr>
                </a:solidFill>
              </a:rPr>
              <a:t>…….  </a:t>
            </a:r>
            <a:r>
              <a:rPr lang="en-AU" sz="2300" b="1" dirty="0">
                <a:solidFill>
                  <a:schemeClr val="tx1">
                    <a:alpha val="80000"/>
                  </a:schemeClr>
                </a:solidFill>
              </a:rPr>
              <a:t>regional e-mobility program  to address existing barriers   </a:t>
            </a:r>
          </a:p>
          <a:p>
            <a:pPr marL="0" indent="0">
              <a:lnSpc>
                <a:spcPct val="90000"/>
              </a:lnSpc>
              <a:buNone/>
            </a:pPr>
            <a:r>
              <a:rPr lang="en-AU" sz="2300" dirty="0">
                <a:solidFill>
                  <a:schemeClr val="tx1">
                    <a:alpha val="80000"/>
                  </a:schemeClr>
                </a:solidFill>
              </a:rPr>
              <a:t> </a:t>
            </a:r>
          </a:p>
          <a:p>
            <a:pPr lvl="0">
              <a:lnSpc>
                <a:spcPct val="90000"/>
              </a:lnSpc>
            </a:pPr>
            <a:r>
              <a:rPr lang="en-AU" sz="2300" dirty="0">
                <a:solidFill>
                  <a:schemeClr val="tx1">
                    <a:alpha val="80000"/>
                  </a:schemeClr>
                </a:solidFill>
              </a:rPr>
              <a:t>…… promote </a:t>
            </a:r>
            <a:r>
              <a:rPr lang="en-AU" sz="2300" b="1" u="sng" dirty="0">
                <a:solidFill>
                  <a:schemeClr val="tx1">
                    <a:alpha val="80000"/>
                  </a:schemeClr>
                </a:solidFill>
              </a:rPr>
              <a:t>SIDS-SIDS cooperation</a:t>
            </a:r>
          </a:p>
          <a:p>
            <a:pPr marL="0" lvl="0" indent="0">
              <a:lnSpc>
                <a:spcPct val="90000"/>
              </a:lnSpc>
              <a:buNone/>
            </a:pPr>
            <a:endParaRPr lang="en-AU" sz="2300" dirty="0">
              <a:solidFill>
                <a:schemeClr val="tx1">
                  <a:alpha val="80000"/>
                </a:schemeClr>
              </a:solidFill>
            </a:endParaRPr>
          </a:p>
          <a:p>
            <a:pPr>
              <a:lnSpc>
                <a:spcPct val="90000"/>
              </a:lnSpc>
            </a:pPr>
            <a:r>
              <a:rPr lang="en-AU" sz="2300" dirty="0">
                <a:solidFill>
                  <a:schemeClr val="tx1">
                    <a:alpha val="80000"/>
                  </a:schemeClr>
                </a:solidFill>
              </a:rPr>
              <a:t>Three Reports: Technical Background, Regional Policy &amp; Regional Programme </a:t>
            </a:r>
          </a:p>
          <a:p>
            <a:pPr marL="0" indent="0">
              <a:lnSpc>
                <a:spcPct val="90000"/>
              </a:lnSpc>
              <a:buNone/>
            </a:pPr>
            <a:r>
              <a:rPr lang="en-NZ" sz="2300" b="1" u="sng" dirty="0">
                <a:solidFill>
                  <a:schemeClr val="tx1">
                    <a:alpha val="80000"/>
                  </a:schemeClr>
                </a:solidFill>
                <a:hlinkClick r:id="rId3"/>
              </a:rPr>
              <a:t>https://www.pcreee.org/event/online-validation-regional-e-mobility-policy-and-program-pacific-islands</a:t>
            </a:r>
            <a:endParaRPr lang="en-AU" sz="2300" dirty="0">
              <a:solidFill>
                <a:schemeClr val="tx1">
                  <a:alpha val="80000"/>
                </a:schemeClr>
              </a:solidFill>
            </a:endParaRPr>
          </a:p>
          <a:p>
            <a:pPr marL="0" indent="0">
              <a:lnSpc>
                <a:spcPct val="90000"/>
              </a:lnSpc>
              <a:buNone/>
            </a:pPr>
            <a:endParaRPr lang="en-AU" sz="2300" dirty="0">
              <a:solidFill>
                <a:schemeClr val="tx1">
                  <a:alpha val="80000"/>
                </a:schemeClr>
              </a:solidFill>
            </a:endParaRPr>
          </a:p>
          <a:p>
            <a:pPr lvl="0">
              <a:lnSpc>
                <a:spcPct val="90000"/>
              </a:lnSpc>
            </a:pPr>
            <a:endParaRPr lang="en-AU" sz="2300" dirty="0">
              <a:solidFill>
                <a:schemeClr val="tx1">
                  <a:alpha val="80000"/>
                </a:schemeClr>
              </a:solidFill>
            </a:endParaRPr>
          </a:p>
          <a:p>
            <a:pPr>
              <a:lnSpc>
                <a:spcPct val="90000"/>
              </a:lnSpc>
            </a:pPr>
            <a:endParaRPr lang="en-AU" sz="2300" dirty="0">
              <a:solidFill>
                <a:schemeClr val="tx1">
                  <a:alpha val="80000"/>
                </a:schemeClr>
              </a:solidFill>
            </a:endParaRPr>
          </a:p>
        </p:txBody>
      </p:sp>
      <p:sp>
        <p:nvSpPr>
          <p:cNvPr id="27"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81223" y="8662623"/>
            <a:ext cx="168639" cy="168639"/>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29"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379243" y="5428908"/>
            <a:ext cx="0" cy="4858092"/>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4944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825AC39-5F85-4CAA-8A81-A1287086B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95DA4D23-37FC-4B90-8188-F0377C5F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6625743" cy="10287000"/>
          </a:xfrm>
          <a:custGeom>
            <a:avLst/>
            <a:gdLst>
              <a:gd name="connsiteX0" fmla="*/ 0 w 4417162"/>
              <a:gd name="connsiteY0" fmla="*/ 0 h 6858000"/>
              <a:gd name="connsiteX1" fmla="*/ 144378 w 4417162"/>
              <a:gd name="connsiteY1" fmla="*/ 0 h 6858000"/>
              <a:gd name="connsiteX2" fmla="*/ 2310062 w 4417162"/>
              <a:gd name="connsiteY2" fmla="*/ 0 h 6858000"/>
              <a:gd name="connsiteX3" fmla="*/ 4227367 w 4417162"/>
              <a:gd name="connsiteY3" fmla="*/ 0 h 6858000"/>
              <a:gd name="connsiteX4" fmla="*/ 4232407 w 4417162"/>
              <a:gd name="connsiteY4" fmla="*/ 66675 h 6858000"/>
              <a:gd name="connsiteX5" fmla="*/ 4240804 w 4417162"/>
              <a:gd name="connsiteY5" fmla="*/ 122237 h 6858000"/>
              <a:gd name="connsiteX6" fmla="*/ 4250882 w 4417162"/>
              <a:gd name="connsiteY6" fmla="*/ 174625 h 6858000"/>
              <a:gd name="connsiteX7" fmla="*/ 4267678 w 4417162"/>
              <a:gd name="connsiteY7" fmla="*/ 217487 h 6858000"/>
              <a:gd name="connsiteX8" fmla="*/ 4284474 w 4417162"/>
              <a:gd name="connsiteY8" fmla="*/ 260350 h 6858000"/>
              <a:gd name="connsiteX9" fmla="*/ 4304629 w 4417162"/>
              <a:gd name="connsiteY9" fmla="*/ 296862 h 6858000"/>
              <a:gd name="connsiteX10" fmla="*/ 4324784 w 4417162"/>
              <a:gd name="connsiteY10" fmla="*/ 334962 h 6858000"/>
              <a:gd name="connsiteX11" fmla="*/ 4343260 w 4417162"/>
              <a:gd name="connsiteY11" fmla="*/ 369887 h 6858000"/>
              <a:gd name="connsiteX12" fmla="*/ 4361735 w 4417162"/>
              <a:gd name="connsiteY12" fmla="*/ 409575 h 6858000"/>
              <a:gd name="connsiteX13" fmla="*/ 4378531 w 4417162"/>
              <a:gd name="connsiteY13" fmla="*/ 450850 h 6858000"/>
              <a:gd name="connsiteX14" fmla="*/ 4393648 w 4417162"/>
              <a:gd name="connsiteY14" fmla="*/ 496887 h 6858000"/>
              <a:gd name="connsiteX15" fmla="*/ 4405405 w 4417162"/>
              <a:gd name="connsiteY15" fmla="*/ 546100 h 6858000"/>
              <a:gd name="connsiteX16" fmla="*/ 4413803 w 4417162"/>
              <a:gd name="connsiteY16" fmla="*/ 606425 h 6858000"/>
              <a:gd name="connsiteX17" fmla="*/ 4417162 w 4417162"/>
              <a:gd name="connsiteY17" fmla="*/ 673100 h 6858000"/>
              <a:gd name="connsiteX18" fmla="*/ 4413803 w 4417162"/>
              <a:gd name="connsiteY18" fmla="*/ 744537 h 6858000"/>
              <a:gd name="connsiteX19" fmla="*/ 4405405 w 4417162"/>
              <a:gd name="connsiteY19" fmla="*/ 801687 h 6858000"/>
              <a:gd name="connsiteX20" fmla="*/ 4393648 w 4417162"/>
              <a:gd name="connsiteY20" fmla="*/ 854075 h 6858000"/>
              <a:gd name="connsiteX21" fmla="*/ 4378531 w 4417162"/>
              <a:gd name="connsiteY21" fmla="*/ 901700 h 6858000"/>
              <a:gd name="connsiteX22" fmla="*/ 4361735 w 4417162"/>
              <a:gd name="connsiteY22" fmla="*/ 942975 h 6858000"/>
              <a:gd name="connsiteX23" fmla="*/ 4341580 w 4417162"/>
              <a:gd name="connsiteY23" fmla="*/ 981075 h 6858000"/>
              <a:gd name="connsiteX24" fmla="*/ 4321425 w 4417162"/>
              <a:gd name="connsiteY24" fmla="*/ 1017587 h 6858000"/>
              <a:gd name="connsiteX25" fmla="*/ 4301270 w 4417162"/>
              <a:gd name="connsiteY25" fmla="*/ 1055687 h 6858000"/>
              <a:gd name="connsiteX26" fmla="*/ 4282794 w 4417162"/>
              <a:gd name="connsiteY26" fmla="*/ 1095375 h 6858000"/>
              <a:gd name="connsiteX27" fmla="*/ 4264318 w 4417162"/>
              <a:gd name="connsiteY27" fmla="*/ 1136650 h 6858000"/>
              <a:gd name="connsiteX28" fmla="*/ 4249203 w 4417162"/>
              <a:gd name="connsiteY28" fmla="*/ 1182687 h 6858000"/>
              <a:gd name="connsiteX29" fmla="*/ 4239125 w 4417162"/>
              <a:gd name="connsiteY29" fmla="*/ 1235075 h 6858000"/>
              <a:gd name="connsiteX30" fmla="*/ 4229047 w 4417162"/>
              <a:gd name="connsiteY30" fmla="*/ 1295400 h 6858000"/>
              <a:gd name="connsiteX31" fmla="*/ 4227367 w 4417162"/>
              <a:gd name="connsiteY31" fmla="*/ 1363662 h 6858000"/>
              <a:gd name="connsiteX32" fmla="*/ 4229047 w 4417162"/>
              <a:gd name="connsiteY32" fmla="*/ 1431925 h 6858000"/>
              <a:gd name="connsiteX33" fmla="*/ 4239125 w 4417162"/>
              <a:gd name="connsiteY33" fmla="*/ 1492250 h 6858000"/>
              <a:gd name="connsiteX34" fmla="*/ 4249203 w 4417162"/>
              <a:gd name="connsiteY34" fmla="*/ 1544637 h 6858000"/>
              <a:gd name="connsiteX35" fmla="*/ 4264318 w 4417162"/>
              <a:gd name="connsiteY35" fmla="*/ 1589087 h 6858000"/>
              <a:gd name="connsiteX36" fmla="*/ 4282794 w 4417162"/>
              <a:gd name="connsiteY36" fmla="*/ 1631950 h 6858000"/>
              <a:gd name="connsiteX37" fmla="*/ 4301270 w 4417162"/>
              <a:gd name="connsiteY37" fmla="*/ 1671637 h 6858000"/>
              <a:gd name="connsiteX38" fmla="*/ 4321425 w 4417162"/>
              <a:gd name="connsiteY38" fmla="*/ 1708150 h 6858000"/>
              <a:gd name="connsiteX39" fmla="*/ 4341580 w 4417162"/>
              <a:gd name="connsiteY39" fmla="*/ 1743075 h 6858000"/>
              <a:gd name="connsiteX40" fmla="*/ 4361735 w 4417162"/>
              <a:gd name="connsiteY40" fmla="*/ 1782762 h 6858000"/>
              <a:gd name="connsiteX41" fmla="*/ 4378531 w 4417162"/>
              <a:gd name="connsiteY41" fmla="*/ 1824037 h 6858000"/>
              <a:gd name="connsiteX42" fmla="*/ 4393648 w 4417162"/>
              <a:gd name="connsiteY42" fmla="*/ 1870075 h 6858000"/>
              <a:gd name="connsiteX43" fmla="*/ 4405405 w 4417162"/>
              <a:gd name="connsiteY43" fmla="*/ 1922462 h 6858000"/>
              <a:gd name="connsiteX44" fmla="*/ 4413803 w 4417162"/>
              <a:gd name="connsiteY44" fmla="*/ 1982787 h 6858000"/>
              <a:gd name="connsiteX45" fmla="*/ 4417162 w 4417162"/>
              <a:gd name="connsiteY45" fmla="*/ 2051050 h 6858000"/>
              <a:gd name="connsiteX46" fmla="*/ 4413803 w 4417162"/>
              <a:gd name="connsiteY46" fmla="*/ 2119312 h 6858000"/>
              <a:gd name="connsiteX47" fmla="*/ 4405405 w 4417162"/>
              <a:gd name="connsiteY47" fmla="*/ 2179637 h 6858000"/>
              <a:gd name="connsiteX48" fmla="*/ 4393648 w 4417162"/>
              <a:gd name="connsiteY48" fmla="*/ 2232025 h 6858000"/>
              <a:gd name="connsiteX49" fmla="*/ 4378531 w 4417162"/>
              <a:gd name="connsiteY49" fmla="*/ 2278062 h 6858000"/>
              <a:gd name="connsiteX50" fmla="*/ 4361735 w 4417162"/>
              <a:gd name="connsiteY50" fmla="*/ 2319337 h 6858000"/>
              <a:gd name="connsiteX51" fmla="*/ 4341580 w 4417162"/>
              <a:gd name="connsiteY51" fmla="*/ 2359025 h 6858000"/>
              <a:gd name="connsiteX52" fmla="*/ 4321425 w 4417162"/>
              <a:gd name="connsiteY52" fmla="*/ 2395537 h 6858000"/>
              <a:gd name="connsiteX53" fmla="*/ 4301270 w 4417162"/>
              <a:gd name="connsiteY53" fmla="*/ 2433637 h 6858000"/>
              <a:gd name="connsiteX54" fmla="*/ 4282794 w 4417162"/>
              <a:gd name="connsiteY54" fmla="*/ 2471737 h 6858000"/>
              <a:gd name="connsiteX55" fmla="*/ 4264318 w 4417162"/>
              <a:gd name="connsiteY55" fmla="*/ 2513012 h 6858000"/>
              <a:gd name="connsiteX56" fmla="*/ 4249203 w 4417162"/>
              <a:gd name="connsiteY56" fmla="*/ 2560637 h 6858000"/>
              <a:gd name="connsiteX57" fmla="*/ 4239125 w 4417162"/>
              <a:gd name="connsiteY57" fmla="*/ 2613025 h 6858000"/>
              <a:gd name="connsiteX58" fmla="*/ 4229047 w 4417162"/>
              <a:gd name="connsiteY58" fmla="*/ 2671762 h 6858000"/>
              <a:gd name="connsiteX59" fmla="*/ 4227367 w 4417162"/>
              <a:gd name="connsiteY59" fmla="*/ 2741612 h 6858000"/>
              <a:gd name="connsiteX60" fmla="*/ 4229047 w 4417162"/>
              <a:gd name="connsiteY60" fmla="*/ 2809875 h 6858000"/>
              <a:gd name="connsiteX61" fmla="*/ 4239125 w 4417162"/>
              <a:gd name="connsiteY61" fmla="*/ 2868612 h 6858000"/>
              <a:gd name="connsiteX62" fmla="*/ 4249203 w 4417162"/>
              <a:gd name="connsiteY62" fmla="*/ 2922587 h 6858000"/>
              <a:gd name="connsiteX63" fmla="*/ 4264318 w 4417162"/>
              <a:gd name="connsiteY63" fmla="*/ 2967037 h 6858000"/>
              <a:gd name="connsiteX64" fmla="*/ 4282794 w 4417162"/>
              <a:gd name="connsiteY64" fmla="*/ 3009900 h 6858000"/>
              <a:gd name="connsiteX65" fmla="*/ 4301270 w 4417162"/>
              <a:gd name="connsiteY65" fmla="*/ 3046412 h 6858000"/>
              <a:gd name="connsiteX66" fmla="*/ 4321425 w 4417162"/>
              <a:gd name="connsiteY66" fmla="*/ 3084512 h 6858000"/>
              <a:gd name="connsiteX67" fmla="*/ 4341580 w 4417162"/>
              <a:gd name="connsiteY67" fmla="*/ 3121025 h 6858000"/>
              <a:gd name="connsiteX68" fmla="*/ 4361735 w 4417162"/>
              <a:gd name="connsiteY68" fmla="*/ 3160712 h 6858000"/>
              <a:gd name="connsiteX69" fmla="*/ 4378531 w 4417162"/>
              <a:gd name="connsiteY69" fmla="*/ 3201987 h 6858000"/>
              <a:gd name="connsiteX70" fmla="*/ 4393648 w 4417162"/>
              <a:gd name="connsiteY70" fmla="*/ 3248025 h 6858000"/>
              <a:gd name="connsiteX71" fmla="*/ 4405405 w 4417162"/>
              <a:gd name="connsiteY71" fmla="*/ 3300412 h 6858000"/>
              <a:gd name="connsiteX72" fmla="*/ 4413803 w 4417162"/>
              <a:gd name="connsiteY72" fmla="*/ 3360737 h 6858000"/>
              <a:gd name="connsiteX73" fmla="*/ 4417162 w 4417162"/>
              <a:gd name="connsiteY73" fmla="*/ 3427412 h 6858000"/>
              <a:gd name="connsiteX74" fmla="*/ 4413803 w 4417162"/>
              <a:gd name="connsiteY74" fmla="*/ 3497262 h 6858000"/>
              <a:gd name="connsiteX75" fmla="*/ 4405405 w 4417162"/>
              <a:gd name="connsiteY75" fmla="*/ 3557587 h 6858000"/>
              <a:gd name="connsiteX76" fmla="*/ 4393648 w 4417162"/>
              <a:gd name="connsiteY76" fmla="*/ 3609975 h 6858000"/>
              <a:gd name="connsiteX77" fmla="*/ 4378531 w 4417162"/>
              <a:gd name="connsiteY77" fmla="*/ 3656012 h 6858000"/>
              <a:gd name="connsiteX78" fmla="*/ 4361735 w 4417162"/>
              <a:gd name="connsiteY78" fmla="*/ 3697287 h 6858000"/>
              <a:gd name="connsiteX79" fmla="*/ 4341580 w 4417162"/>
              <a:gd name="connsiteY79" fmla="*/ 3736975 h 6858000"/>
              <a:gd name="connsiteX80" fmla="*/ 4301270 w 4417162"/>
              <a:gd name="connsiteY80" fmla="*/ 3811587 h 6858000"/>
              <a:gd name="connsiteX81" fmla="*/ 4282794 w 4417162"/>
              <a:gd name="connsiteY81" fmla="*/ 3848100 h 6858000"/>
              <a:gd name="connsiteX82" fmla="*/ 4264318 w 4417162"/>
              <a:gd name="connsiteY82" fmla="*/ 3890962 h 6858000"/>
              <a:gd name="connsiteX83" fmla="*/ 4249203 w 4417162"/>
              <a:gd name="connsiteY83" fmla="*/ 3935412 h 6858000"/>
              <a:gd name="connsiteX84" fmla="*/ 4239125 w 4417162"/>
              <a:gd name="connsiteY84" fmla="*/ 3987800 h 6858000"/>
              <a:gd name="connsiteX85" fmla="*/ 4229047 w 4417162"/>
              <a:gd name="connsiteY85" fmla="*/ 4048125 h 6858000"/>
              <a:gd name="connsiteX86" fmla="*/ 4227367 w 4417162"/>
              <a:gd name="connsiteY86" fmla="*/ 4116387 h 6858000"/>
              <a:gd name="connsiteX87" fmla="*/ 4229047 w 4417162"/>
              <a:gd name="connsiteY87" fmla="*/ 4186237 h 6858000"/>
              <a:gd name="connsiteX88" fmla="*/ 4239125 w 4417162"/>
              <a:gd name="connsiteY88" fmla="*/ 4244975 h 6858000"/>
              <a:gd name="connsiteX89" fmla="*/ 4249203 w 4417162"/>
              <a:gd name="connsiteY89" fmla="*/ 4297362 h 6858000"/>
              <a:gd name="connsiteX90" fmla="*/ 4264318 w 4417162"/>
              <a:gd name="connsiteY90" fmla="*/ 4343400 h 6858000"/>
              <a:gd name="connsiteX91" fmla="*/ 4282794 w 4417162"/>
              <a:gd name="connsiteY91" fmla="*/ 4386262 h 6858000"/>
              <a:gd name="connsiteX92" fmla="*/ 4301270 w 4417162"/>
              <a:gd name="connsiteY92" fmla="*/ 4424362 h 6858000"/>
              <a:gd name="connsiteX93" fmla="*/ 4341580 w 4417162"/>
              <a:gd name="connsiteY93" fmla="*/ 4498975 h 6858000"/>
              <a:gd name="connsiteX94" fmla="*/ 4361735 w 4417162"/>
              <a:gd name="connsiteY94" fmla="*/ 4537075 h 6858000"/>
              <a:gd name="connsiteX95" fmla="*/ 4378531 w 4417162"/>
              <a:gd name="connsiteY95" fmla="*/ 4579937 h 6858000"/>
              <a:gd name="connsiteX96" fmla="*/ 4393648 w 4417162"/>
              <a:gd name="connsiteY96" fmla="*/ 4625975 h 6858000"/>
              <a:gd name="connsiteX97" fmla="*/ 4405405 w 4417162"/>
              <a:gd name="connsiteY97" fmla="*/ 4678362 h 6858000"/>
              <a:gd name="connsiteX98" fmla="*/ 4413803 w 4417162"/>
              <a:gd name="connsiteY98" fmla="*/ 4738687 h 6858000"/>
              <a:gd name="connsiteX99" fmla="*/ 4417162 w 4417162"/>
              <a:gd name="connsiteY99" fmla="*/ 4806950 h 6858000"/>
              <a:gd name="connsiteX100" fmla="*/ 4413803 w 4417162"/>
              <a:gd name="connsiteY100" fmla="*/ 4875212 h 6858000"/>
              <a:gd name="connsiteX101" fmla="*/ 4405405 w 4417162"/>
              <a:gd name="connsiteY101" fmla="*/ 4935537 h 6858000"/>
              <a:gd name="connsiteX102" fmla="*/ 4393648 w 4417162"/>
              <a:gd name="connsiteY102" fmla="*/ 4987925 h 6858000"/>
              <a:gd name="connsiteX103" fmla="*/ 4378531 w 4417162"/>
              <a:gd name="connsiteY103" fmla="*/ 5033962 h 6858000"/>
              <a:gd name="connsiteX104" fmla="*/ 4361735 w 4417162"/>
              <a:gd name="connsiteY104" fmla="*/ 5075237 h 6858000"/>
              <a:gd name="connsiteX105" fmla="*/ 4341580 w 4417162"/>
              <a:gd name="connsiteY105" fmla="*/ 5114925 h 6858000"/>
              <a:gd name="connsiteX106" fmla="*/ 4321425 w 4417162"/>
              <a:gd name="connsiteY106" fmla="*/ 5149850 h 6858000"/>
              <a:gd name="connsiteX107" fmla="*/ 4301270 w 4417162"/>
              <a:gd name="connsiteY107" fmla="*/ 5186362 h 6858000"/>
              <a:gd name="connsiteX108" fmla="*/ 4282794 w 4417162"/>
              <a:gd name="connsiteY108" fmla="*/ 5226050 h 6858000"/>
              <a:gd name="connsiteX109" fmla="*/ 4264318 w 4417162"/>
              <a:gd name="connsiteY109" fmla="*/ 5268912 h 6858000"/>
              <a:gd name="connsiteX110" fmla="*/ 4249203 w 4417162"/>
              <a:gd name="connsiteY110" fmla="*/ 5313362 h 6858000"/>
              <a:gd name="connsiteX111" fmla="*/ 4239125 w 4417162"/>
              <a:gd name="connsiteY111" fmla="*/ 5365750 h 6858000"/>
              <a:gd name="connsiteX112" fmla="*/ 4229047 w 4417162"/>
              <a:gd name="connsiteY112" fmla="*/ 5426075 h 6858000"/>
              <a:gd name="connsiteX113" fmla="*/ 4227367 w 4417162"/>
              <a:gd name="connsiteY113" fmla="*/ 5494337 h 6858000"/>
              <a:gd name="connsiteX114" fmla="*/ 4229047 w 4417162"/>
              <a:gd name="connsiteY114" fmla="*/ 5562600 h 6858000"/>
              <a:gd name="connsiteX115" fmla="*/ 4239125 w 4417162"/>
              <a:gd name="connsiteY115" fmla="*/ 5622925 h 6858000"/>
              <a:gd name="connsiteX116" fmla="*/ 4249203 w 4417162"/>
              <a:gd name="connsiteY116" fmla="*/ 5675312 h 6858000"/>
              <a:gd name="connsiteX117" fmla="*/ 4264318 w 4417162"/>
              <a:gd name="connsiteY117" fmla="*/ 5721350 h 6858000"/>
              <a:gd name="connsiteX118" fmla="*/ 4282794 w 4417162"/>
              <a:gd name="connsiteY118" fmla="*/ 5762625 h 6858000"/>
              <a:gd name="connsiteX119" fmla="*/ 4301270 w 4417162"/>
              <a:gd name="connsiteY119" fmla="*/ 5802312 h 6858000"/>
              <a:gd name="connsiteX120" fmla="*/ 4321425 w 4417162"/>
              <a:gd name="connsiteY120" fmla="*/ 5840412 h 6858000"/>
              <a:gd name="connsiteX121" fmla="*/ 4341580 w 4417162"/>
              <a:gd name="connsiteY121" fmla="*/ 5876925 h 6858000"/>
              <a:gd name="connsiteX122" fmla="*/ 4361735 w 4417162"/>
              <a:gd name="connsiteY122" fmla="*/ 5915025 h 6858000"/>
              <a:gd name="connsiteX123" fmla="*/ 4378531 w 4417162"/>
              <a:gd name="connsiteY123" fmla="*/ 5956300 h 6858000"/>
              <a:gd name="connsiteX124" fmla="*/ 4393648 w 4417162"/>
              <a:gd name="connsiteY124" fmla="*/ 6003925 h 6858000"/>
              <a:gd name="connsiteX125" fmla="*/ 4405405 w 4417162"/>
              <a:gd name="connsiteY125" fmla="*/ 6056312 h 6858000"/>
              <a:gd name="connsiteX126" fmla="*/ 4413803 w 4417162"/>
              <a:gd name="connsiteY126" fmla="*/ 6113462 h 6858000"/>
              <a:gd name="connsiteX127" fmla="*/ 4417162 w 4417162"/>
              <a:gd name="connsiteY127" fmla="*/ 6183312 h 6858000"/>
              <a:gd name="connsiteX128" fmla="*/ 4413803 w 4417162"/>
              <a:gd name="connsiteY128" fmla="*/ 6251575 h 6858000"/>
              <a:gd name="connsiteX129" fmla="*/ 4405405 w 4417162"/>
              <a:gd name="connsiteY129" fmla="*/ 6311900 h 6858000"/>
              <a:gd name="connsiteX130" fmla="*/ 4393648 w 4417162"/>
              <a:gd name="connsiteY130" fmla="*/ 6361112 h 6858000"/>
              <a:gd name="connsiteX131" fmla="*/ 4378531 w 4417162"/>
              <a:gd name="connsiteY131" fmla="*/ 6407150 h 6858000"/>
              <a:gd name="connsiteX132" fmla="*/ 4361735 w 4417162"/>
              <a:gd name="connsiteY132" fmla="*/ 6448425 h 6858000"/>
              <a:gd name="connsiteX133" fmla="*/ 4343260 w 4417162"/>
              <a:gd name="connsiteY133" fmla="*/ 6488112 h 6858000"/>
              <a:gd name="connsiteX134" fmla="*/ 4324784 w 4417162"/>
              <a:gd name="connsiteY134" fmla="*/ 6523037 h 6858000"/>
              <a:gd name="connsiteX135" fmla="*/ 4304629 w 4417162"/>
              <a:gd name="connsiteY135" fmla="*/ 6561137 h 6858000"/>
              <a:gd name="connsiteX136" fmla="*/ 4284474 w 4417162"/>
              <a:gd name="connsiteY136" fmla="*/ 6597650 h 6858000"/>
              <a:gd name="connsiteX137" fmla="*/ 4267678 w 4417162"/>
              <a:gd name="connsiteY137" fmla="*/ 6640512 h 6858000"/>
              <a:gd name="connsiteX138" fmla="*/ 4250882 w 4417162"/>
              <a:gd name="connsiteY138" fmla="*/ 6683375 h 6858000"/>
              <a:gd name="connsiteX139" fmla="*/ 4240804 w 4417162"/>
              <a:gd name="connsiteY139" fmla="*/ 6735762 h 6858000"/>
              <a:gd name="connsiteX140" fmla="*/ 4232407 w 4417162"/>
              <a:gd name="connsiteY140" fmla="*/ 6791325 h 6858000"/>
              <a:gd name="connsiteX141" fmla="*/ 4227367 w 4417162"/>
              <a:gd name="connsiteY141" fmla="*/ 6858000 h 6858000"/>
              <a:gd name="connsiteX142" fmla="*/ 2310062 w 4417162"/>
              <a:gd name="connsiteY142" fmla="*/ 6858000 h 6858000"/>
              <a:gd name="connsiteX143" fmla="*/ 144378 w 4417162"/>
              <a:gd name="connsiteY143" fmla="*/ 6858000 h 6858000"/>
              <a:gd name="connsiteX144" fmla="*/ 0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0" y="0"/>
                </a:moveTo>
                <a:lnTo>
                  <a:pt x="144378" y="0"/>
                </a:lnTo>
                <a:lnTo>
                  <a:pt x="2310062" y="0"/>
                </a:lnTo>
                <a:lnTo>
                  <a:pt x="4227367" y="0"/>
                </a:lnTo>
                <a:lnTo>
                  <a:pt x="4232407" y="66675"/>
                </a:lnTo>
                <a:lnTo>
                  <a:pt x="4240804" y="122237"/>
                </a:lnTo>
                <a:lnTo>
                  <a:pt x="4250882" y="174625"/>
                </a:lnTo>
                <a:lnTo>
                  <a:pt x="4267678" y="217487"/>
                </a:lnTo>
                <a:lnTo>
                  <a:pt x="4284474" y="260350"/>
                </a:lnTo>
                <a:lnTo>
                  <a:pt x="4304629" y="296862"/>
                </a:lnTo>
                <a:lnTo>
                  <a:pt x="4324784" y="334962"/>
                </a:lnTo>
                <a:lnTo>
                  <a:pt x="4343260" y="369887"/>
                </a:lnTo>
                <a:lnTo>
                  <a:pt x="4361735" y="409575"/>
                </a:lnTo>
                <a:lnTo>
                  <a:pt x="4378531" y="450850"/>
                </a:lnTo>
                <a:lnTo>
                  <a:pt x="4393648" y="496887"/>
                </a:lnTo>
                <a:lnTo>
                  <a:pt x="4405405" y="546100"/>
                </a:lnTo>
                <a:lnTo>
                  <a:pt x="4413803" y="606425"/>
                </a:lnTo>
                <a:lnTo>
                  <a:pt x="4417162" y="673100"/>
                </a:lnTo>
                <a:lnTo>
                  <a:pt x="4413803" y="744537"/>
                </a:lnTo>
                <a:lnTo>
                  <a:pt x="4405405" y="801687"/>
                </a:lnTo>
                <a:lnTo>
                  <a:pt x="4393648" y="854075"/>
                </a:lnTo>
                <a:lnTo>
                  <a:pt x="4378531" y="901700"/>
                </a:lnTo>
                <a:lnTo>
                  <a:pt x="4361735" y="942975"/>
                </a:lnTo>
                <a:lnTo>
                  <a:pt x="4341580" y="981075"/>
                </a:lnTo>
                <a:lnTo>
                  <a:pt x="4321425" y="1017587"/>
                </a:lnTo>
                <a:lnTo>
                  <a:pt x="4301270" y="1055687"/>
                </a:lnTo>
                <a:lnTo>
                  <a:pt x="4282794" y="1095375"/>
                </a:lnTo>
                <a:lnTo>
                  <a:pt x="4264318" y="1136650"/>
                </a:lnTo>
                <a:lnTo>
                  <a:pt x="4249203" y="1182687"/>
                </a:lnTo>
                <a:lnTo>
                  <a:pt x="4239125" y="1235075"/>
                </a:lnTo>
                <a:lnTo>
                  <a:pt x="4229047" y="1295400"/>
                </a:lnTo>
                <a:lnTo>
                  <a:pt x="4227367" y="1363662"/>
                </a:lnTo>
                <a:lnTo>
                  <a:pt x="4229047" y="1431925"/>
                </a:lnTo>
                <a:lnTo>
                  <a:pt x="4239125" y="1492250"/>
                </a:lnTo>
                <a:lnTo>
                  <a:pt x="4249203" y="1544637"/>
                </a:lnTo>
                <a:lnTo>
                  <a:pt x="4264318" y="1589087"/>
                </a:lnTo>
                <a:lnTo>
                  <a:pt x="4282794" y="1631950"/>
                </a:lnTo>
                <a:lnTo>
                  <a:pt x="4301270" y="1671637"/>
                </a:lnTo>
                <a:lnTo>
                  <a:pt x="4321425" y="1708150"/>
                </a:lnTo>
                <a:lnTo>
                  <a:pt x="4341580" y="1743075"/>
                </a:lnTo>
                <a:lnTo>
                  <a:pt x="4361735" y="1782762"/>
                </a:lnTo>
                <a:lnTo>
                  <a:pt x="4378531" y="1824037"/>
                </a:lnTo>
                <a:lnTo>
                  <a:pt x="4393648" y="1870075"/>
                </a:lnTo>
                <a:lnTo>
                  <a:pt x="4405405" y="1922462"/>
                </a:lnTo>
                <a:lnTo>
                  <a:pt x="4413803" y="1982787"/>
                </a:lnTo>
                <a:lnTo>
                  <a:pt x="4417162" y="2051050"/>
                </a:lnTo>
                <a:lnTo>
                  <a:pt x="4413803" y="2119312"/>
                </a:lnTo>
                <a:lnTo>
                  <a:pt x="4405405" y="2179637"/>
                </a:lnTo>
                <a:lnTo>
                  <a:pt x="4393648" y="2232025"/>
                </a:lnTo>
                <a:lnTo>
                  <a:pt x="4378531" y="2278062"/>
                </a:lnTo>
                <a:lnTo>
                  <a:pt x="4361735" y="2319337"/>
                </a:lnTo>
                <a:lnTo>
                  <a:pt x="4341580" y="2359025"/>
                </a:lnTo>
                <a:lnTo>
                  <a:pt x="4321425" y="2395537"/>
                </a:lnTo>
                <a:lnTo>
                  <a:pt x="4301270" y="2433637"/>
                </a:lnTo>
                <a:lnTo>
                  <a:pt x="4282794" y="2471737"/>
                </a:lnTo>
                <a:lnTo>
                  <a:pt x="4264318" y="2513012"/>
                </a:lnTo>
                <a:lnTo>
                  <a:pt x="4249203" y="2560637"/>
                </a:lnTo>
                <a:lnTo>
                  <a:pt x="4239125" y="2613025"/>
                </a:lnTo>
                <a:lnTo>
                  <a:pt x="4229047" y="2671762"/>
                </a:lnTo>
                <a:lnTo>
                  <a:pt x="4227367" y="2741612"/>
                </a:lnTo>
                <a:lnTo>
                  <a:pt x="4229047" y="2809875"/>
                </a:lnTo>
                <a:lnTo>
                  <a:pt x="4239125" y="2868612"/>
                </a:lnTo>
                <a:lnTo>
                  <a:pt x="4249203" y="2922587"/>
                </a:lnTo>
                <a:lnTo>
                  <a:pt x="4264318" y="2967037"/>
                </a:lnTo>
                <a:lnTo>
                  <a:pt x="4282794" y="3009900"/>
                </a:lnTo>
                <a:lnTo>
                  <a:pt x="4301270" y="3046412"/>
                </a:lnTo>
                <a:lnTo>
                  <a:pt x="4321425" y="3084512"/>
                </a:lnTo>
                <a:lnTo>
                  <a:pt x="4341580" y="3121025"/>
                </a:lnTo>
                <a:lnTo>
                  <a:pt x="4361735" y="3160712"/>
                </a:lnTo>
                <a:lnTo>
                  <a:pt x="4378531" y="3201987"/>
                </a:lnTo>
                <a:lnTo>
                  <a:pt x="4393648" y="3248025"/>
                </a:lnTo>
                <a:lnTo>
                  <a:pt x="4405405" y="3300412"/>
                </a:lnTo>
                <a:lnTo>
                  <a:pt x="4413803" y="3360737"/>
                </a:lnTo>
                <a:lnTo>
                  <a:pt x="4417162" y="3427412"/>
                </a:lnTo>
                <a:lnTo>
                  <a:pt x="4413803" y="3497262"/>
                </a:lnTo>
                <a:lnTo>
                  <a:pt x="4405405" y="3557587"/>
                </a:lnTo>
                <a:lnTo>
                  <a:pt x="4393648" y="3609975"/>
                </a:lnTo>
                <a:lnTo>
                  <a:pt x="4378531" y="3656012"/>
                </a:lnTo>
                <a:lnTo>
                  <a:pt x="4361735" y="3697287"/>
                </a:lnTo>
                <a:lnTo>
                  <a:pt x="4341580" y="3736975"/>
                </a:lnTo>
                <a:lnTo>
                  <a:pt x="4301270" y="3811587"/>
                </a:lnTo>
                <a:lnTo>
                  <a:pt x="4282794" y="3848100"/>
                </a:lnTo>
                <a:lnTo>
                  <a:pt x="4264318" y="3890962"/>
                </a:lnTo>
                <a:lnTo>
                  <a:pt x="4249203" y="3935412"/>
                </a:lnTo>
                <a:lnTo>
                  <a:pt x="4239125" y="3987800"/>
                </a:lnTo>
                <a:lnTo>
                  <a:pt x="4229047" y="4048125"/>
                </a:lnTo>
                <a:lnTo>
                  <a:pt x="4227367" y="4116387"/>
                </a:lnTo>
                <a:lnTo>
                  <a:pt x="4229047" y="4186237"/>
                </a:lnTo>
                <a:lnTo>
                  <a:pt x="4239125" y="4244975"/>
                </a:lnTo>
                <a:lnTo>
                  <a:pt x="4249203" y="4297362"/>
                </a:lnTo>
                <a:lnTo>
                  <a:pt x="4264318" y="4343400"/>
                </a:lnTo>
                <a:lnTo>
                  <a:pt x="4282794" y="4386262"/>
                </a:lnTo>
                <a:lnTo>
                  <a:pt x="4301270" y="4424362"/>
                </a:lnTo>
                <a:lnTo>
                  <a:pt x="4341580" y="4498975"/>
                </a:lnTo>
                <a:lnTo>
                  <a:pt x="4361735" y="4537075"/>
                </a:lnTo>
                <a:lnTo>
                  <a:pt x="4378531" y="4579937"/>
                </a:lnTo>
                <a:lnTo>
                  <a:pt x="4393648" y="4625975"/>
                </a:lnTo>
                <a:lnTo>
                  <a:pt x="4405405" y="4678362"/>
                </a:lnTo>
                <a:lnTo>
                  <a:pt x="4413803" y="4738687"/>
                </a:lnTo>
                <a:lnTo>
                  <a:pt x="4417162" y="4806950"/>
                </a:lnTo>
                <a:lnTo>
                  <a:pt x="4413803" y="4875212"/>
                </a:lnTo>
                <a:lnTo>
                  <a:pt x="4405405" y="4935537"/>
                </a:lnTo>
                <a:lnTo>
                  <a:pt x="4393648" y="4987925"/>
                </a:lnTo>
                <a:lnTo>
                  <a:pt x="4378531" y="5033962"/>
                </a:lnTo>
                <a:lnTo>
                  <a:pt x="4361735" y="5075237"/>
                </a:lnTo>
                <a:lnTo>
                  <a:pt x="4341580" y="5114925"/>
                </a:lnTo>
                <a:lnTo>
                  <a:pt x="4321425" y="5149850"/>
                </a:lnTo>
                <a:lnTo>
                  <a:pt x="4301270" y="5186362"/>
                </a:lnTo>
                <a:lnTo>
                  <a:pt x="4282794" y="5226050"/>
                </a:lnTo>
                <a:lnTo>
                  <a:pt x="4264318" y="5268912"/>
                </a:lnTo>
                <a:lnTo>
                  <a:pt x="4249203" y="5313362"/>
                </a:lnTo>
                <a:lnTo>
                  <a:pt x="4239125" y="5365750"/>
                </a:lnTo>
                <a:lnTo>
                  <a:pt x="4229047" y="5426075"/>
                </a:lnTo>
                <a:lnTo>
                  <a:pt x="4227367" y="5494337"/>
                </a:lnTo>
                <a:lnTo>
                  <a:pt x="4229047" y="5562600"/>
                </a:lnTo>
                <a:lnTo>
                  <a:pt x="4239125" y="5622925"/>
                </a:lnTo>
                <a:lnTo>
                  <a:pt x="4249203" y="5675312"/>
                </a:lnTo>
                <a:lnTo>
                  <a:pt x="4264318" y="5721350"/>
                </a:lnTo>
                <a:lnTo>
                  <a:pt x="4282794" y="5762625"/>
                </a:lnTo>
                <a:lnTo>
                  <a:pt x="4301270" y="5802312"/>
                </a:lnTo>
                <a:lnTo>
                  <a:pt x="4321425" y="5840412"/>
                </a:lnTo>
                <a:lnTo>
                  <a:pt x="4341580" y="5876925"/>
                </a:lnTo>
                <a:lnTo>
                  <a:pt x="4361735" y="5915025"/>
                </a:lnTo>
                <a:lnTo>
                  <a:pt x="4378531" y="5956300"/>
                </a:lnTo>
                <a:lnTo>
                  <a:pt x="4393648" y="6003925"/>
                </a:lnTo>
                <a:lnTo>
                  <a:pt x="4405405" y="6056312"/>
                </a:lnTo>
                <a:lnTo>
                  <a:pt x="4413803" y="6113462"/>
                </a:lnTo>
                <a:lnTo>
                  <a:pt x="4417162" y="6183312"/>
                </a:lnTo>
                <a:lnTo>
                  <a:pt x="4413803" y="6251575"/>
                </a:lnTo>
                <a:lnTo>
                  <a:pt x="4405405" y="6311900"/>
                </a:lnTo>
                <a:lnTo>
                  <a:pt x="4393648" y="6361112"/>
                </a:lnTo>
                <a:lnTo>
                  <a:pt x="4378531" y="6407150"/>
                </a:lnTo>
                <a:lnTo>
                  <a:pt x="4361735" y="6448425"/>
                </a:lnTo>
                <a:lnTo>
                  <a:pt x="4343260" y="6488112"/>
                </a:lnTo>
                <a:lnTo>
                  <a:pt x="4324784" y="6523037"/>
                </a:lnTo>
                <a:lnTo>
                  <a:pt x="4304629" y="6561137"/>
                </a:lnTo>
                <a:lnTo>
                  <a:pt x="4284474" y="6597650"/>
                </a:lnTo>
                <a:lnTo>
                  <a:pt x="4267678" y="6640512"/>
                </a:lnTo>
                <a:lnTo>
                  <a:pt x="4250882" y="6683375"/>
                </a:lnTo>
                <a:lnTo>
                  <a:pt x="4240804" y="6735762"/>
                </a:lnTo>
                <a:lnTo>
                  <a:pt x="4232407" y="6791325"/>
                </a:lnTo>
                <a:lnTo>
                  <a:pt x="4227367" y="6858000"/>
                </a:lnTo>
                <a:lnTo>
                  <a:pt x="2310062" y="6858000"/>
                </a:lnTo>
                <a:lnTo>
                  <a:pt x="144378" y="6858000"/>
                </a:lnTo>
                <a:lnTo>
                  <a:pt x="0" y="6858000"/>
                </a:lnTo>
                <a:close/>
              </a:path>
            </a:pathLst>
          </a:custGeom>
          <a:solidFill>
            <a:srgbClr val="FFFFFF"/>
          </a:solidFill>
          <a:ln w="0">
            <a:noFill/>
            <a:prstDash val="solid"/>
            <a:round/>
            <a:headEnd/>
            <a:tailEnd/>
          </a:ln>
        </p:spPr>
      </p:sp>
      <p:sp useBgFill="1">
        <p:nvSpPr>
          <p:cNvPr id="14" name="Freeform: Shape 13">
            <a:extLst>
              <a:ext uri="{FF2B5EF4-FFF2-40B4-BE49-F238E27FC236}">
                <a16:creationId xmlns:a16="http://schemas.microsoft.com/office/drawing/2014/main" id="{A7A4B465-FBCC-4CD4-89A1-82992A7B4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6409176" cy="10287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ln w="0">
            <a:noFill/>
            <a:prstDash val="solid"/>
            <a:round/>
            <a:headEnd/>
            <a:tailEnd/>
          </a:ln>
        </p:spPr>
        <p:txBody>
          <a:bodyPr/>
          <a:lstStyle/>
          <a:p>
            <a:endParaRPr lang="en-US" dirty="0"/>
          </a:p>
        </p:txBody>
      </p:sp>
      <p:sp>
        <p:nvSpPr>
          <p:cNvPr id="16" name="Freeform: Shape 15">
            <a:extLst>
              <a:ext uri="{FF2B5EF4-FFF2-40B4-BE49-F238E27FC236}">
                <a16:creationId xmlns:a16="http://schemas.microsoft.com/office/drawing/2014/main" id="{909E572F-9CDC-4214-9D42-FF00176495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625743" cy="10287000"/>
          </a:xfrm>
          <a:custGeom>
            <a:avLst/>
            <a:gdLst>
              <a:gd name="connsiteX0" fmla="*/ 4417162 w 4417162"/>
              <a:gd name="connsiteY0" fmla="*/ 0 h 6858000"/>
              <a:gd name="connsiteX1" fmla="*/ 334174 w 4417162"/>
              <a:gd name="connsiteY1" fmla="*/ 0 h 6858000"/>
              <a:gd name="connsiteX2" fmla="*/ 334173 w 4417162"/>
              <a:gd name="connsiteY2" fmla="*/ 0 h 6858000"/>
              <a:gd name="connsiteX3" fmla="*/ 189795 w 4417162"/>
              <a:gd name="connsiteY3" fmla="*/ 0 h 6858000"/>
              <a:gd name="connsiteX4" fmla="*/ 184756 w 4417162"/>
              <a:gd name="connsiteY4" fmla="*/ 66675 h 6858000"/>
              <a:gd name="connsiteX5" fmla="*/ 176358 w 4417162"/>
              <a:gd name="connsiteY5" fmla="*/ 122237 h 6858000"/>
              <a:gd name="connsiteX6" fmla="*/ 166281 w 4417162"/>
              <a:gd name="connsiteY6" fmla="*/ 174625 h 6858000"/>
              <a:gd name="connsiteX7" fmla="*/ 149485 w 4417162"/>
              <a:gd name="connsiteY7" fmla="*/ 217487 h 6858000"/>
              <a:gd name="connsiteX8" fmla="*/ 132689 w 4417162"/>
              <a:gd name="connsiteY8" fmla="*/ 260350 h 6858000"/>
              <a:gd name="connsiteX9" fmla="*/ 112534 w 4417162"/>
              <a:gd name="connsiteY9" fmla="*/ 296862 h 6858000"/>
              <a:gd name="connsiteX10" fmla="*/ 92379 w 4417162"/>
              <a:gd name="connsiteY10" fmla="*/ 334962 h 6858000"/>
              <a:gd name="connsiteX11" fmla="*/ 73903 w 4417162"/>
              <a:gd name="connsiteY11" fmla="*/ 369887 h 6858000"/>
              <a:gd name="connsiteX12" fmla="*/ 55427 w 4417162"/>
              <a:gd name="connsiteY12" fmla="*/ 409575 h 6858000"/>
              <a:gd name="connsiteX13" fmla="*/ 38632 w 4417162"/>
              <a:gd name="connsiteY13" fmla="*/ 450850 h 6858000"/>
              <a:gd name="connsiteX14" fmla="*/ 23515 w 4417162"/>
              <a:gd name="connsiteY14" fmla="*/ 496887 h 6858000"/>
              <a:gd name="connsiteX15" fmla="*/ 11758 w 4417162"/>
              <a:gd name="connsiteY15" fmla="*/ 546100 h 6858000"/>
              <a:gd name="connsiteX16" fmla="*/ 3359 w 4417162"/>
              <a:gd name="connsiteY16" fmla="*/ 606425 h 6858000"/>
              <a:gd name="connsiteX17" fmla="*/ 0 w 4417162"/>
              <a:gd name="connsiteY17" fmla="*/ 673100 h 6858000"/>
              <a:gd name="connsiteX18" fmla="*/ 3359 w 4417162"/>
              <a:gd name="connsiteY18" fmla="*/ 744537 h 6858000"/>
              <a:gd name="connsiteX19" fmla="*/ 11758 w 4417162"/>
              <a:gd name="connsiteY19" fmla="*/ 801687 h 6858000"/>
              <a:gd name="connsiteX20" fmla="*/ 23515 w 4417162"/>
              <a:gd name="connsiteY20" fmla="*/ 854075 h 6858000"/>
              <a:gd name="connsiteX21" fmla="*/ 38632 w 4417162"/>
              <a:gd name="connsiteY21" fmla="*/ 901700 h 6858000"/>
              <a:gd name="connsiteX22" fmla="*/ 55427 w 4417162"/>
              <a:gd name="connsiteY22" fmla="*/ 942975 h 6858000"/>
              <a:gd name="connsiteX23" fmla="*/ 75583 w 4417162"/>
              <a:gd name="connsiteY23" fmla="*/ 981075 h 6858000"/>
              <a:gd name="connsiteX24" fmla="*/ 95738 w 4417162"/>
              <a:gd name="connsiteY24" fmla="*/ 1017587 h 6858000"/>
              <a:gd name="connsiteX25" fmla="*/ 115893 w 4417162"/>
              <a:gd name="connsiteY25" fmla="*/ 1055687 h 6858000"/>
              <a:gd name="connsiteX26" fmla="*/ 134368 w 4417162"/>
              <a:gd name="connsiteY26" fmla="*/ 1095375 h 6858000"/>
              <a:gd name="connsiteX27" fmla="*/ 152844 w 4417162"/>
              <a:gd name="connsiteY27" fmla="*/ 1136650 h 6858000"/>
              <a:gd name="connsiteX28" fmla="*/ 167960 w 4417162"/>
              <a:gd name="connsiteY28" fmla="*/ 1182687 h 6858000"/>
              <a:gd name="connsiteX29" fmla="*/ 178038 w 4417162"/>
              <a:gd name="connsiteY29" fmla="*/ 1235075 h 6858000"/>
              <a:gd name="connsiteX30" fmla="*/ 188115 w 4417162"/>
              <a:gd name="connsiteY30" fmla="*/ 1295400 h 6858000"/>
              <a:gd name="connsiteX31" fmla="*/ 189795 w 4417162"/>
              <a:gd name="connsiteY31" fmla="*/ 1363662 h 6858000"/>
              <a:gd name="connsiteX32" fmla="*/ 188115 w 4417162"/>
              <a:gd name="connsiteY32" fmla="*/ 1431925 h 6858000"/>
              <a:gd name="connsiteX33" fmla="*/ 178038 w 4417162"/>
              <a:gd name="connsiteY33" fmla="*/ 1492250 h 6858000"/>
              <a:gd name="connsiteX34" fmla="*/ 167960 w 4417162"/>
              <a:gd name="connsiteY34" fmla="*/ 1544637 h 6858000"/>
              <a:gd name="connsiteX35" fmla="*/ 152844 w 4417162"/>
              <a:gd name="connsiteY35" fmla="*/ 1589087 h 6858000"/>
              <a:gd name="connsiteX36" fmla="*/ 134368 w 4417162"/>
              <a:gd name="connsiteY36" fmla="*/ 1631950 h 6858000"/>
              <a:gd name="connsiteX37" fmla="*/ 115893 w 4417162"/>
              <a:gd name="connsiteY37" fmla="*/ 1671637 h 6858000"/>
              <a:gd name="connsiteX38" fmla="*/ 95738 w 4417162"/>
              <a:gd name="connsiteY38" fmla="*/ 1708150 h 6858000"/>
              <a:gd name="connsiteX39" fmla="*/ 75583 w 4417162"/>
              <a:gd name="connsiteY39" fmla="*/ 1743075 h 6858000"/>
              <a:gd name="connsiteX40" fmla="*/ 55427 w 4417162"/>
              <a:gd name="connsiteY40" fmla="*/ 1782762 h 6858000"/>
              <a:gd name="connsiteX41" fmla="*/ 38632 w 4417162"/>
              <a:gd name="connsiteY41" fmla="*/ 1824037 h 6858000"/>
              <a:gd name="connsiteX42" fmla="*/ 23515 w 4417162"/>
              <a:gd name="connsiteY42" fmla="*/ 1870075 h 6858000"/>
              <a:gd name="connsiteX43" fmla="*/ 11758 w 4417162"/>
              <a:gd name="connsiteY43" fmla="*/ 1922462 h 6858000"/>
              <a:gd name="connsiteX44" fmla="*/ 3359 w 4417162"/>
              <a:gd name="connsiteY44" fmla="*/ 1982787 h 6858000"/>
              <a:gd name="connsiteX45" fmla="*/ 0 w 4417162"/>
              <a:gd name="connsiteY45" fmla="*/ 2051050 h 6858000"/>
              <a:gd name="connsiteX46" fmla="*/ 3359 w 4417162"/>
              <a:gd name="connsiteY46" fmla="*/ 2119312 h 6858000"/>
              <a:gd name="connsiteX47" fmla="*/ 11758 w 4417162"/>
              <a:gd name="connsiteY47" fmla="*/ 2179637 h 6858000"/>
              <a:gd name="connsiteX48" fmla="*/ 23515 w 4417162"/>
              <a:gd name="connsiteY48" fmla="*/ 2232025 h 6858000"/>
              <a:gd name="connsiteX49" fmla="*/ 38632 w 4417162"/>
              <a:gd name="connsiteY49" fmla="*/ 2278062 h 6858000"/>
              <a:gd name="connsiteX50" fmla="*/ 55427 w 4417162"/>
              <a:gd name="connsiteY50" fmla="*/ 2319337 h 6858000"/>
              <a:gd name="connsiteX51" fmla="*/ 75583 w 4417162"/>
              <a:gd name="connsiteY51" fmla="*/ 2359025 h 6858000"/>
              <a:gd name="connsiteX52" fmla="*/ 95738 w 4417162"/>
              <a:gd name="connsiteY52" fmla="*/ 2395537 h 6858000"/>
              <a:gd name="connsiteX53" fmla="*/ 115893 w 4417162"/>
              <a:gd name="connsiteY53" fmla="*/ 2433637 h 6858000"/>
              <a:gd name="connsiteX54" fmla="*/ 134368 w 4417162"/>
              <a:gd name="connsiteY54" fmla="*/ 2471737 h 6858000"/>
              <a:gd name="connsiteX55" fmla="*/ 152844 w 4417162"/>
              <a:gd name="connsiteY55" fmla="*/ 2513012 h 6858000"/>
              <a:gd name="connsiteX56" fmla="*/ 167960 w 4417162"/>
              <a:gd name="connsiteY56" fmla="*/ 2560637 h 6858000"/>
              <a:gd name="connsiteX57" fmla="*/ 178038 w 4417162"/>
              <a:gd name="connsiteY57" fmla="*/ 2613025 h 6858000"/>
              <a:gd name="connsiteX58" fmla="*/ 188115 w 4417162"/>
              <a:gd name="connsiteY58" fmla="*/ 2671762 h 6858000"/>
              <a:gd name="connsiteX59" fmla="*/ 189795 w 4417162"/>
              <a:gd name="connsiteY59" fmla="*/ 2741612 h 6858000"/>
              <a:gd name="connsiteX60" fmla="*/ 188115 w 4417162"/>
              <a:gd name="connsiteY60" fmla="*/ 2809875 h 6858000"/>
              <a:gd name="connsiteX61" fmla="*/ 178038 w 4417162"/>
              <a:gd name="connsiteY61" fmla="*/ 2868612 h 6858000"/>
              <a:gd name="connsiteX62" fmla="*/ 167960 w 4417162"/>
              <a:gd name="connsiteY62" fmla="*/ 2922587 h 6858000"/>
              <a:gd name="connsiteX63" fmla="*/ 152844 w 4417162"/>
              <a:gd name="connsiteY63" fmla="*/ 2967037 h 6858000"/>
              <a:gd name="connsiteX64" fmla="*/ 134368 w 4417162"/>
              <a:gd name="connsiteY64" fmla="*/ 3009900 h 6858000"/>
              <a:gd name="connsiteX65" fmla="*/ 115893 w 4417162"/>
              <a:gd name="connsiteY65" fmla="*/ 3046412 h 6858000"/>
              <a:gd name="connsiteX66" fmla="*/ 95738 w 4417162"/>
              <a:gd name="connsiteY66" fmla="*/ 3084512 h 6858000"/>
              <a:gd name="connsiteX67" fmla="*/ 75583 w 4417162"/>
              <a:gd name="connsiteY67" fmla="*/ 3121025 h 6858000"/>
              <a:gd name="connsiteX68" fmla="*/ 55427 w 4417162"/>
              <a:gd name="connsiteY68" fmla="*/ 3160712 h 6858000"/>
              <a:gd name="connsiteX69" fmla="*/ 38632 w 4417162"/>
              <a:gd name="connsiteY69" fmla="*/ 3201987 h 6858000"/>
              <a:gd name="connsiteX70" fmla="*/ 23515 w 4417162"/>
              <a:gd name="connsiteY70" fmla="*/ 3248025 h 6858000"/>
              <a:gd name="connsiteX71" fmla="*/ 11758 w 4417162"/>
              <a:gd name="connsiteY71" fmla="*/ 3300412 h 6858000"/>
              <a:gd name="connsiteX72" fmla="*/ 3359 w 4417162"/>
              <a:gd name="connsiteY72" fmla="*/ 3360737 h 6858000"/>
              <a:gd name="connsiteX73" fmla="*/ 0 w 4417162"/>
              <a:gd name="connsiteY73" fmla="*/ 3427412 h 6858000"/>
              <a:gd name="connsiteX74" fmla="*/ 3359 w 4417162"/>
              <a:gd name="connsiteY74" fmla="*/ 3497262 h 6858000"/>
              <a:gd name="connsiteX75" fmla="*/ 11758 w 4417162"/>
              <a:gd name="connsiteY75" fmla="*/ 3557587 h 6858000"/>
              <a:gd name="connsiteX76" fmla="*/ 23515 w 4417162"/>
              <a:gd name="connsiteY76" fmla="*/ 3609975 h 6858000"/>
              <a:gd name="connsiteX77" fmla="*/ 38632 w 4417162"/>
              <a:gd name="connsiteY77" fmla="*/ 3656012 h 6858000"/>
              <a:gd name="connsiteX78" fmla="*/ 55427 w 4417162"/>
              <a:gd name="connsiteY78" fmla="*/ 3697287 h 6858000"/>
              <a:gd name="connsiteX79" fmla="*/ 75583 w 4417162"/>
              <a:gd name="connsiteY79" fmla="*/ 3736975 h 6858000"/>
              <a:gd name="connsiteX80" fmla="*/ 115893 w 4417162"/>
              <a:gd name="connsiteY80" fmla="*/ 3811587 h 6858000"/>
              <a:gd name="connsiteX81" fmla="*/ 134368 w 4417162"/>
              <a:gd name="connsiteY81" fmla="*/ 3848100 h 6858000"/>
              <a:gd name="connsiteX82" fmla="*/ 152844 w 4417162"/>
              <a:gd name="connsiteY82" fmla="*/ 3890962 h 6858000"/>
              <a:gd name="connsiteX83" fmla="*/ 167960 w 4417162"/>
              <a:gd name="connsiteY83" fmla="*/ 3935412 h 6858000"/>
              <a:gd name="connsiteX84" fmla="*/ 178038 w 4417162"/>
              <a:gd name="connsiteY84" fmla="*/ 3987800 h 6858000"/>
              <a:gd name="connsiteX85" fmla="*/ 188115 w 4417162"/>
              <a:gd name="connsiteY85" fmla="*/ 4048125 h 6858000"/>
              <a:gd name="connsiteX86" fmla="*/ 189795 w 4417162"/>
              <a:gd name="connsiteY86" fmla="*/ 4116387 h 6858000"/>
              <a:gd name="connsiteX87" fmla="*/ 188115 w 4417162"/>
              <a:gd name="connsiteY87" fmla="*/ 4186237 h 6858000"/>
              <a:gd name="connsiteX88" fmla="*/ 178038 w 4417162"/>
              <a:gd name="connsiteY88" fmla="*/ 4244975 h 6858000"/>
              <a:gd name="connsiteX89" fmla="*/ 167960 w 4417162"/>
              <a:gd name="connsiteY89" fmla="*/ 4297362 h 6858000"/>
              <a:gd name="connsiteX90" fmla="*/ 152844 w 4417162"/>
              <a:gd name="connsiteY90" fmla="*/ 4343400 h 6858000"/>
              <a:gd name="connsiteX91" fmla="*/ 134368 w 4417162"/>
              <a:gd name="connsiteY91" fmla="*/ 4386262 h 6858000"/>
              <a:gd name="connsiteX92" fmla="*/ 115893 w 4417162"/>
              <a:gd name="connsiteY92" fmla="*/ 4424362 h 6858000"/>
              <a:gd name="connsiteX93" fmla="*/ 75583 w 4417162"/>
              <a:gd name="connsiteY93" fmla="*/ 4498975 h 6858000"/>
              <a:gd name="connsiteX94" fmla="*/ 55427 w 4417162"/>
              <a:gd name="connsiteY94" fmla="*/ 4537075 h 6858000"/>
              <a:gd name="connsiteX95" fmla="*/ 38632 w 4417162"/>
              <a:gd name="connsiteY95" fmla="*/ 4579937 h 6858000"/>
              <a:gd name="connsiteX96" fmla="*/ 23515 w 4417162"/>
              <a:gd name="connsiteY96" fmla="*/ 4625975 h 6858000"/>
              <a:gd name="connsiteX97" fmla="*/ 11758 w 4417162"/>
              <a:gd name="connsiteY97" fmla="*/ 4678362 h 6858000"/>
              <a:gd name="connsiteX98" fmla="*/ 3359 w 4417162"/>
              <a:gd name="connsiteY98" fmla="*/ 4738687 h 6858000"/>
              <a:gd name="connsiteX99" fmla="*/ 0 w 4417162"/>
              <a:gd name="connsiteY99" fmla="*/ 4806950 h 6858000"/>
              <a:gd name="connsiteX100" fmla="*/ 3359 w 4417162"/>
              <a:gd name="connsiteY100" fmla="*/ 4875212 h 6858000"/>
              <a:gd name="connsiteX101" fmla="*/ 11758 w 4417162"/>
              <a:gd name="connsiteY101" fmla="*/ 4935537 h 6858000"/>
              <a:gd name="connsiteX102" fmla="*/ 23515 w 4417162"/>
              <a:gd name="connsiteY102" fmla="*/ 4987925 h 6858000"/>
              <a:gd name="connsiteX103" fmla="*/ 38632 w 4417162"/>
              <a:gd name="connsiteY103" fmla="*/ 5033962 h 6858000"/>
              <a:gd name="connsiteX104" fmla="*/ 55427 w 4417162"/>
              <a:gd name="connsiteY104" fmla="*/ 5075237 h 6858000"/>
              <a:gd name="connsiteX105" fmla="*/ 75583 w 4417162"/>
              <a:gd name="connsiteY105" fmla="*/ 5114925 h 6858000"/>
              <a:gd name="connsiteX106" fmla="*/ 95738 w 4417162"/>
              <a:gd name="connsiteY106" fmla="*/ 5149850 h 6858000"/>
              <a:gd name="connsiteX107" fmla="*/ 115893 w 4417162"/>
              <a:gd name="connsiteY107" fmla="*/ 5186362 h 6858000"/>
              <a:gd name="connsiteX108" fmla="*/ 134368 w 4417162"/>
              <a:gd name="connsiteY108" fmla="*/ 5226050 h 6858000"/>
              <a:gd name="connsiteX109" fmla="*/ 152844 w 4417162"/>
              <a:gd name="connsiteY109" fmla="*/ 5268912 h 6858000"/>
              <a:gd name="connsiteX110" fmla="*/ 167960 w 4417162"/>
              <a:gd name="connsiteY110" fmla="*/ 5313362 h 6858000"/>
              <a:gd name="connsiteX111" fmla="*/ 178038 w 4417162"/>
              <a:gd name="connsiteY111" fmla="*/ 5365750 h 6858000"/>
              <a:gd name="connsiteX112" fmla="*/ 188115 w 4417162"/>
              <a:gd name="connsiteY112" fmla="*/ 5426075 h 6858000"/>
              <a:gd name="connsiteX113" fmla="*/ 189795 w 4417162"/>
              <a:gd name="connsiteY113" fmla="*/ 5494337 h 6858000"/>
              <a:gd name="connsiteX114" fmla="*/ 188115 w 4417162"/>
              <a:gd name="connsiteY114" fmla="*/ 5562600 h 6858000"/>
              <a:gd name="connsiteX115" fmla="*/ 178038 w 4417162"/>
              <a:gd name="connsiteY115" fmla="*/ 5622925 h 6858000"/>
              <a:gd name="connsiteX116" fmla="*/ 167960 w 4417162"/>
              <a:gd name="connsiteY116" fmla="*/ 5675312 h 6858000"/>
              <a:gd name="connsiteX117" fmla="*/ 152844 w 4417162"/>
              <a:gd name="connsiteY117" fmla="*/ 5721350 h 6858000"/>
              <a:gd name="connsiteX118" fmla="*/ 134368 w 4417162"/>
              <a:gd name="connsiteY118" fmla="*/ 5762625 h 6858000"/>
              <a:gd name="connsiteX119" fmla="*/ 115893 w 4417162"/>
              <a:gd name="connsiteY119" fmla="*/ 5802312 h 6858000"/>
              <a:gd name="connsiteX120" fmla="*/ 95738 w 4417162"/>
              <a:gd name="connsiteY120" fmla="*/ 5840412 h 6858000"/>
              <a:gd name="connsiteX121" fmla="*/ 75583 w 4417162"/>
              <a:gd name="connsiteY121" fmla="*/ 5876925 h 6858000"/>
              <a:gd name="connsiteX122" fmla="*/ 55427 w 4417162"/>
              <a:gd name="connsiteY122" fmla="*/ 5915025 h 6858000"/>
              <a:gd name="connsiteX123" fmla="*/ 38632 w 4417162"/>
              <a:gd name="connsiteY123" fmla="*/ 5956300 h 6858000"/>
              <a:gd name="connsiteX124" fmla="*/ 23515 w 4417162"/>
              <a:gd name="connsiteY124" fmla="*/ 6003925 h 6858000"/>
              <a:gd name="connsiteX125" fmla="*/ 11758 w 4417162"/>
              <a:gd name="connsiteY125" fmla="*/ 6056312 h 6858000"/>
              <a:gd name="connsiteX126" fmla="*/ 3359 w 4417162"/>
              <a:gd name="connsiteY126" fmla="*/ 6113462 h 6858000"/>
              <a:gd name="connsiteX127" fmla="*/ 0 w 4417162"/>
              <a:gd name="connsiteY127" fmla="*/ 6183312 h 6858000"/>
              <a:gd name="connsiteX128" fmla="*/ 3359 w 4417162"/>
              <a:gd name="connsiteY128" fmla="*/ 6251575 h 6858000"/>
              <a:gd name="connsiteX129" fmla="*/ 11758 w 4417162"/>
              <a:gd name="connsiteY129" fmla="*/ 6311900 h 6858000"/>
              <a:gd name="connsiteX130" fmla="*/ 23515 w 4417162"/>
              <a:gd name="connsiteY130" fmla="*/ 6361112 h 6858000"/>
              <a:gd name="connsiteX131" fmla="*/ 38632 w 4417162"/>
              <a:gd name="connsiteY131" fmla="*/ 6407150 h 6858000"/>
              <a:gd name="connsiteX132" fmla="*/ 55427 w 4417162"/>
              <a:gd name="connsiteY132" fmla="*/ 6448425 h 6858000"/>
              <a:gd name="connsiteX133" fmla="*/ 73903 w 4417162"/>
              <a:gd name="connsiteY133" fmla="*/ 6488112 h 6858000"/>
              <a:gd name="connsiteX134" fmla="*/ 92379 w 4417162"/>
              <a:gd name="connsiteY134" fmla="*/ 6523037 h 6858000"/>
              <a:gd name="connsiteX135" fmla="*/ 112534 w 4417162"/>
              <a:gd name="connsiteY135" fmla="*/ 6561137 h 6858000"/>
              <a:gd name="connsiteX136" fmla="*/ 132689 w 4417162"/>
              <a:gd name="connsiteY136" fmla="*/ 6597650 h 6858000"/>
              <a:gd name="connsiteX137" fmla="*/ 149485 w 4417162"/>
              <a:gd name="connsiteY137" fmla="*/ 6640512 h 6858000"/>
              <a:gd name="connsiteX138" fmla="*/ 166281 w 4417162"/>
              <a:gd name="connsiteY138" fmla="*/ 6683375 h 6858000"/>
              <a:gd name="connsiteX139" fmla="*/ 176358 w 4417162"/>
              <a:gd name="connsiteY139" fmla="*/ 6735762 h 6858000"/>
              <a:gd name="connsiteX140" fmla="*/ 184756 w 4417162"/>
              <a:gd name="connsiteY140" fmla="*/ 6791325 h 6858000"/>
              <a:gd name="connsiteX141" fmla="*/ 189795 w 4417162"/>
              <a:gd name="connsiteY141" fmla="*/ 6858000 h 6858000"/>
              <a:gd name="connsiteX142" fmla="*/ 334173 w 4417162"/>
              <a:gd name="connsiteY142" fmla="*/ 6858000 h 6858000"/>
              <a:gd name="connsiteX143" fmla="*/ 334174 w 4417162"/>
              <a:gd name="connsiteY143" fmla="*/ 6858000 h 6858000"/>
              <a:gd name="connsiteX144" fmla="*/ 4417162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4417162" y="0"/>
                </a:move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4417162"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33171BD-5107-4299-AE8F-52A8B505C662}"/>
              </a:ext>
            </a:extLst>
          </p:cNvPr>
          <p:cNvSpPr>
            <a:spLocks noGrp="1"/>
          </p:cNvSpPr>
          <p:nvPr>
            <p:ph type="title"/>
          </p:nvPr>
        </p:nvSpPr>
        <p:spPr>
          <a:xfrm>
            <a:off x="685801" y="1085109"/>
            <a:ext cx="4851027" cy="5740092"/>
          </a:xfrm>
        </p:spPr>
        <p:txBody>
          <a:bodyPr vert="horz" lIns="91440" tIns="45720" rIns="91440" bIns="45720" rtlCol="0" anchor="b">
            <a:normAutofit/>
          </a:bodyPr>
          <a:lstStyle/>
          <a:p>
            <a:pPr>
              <a:lnSpc>
                <a:spcPct val="90000"/>
              </a:lnSpc>
            </a:pPr>
            <a:r>
              <a:rPr lang="en-US" sz="7400" kern="1200">
                <a:solidFill>
                  <a:schemeClr val="tx1"/>
                </a:solidFill>
                <a:latin typeface="+mj-lt"/>
                <a:ea typeface="+mj-ea"/>
                <a:cs typeface="+mj-cs"/>
              </a:rPr>
              <a:t>The regional e-mobility </a:t>
            </a:r>
            <a:r>
              <a:rPr lang="en-US" sz="7400" b="1" u="sng" kern="1200">
                <a:solidFill>
                  <a:schemeClr val="tx1"/>
                </a:solidFill>
                <a:latin typeface="+mj-lt"/>
                <a:ea typeface="+mj-ea"/>
                <a:cs typeface="+mj-cs"/>
              </a:rPr>
              <a:t>readiness</a:t>
            </a:r>
            <a:r>
              <a:rPr lang="en-US" sz="7400" kern="1200">
                <a:solidFill>
                  <a:schemeClr val="tx1"/>
                </a:solidFill>
                <a:latin typeface="+mj-lt"/>
                <a:ea typeface="+mj-ea"/>
                <a:cs typeface="+mj-cs"/>
              </a:rPr>
              <a:t> programme</a:t>
            </a:r>
          </a:p>
        </p:txBody>
      </p:sp>
      <p:graphicFrame>
        <p:nvGraphicFramePr>
          <p:cNvPr id="5" name="Content Placeholder 2">
            <a:extLst>
              <a:ext uri="{FF2B5EF4-FFF2-40B4-BE49-F238E27FC236}">
                <a16:creationId xmlns:a16="http://schemas.microsoft.com/office/drawing/2014/main" id="{58FF511D-F4D6-4F7E-812A-380D5700C9CD}"/>
              </a:ext>
            </a:extLst>
          </p:cNvPr>
          <p:cNvGraphicFramePr>
            <a:graphicFrameLocks noGrp="1"/>
          </p:cNvGraphicFramePr>
          <p:nvPr>
            <p:ph idx="1"/>
          </p:nvPr>
        </p:nvGraphicFramePr>
        <p:xfrm>
          <a:off x="7564272" y="965200"/>
          <a:ext cx="9734265" cy="7878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1620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8"/>
            <a:ext cx="15773400" cy="931070"/>
          </a:xfrm>
        </p:spPr>
        <p:txBody>
          <a:bodyPr>
            <a:normAutofit/>
          </a:bodyPr>
          <a:lstStyle/>
          <a:p>
            <a:r>
              <a:rPr lang="en-AU" b="1" dirty="0">
                <a:solidFill>
                  <a:srgbClr val="FF0000"/>
                </a:solidFill>
              </a:rPr>
              <a:t>2030 &amp; 2050 Regional e-mobility targets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95647485"/>
              </p:ext>
            </p:extLst>
          </p:nvPr>
        </p:nvGraphicFramePr>
        <p:xfrm>
          <a:off x="664369" y="2046685"/>
          <a:ext cx="16255604" cy="8267060"/>
        </p:xfrm>
        <a:graphic>
          <a:graphicData uri="http://schemas.openxmlformats.org/drawingml/2006/table">
            <a:tbl>
              <a:tblPr firstRow="1" firstCol="1" bandRow="1">
                <a:tableStyleId>{5C22544A-7EE6-4342-B048-85BDC9FD1C3A}</a:tableStyleId>
              </a:tblPr>
              <a:tblGrid>
                <a:gridCol w="759051">
                  <a:extLst>
                    <a:ext uri="{9D8B030D-6E8A-4147-A177-3AD203B41FA5}">
                      <a16:colId xmlns:a16="http://schemas.microsoft.com/office/drawing/2014/main" val="3549765567"/>
                    </a:ext>
                  </a:extLst>
                </a:gridCol>
                <a:gridCol w="8688525">
                  <a:extLst>
                    <a:ext uri="{9D8B030D-6E8A-4147-A177-3AD203B41FA5}">
                      <a16:colId xmlns:a16="http://schemas.microsoft.com/office/drawing/2014/main" val="1863976612"/>
                    </a:ext>
                  </a:extLst>
                </a:gridCol>
                <a:gridCol w="6808028">
                  <a:extLst>
                    <a:ext uri="{9D8B030D-6E8A-4147-A177-3AD203B41FA5}">
                      <a16:colId xmlns:a16="http://schemas.microsoft.com/office/drawing/2014/main" val="1178581185"/>
                    </a:ext>
                  </a:extLst>
                </a:gridCol>
              </a:tblGrid>
              <a:tr h="822960">
                <a:tc>
                  <a:txBody>
                    <a:bodyPr/>
                    <a:lstStyle/>
                    <a:p>
                      <a:pPr algn="l">
                        <a:lnSpc>
                          <a:spcPct val="90000"/>
                        </a:lnSpc>
                        <a:spcAft>
                          <a:spcPts val="0"/>
                        </a:spcAft>
                      </a:pPr>
                      <a:r>
                        <a:rPr lang="en-US" sz="3000">
                          <a:effectLst/>
                        </a:rPr>
                        <a:t> </a:t>
                      </a:r>
                      <a:endParaRPr lang="en-AU" sz="3000">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tc>
                <a:tc>
                  <a:txBody>
                    <a:bodyPr/>
                    <a:lstStyle/>
                    <a:p>
                      <a:pPr algn="ctr">
                        <a:lnSpc>
                          <a:spcPct val="90000"/>
                        </a:lnSpc>
                        <a:spcAft>
                          <a:spcPts val="0"/>
                        </a:spcAft>
                      </a:pPr>
                      <a:r>
                        <a:rPr lang="en-US" sz="3000" dirty="0">
                          <a:effectLst/>
                        </a:rPr>
                        <a:t> </a:t>
                      </a:r>
                      <a:endParaRPr lang="en-AU" sz="3000" dirty="0">
                        <a:effectLst/>
                      </a:endParaRPr>
                    </a:p>
                    <a:p>
                      <a:pPr algn="ctr">
                        <a:lnSpc>
                          <a:spcPct val="90000"/>
                        </a:lnSpc>
                        <a:spcAft>
                          <a:spcPts val="0"/>
                        </a:spcAft>
                      </a:pPr>
                      <a:r>
                        <a:rPr lang="en-US" sz="3000" dirty="0">
                          <a:effectLst/>
                        </a:rPr>
                        <a:t>Proposed 2030 Regional E-Mobility Target</a:t>
                      </a:r>
                      <a:endParaRPr lang="en-AU"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tc>
                <a:tc>
                  <a:txBody>
                    <a:bodyPr/>
                    <a:lstStyle/>
                    <a:p>
                      <a:pPr algn="ctr">
                        <a:lnSpc>
                          <a:spcPct val="90000"/>
                        </a:lnSpc>
                        <a:spcAft>
                          <a:spcPts val="0"/>
                        </a:spcAft>
                      </a:pPr>
                      <a:r>
                        <a:rPr lang="en-US" sz="3000" dirty="0">
                          <a:effectLst/>
                        </a:rPr>
                        <a:t> </a:t>
                      </a:r>
                      <a:endParaRPr lang="en-AU" sz="3000" dirty="0">
                        <a:effectLst/>
                      </a:endParaRPr>
                    </a:p>
                    <a:p>
                      <a:pPr algn="ctr">
                        <a:lnSpc>
                          <a:spcPct val="90000"/>
                        </a:lnSpc>
                        <a:spcAft>
                          <a:spcPts val="0"/>
                        </a:spcAft>
                      </a:pPr>
                      <a:r>
                        <a:rPr lang="en-US" sz="3000" dirty="0">
                          <a:effectLst/>
                        </a:rPr>
                        <a:t>Proposed 2050 Regional E-Mobility Target</a:t>
                      </a:r>
                      <a:endParaRPr lang="en-AU"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tc>
                <a:extLst>
                  <a:ext uri="{0D108BD9-81ED-4DB2-BD59-A6C34878D82A}">
                    <a16:rowId xmlns:a16="http://schemas.microsoft.com/office/drawing/2014/main" val="3581530807"/>
                  </a:ext>
                </a:extLst>
              </a:tr>
              <a:tr h="2468880">
                <a:tc>
                  <a:txBody>
                    <a:bodyPr/>
                    <a:lstStyle/>
                    <a:p>
                      <a:pPr algn="ctr">
                        <a:lnSpc>
                          <a:spcPct val="90000"/>
                        </a:lnSpc>
                        <a:spcAft>
                          <a:spcPts val="0"/>
                        </a:spcAft>
                      </a:pPr>
                      <a:r>
                        <a:rPr lang="en-US" sz="3000">
                          <a:effectLst/>
                        </a:rPr>
                        <a:t>1.</a:t>
                      </a:r>
                      <a:endParaRPr lang="en-AU" sz="3000">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tc>
                <a:tc>
                  <a:txBody>
                    <a:bodyPr/>
                    <a:lstStyle/>
                    <a:p>
                      <a:pPr algn="l">
                        <a:lnSpc>
                          <a:spcPct val="90000"/>
                        </a:lnSpc>
                        <a:spcAft>
                          <a:spcPts val="0"/>
                        </a:spcAft>
                      </a:pPr>
                      <a:r>
                        <a:rPr lang="en-US" sz="3000" dirty="0">
                          <a:effectLst/>
                        </a:rPr>
                        <a:t>10 different models of manufacturer-supported, mainstream EVs are available in the marketplace. </a:t>
                      </a:r>
                      <a:endParaRPr lang="en-AU"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tc>
                <a:tc>
                  <a:txBody>
                    <a:bodyPr/>
                    <a:lstStyle/>
                    <a:p>
                      <a:pPr algn="l">
                        <a:lnSpc>
                          <a:spcPct val="90000"/>
                        </a:lnSpc>
                        <a:spcAft>
                          <a:spcPts val="0"/>
                        </a:spcAft>
                      </a:pPr>
                      <a:r>
                        <a:rPr lang="en-US" sz="3000" dirty="0">
                          <a:effectLst/>
                        </a:rPr>
                        <a:t>Services provided by EVs are an integral and significant component of transport within the region and include single-person electrically assisted mobility options through to electric aircraft, trucks, buses and boats.   </a:t>
                      </a:r>
                      <a:endParaRPr lang="en-AU"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tc>
                <a:extLst>
                  <a:ext uri="{0D108BD9-81ED-4DB2-BD59-A6C34878D82A}">
                    <a16:rowId xmlns:a16="http://schemas.microsoft.com/office/drawing/2014/main" val="2254149794"/>
                  </a:ext>
                </a:extLst>
              </a:tr>
              <a:tr h="1204683">
                <a:tc>
                  <a:txBody>
                    <a:bodyPr/>
                    <a:lstStyle/>
                    <a:p>
                      <a:pPr algn="ctr">
                        <a:lnSpc>
                          <a:spcPct val="90000"/>
                        </a:lnSpc>
                        <a:spcAft>
                          <a:spcPts val="0"/>
                        </a:spcAft>
                      </a:pPr>
                      <a:r>
                        <a:rPr lang="en-US" sz="3000">
                          <a:effectLst/>
                        </a:rPr>
                        <a:t>2.</a:t>
                      </a:r>
                      <a:endParaRPr lang="en-AU" sz="3000">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tc>
                <a:tc>
                  <a:txBody>
                    <a:bodyPr/>
                    <a:lstStyle/>
                    <a:p>
                      <a:pPr algn="l">
                        <a:lnSpc>
                          <a:spcPct val="90000"/>
                        </a:lnSpc>
                        <a:spcAft>
                          <a:spcPts val="0"/>
                        </a:spcAft>
                      </a:pPr>
                      <a:r>
                        <a:rPr lang="en-US" sz="3000" dirty="0">
                          <a:effectLst/>
                        </a:rPr>
                        <a:t>Battery swapping for low-voltage mobility use is available on a commercial scale in the marketplace.</a:t>
                      </a:r>
                      <a:endParaRPr lang="en-AU"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tc>
                <a:tc>
                  <a:txBody>
                    <a:bodyPr/>
                    <a:lstStyle/>
                    <a:p>
                      <a:pPr algn="l">
                        <a:lnSpc>
                          <a:spcPct val="90000"/>
                        </a:lnSpc>
                        <a:spcAft>
                          <a:spcPts val="0"/>
                        </a:spcAft>
                      </a:pPr>
                      <a:endParaRPr lang="en-AU"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tc>
                <a:extLst>
                  <a:ext uri="{0D108BD9-81ED-4DB2-BD59-A6C34878D82A}">
                    <a16:rowId xmlns:a16="http://schemas.microsoft.com/office/drawing/2014/main" val="3435507867"/>
                  </a:ext>
                </a:extLst>
              </a:tr>
              <a:tr h="837897">
                <a:tc>
                  <a:txBody>
                    <a:bodyPr/>
                    <a:lstStyle/>
                    <a:p>
                      <a:pPr algn="ctr">
                        <a:lnSpc>
                          <a:spcPct val="90000"/>
                        </a:lnSpc>
                        <a:spcAft>
                          <a:spcPts val="0"/>
                        </a:spcAft>
                      </a:pPr>
                      <a:r>
                        <a:rPr lang="en-US" sz="3000">
                          <a:effectLst/>
                        </a:rPr>
                        <a:t>3.</a:t>
                      </a:r>
                      <a:endParaRPr lang="en-AU" sz="3000">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tc>
                <a:tc>
                  <a:txBody>
                    <a:bodyPr/>
                    <a:lstStyle/>
                    <a:p>
                      <a:pPr algn="l">
                        <a:lnSpc>
                          <a:spcPct val="90000"/>
                        </a:lnSpc>
                        <a:spcAft>
                          <a:spcPts val="0"/>
                        </a:spcAft>
                      </a:pPr>
                      <a:r>
                        <a:rPr lang="en-US" sz="3000" dirty="0">
                          <a:effectLst/>
                        </a:rPr>
                        <a:t>There is good public awareness of EVs.</a:t>
                      </a:r>
                      <a:endParaRPr lang="en-AU"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tc>
                <a:tc>
                  <a:txBody>
                    <a:bodyPr/>
                    <a:lstStyle/>
                    <a:p>
                      <a:pPr algn="l">
                        <a:lnSpc>
                          <a:spcPct val="90000"/>
                        </a:lnSpc>
                        <a:spcAft>
                          <a:spcPts val="0"/>
                        </a:spcAft>
                      </a:pPr>
                      <a:endParaRPr lang="en-AU"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tc>
                <a:extLst>
                  <a:ext uri="{0D108BD9-81ED-4DB2-BD59-A6C34878D82A}">
                    <a16:rowId xmlns:a16="http://schemas.microsoft.com/office/drawing/2014/main" val="3773821878"/>
                  </a:ext>
                </a:extLst>
              </a:tr>
              <a:tr h="2932640">
                <a:tc>
                  <a:txBody>
                    <a:bodyPr/>
                    <a:lstStyle/>
                    <a:p>
                      <a:pPr algn="ctr">
                        <a:lnSpc>
                          <a:spcPct val="90000"/>
                        </a:lnSpc>
                        <a:spcAft>
                          <a:spcPts val="0"/>
                        </a:spcAft>
                      </a:pPr>
                      <a:r>
                        <a:rPr lang="en-US" sz="3000">
                          <a:effectLst/>
                        </a:rPr>
                        <a:t>4.</a:t>
                      </a:r>
                      <a:endParaRPr lang="en-AU" sz="3000">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tc>
                <a:tc>
                  <a:txBody>
                    <a:bodyPr/>
                    <a:lstStyle/>
                    <a:p>
                      <a:pPr algn="l">
                        <a:lnSpc>
                          <a:spcPct val="90000"/>
                        </a:lnSpc>
                        <a:spcAft>
                          <a:spcPts val="0"/>
                        </a:spcAft>
                      </a:pPr>
                      <a:r>
                        <a:rPr lang="en-US" sz="3000" dirty="0">
                          <a:effectLst/>
                        </a:rPr>
                        <a:t>50% of all mainstream EVs are charged through devices that are managed-charging enabled.</a:t>
                      </a:r>
                      <a:endParaRPr lang="en-AU"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tc>
                <a:tc>
                  <a:txBody>
                    <a:bodyPr/>
                    <a:lstStyle/>
                    <a:p>
                      <a:pPr algn="l">
                        <a:lnSpc>
                          <a:spcPct val="90000"/>
                        </a:lnSpc>
                        <a:spcAft>
                          <a:spcPts val="0"/>
                        </a:spcAft>
                      </a:pPr>
                      <a:r>
                        <a:rPr lang="en-US" sz="3000" dirty="0">
                          <a:effectLst/>
                        </a:rPr>
                        <a:t>90% of all mainstream EVs are charged through devices that are managed-charging enabled.</a:t>
                      </a:r>
                      <a:endParaRPr lang="en-AU"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tc>
                <a:extLst>
                  <a:ext uri="{0D108BD9-81ED-4DB2-BD59-A6C34878D82A}">
                    <a16:rowId xmlns:a16="http://schemas.microsoft.com/office/drawing/2014/main" val="1613219753"/>
                  </a:ext>
                </a:extLst>
              </a:tr>
            </a:tbl>
          </a:graphicData>
        </a:graphic>
      </p:graphicFrame>
    </p:spTree>
    <p:extLst>
      <p:ext uri="{BB962C8B-B14F-4D97-AF65-F5344CB8AC3E}">
        <p14:creationId xmlns:p14="http://schemas.microsoft.com/office/powerpoint/2010/main" val="3326759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2BD14-F78F-450F-993E-9D8463467F01}"/>
              </a:ext>
            </a:extLst>
          </p:cNvPr>
          <p:cNvSpPr>
            <a:spLocks noGrp="1"/>
          </p:cNvSpPr>
          <p:nvPr>
            <p:ph type="title"/>
          </p:nvPr>
        </p:nvSpPr>
        <p:spPr>
          <a:xfrm>
            <a:off x="1143001" y="266700"/>
            <a:ext cx="3810000" cy="3962400"/>
          </a:xfrm>
        </p:spPr>
        <p:txBody>
          <a:bodyPr>
            <a:normAutofit/>
          </a:bodyPr>
          <a:lstStyle/>
          <a:p>
            <a:r>
              <a:rPr lang="en-AU" b="1" dirty="0">
                <a:solidFill>
                  <a:srgbClr val="FFFFFF"/>
                </a:solidFill>
              </a:rPr>
              <a:t>4</a:t>
            </a:r>
            <a:r>
              <a:rPr lang="en-AU" b="1" baseline="30000" dirty="0">
                <a:solidFill>
                  <a:srgbClr val="FFFFFF"/>
                </a:solidFill>
              </a:rPr>
              <a:t>th</a:t>
            </a:r>
            <a:r>
              <a:rPr lang="en-AU" b="1" dirty="0">
                <a:solidFill>
                  <a:srgbClr val="FFFFFF"/>
                </a:solidFill>
              </a:rPr>
              <a:t> PETMM </a:t>
            </a:r>
            <a:r>
              <a:rPr lang="en-AU" b="1" dirty="0"/>
              <a:t>Pacific Energy Officials Meeting: 5 – 7 July  </a:t>
            </a:r>
          </a:p>
        </p:txBody>
      </p:sp>
      <p:sp>
        <p:nvSpPr>
          <p:cNvPr id="3" name="Content Placeholder 2">
            <a:extLst>
              <a:ext uri="{FF2B5EF4-FFF2-40B4-BE49-F238E27FC236}">
                <a16:creationId xmlns:a16="http://schemas.microsoft.com/office/drawing/2014/main" id="{D31465B0-7A49-4334-B619-44EAC0A4940B}"/>
              </a:ext>
            </a:extLst>
          </p:cNvPr>
          <p:cNvSpPr>
            <a:spLocks noGrp="1"/>
          </p:cNvSpPr>
          <p:nvPr>
            <p:ph idx="1"/>
          </p:nvPr>
        </p:nvSpPr>
        <p:spPr>
          <a:xfrm>
            <a:off x="5562600" y="2289049"/>
            <a:ext cx="10797225" cy="5902922"/>
          </a:xfrm>
        </p:spPr>
        <p:txBody>
          <a:bodyPr>
            <a:normAutofit/>
          </a:bodyPr>
          <a:lstStyle/>
          <a:p>
            <a:pPr lvl="0">
              <a:lnSpc>
                <a:spcPct val="90000"/>
              </a:lnSpc>
              <a:buFont typeface="Wingdings" panose="05000000000000000000" pitchFamily="2" charset="2"/>
              <a:buChar char="§"/>
            </a:pPr>
            <a:r>
              <a:rPr lang="en-US" dirty="0"/>
              <a:t>Acknowledged the progress in the roll out of the regional e-mobility program by SPC/PCREEE in collaboration with various development partners including ADB, GGGI, NREL, UNIDO, PRIF, PPA, World Bank, and UNESCAP.  </a:t>
            </a:r>
          </a:p>
          <a:p>
            <a:pPr lvl="0">
              <a:lnSpc>
                <a:spcPct val="90000"/>
              </a:lnSpc>
              <a:buFont typeface="Wingdings" panose="05000000000000000000" pitchFamily="2" charset="2"/>
              <a:buChar char="§"/>
            </a:pPr>
            <a:endParaRPr lang="en-US" dirty="0"/>
          </a:p>
          <a:p>
            <a:pPr marL="0" lvl="0" indent="0">
              <a:lnSpc>
                <a:spcPct val="90000"/>
              </a:lnSpc>
              <a:buNone/>
            </a:pPr>
            <a:endParaRPr lang="en-US" dirty="0"/>
          </a:p>
          <a:p>
            <a:pPr lvl="0">
              <a:lnSpc>
                <a:spcPct val="90000"/>
              </a:lnSpc>
              <a:buFont typeface="Wingdings" panose="05000000000000000000" pitchFamily="2" charset="2"/>
              <a:buChar char="§"/>
            </a:pPr>
            <a:r>
              <a:rPr lang="en-US" dirty="0"/>
              <a:t>Supported the convening of an in-person meeting to discuss the coordination of the EV developments in the PICTs and the early adoption of EV policies, standards, and roadmaps at the national level to guide and facilitate the transformation in the energy and transport sectors. </a:t>
            </a:r>
            <a:endParaRPr lang="en-AU" dirty="0"/>
          </a:p>
          <a:p>
            <a:pPr lvl="0">
              <a:lnSpc>
                <a:spcPct val="90000"/>
              </a:lnSpc>
            </a:pPr>
            <a:endParaRPr lang="en-AU" dirty="0"/>
          </a:p>
          <a:p>
            <a:pPr>
              <a:lnSpc>
                <a:spcPct val="90000"/>
              </a:lnSpc>
            </a:pPr>
            <a:endParaRPr lang="en-AU" dirty="0"/>
          </a:p>
        </p:txBody>
      </p:sp>
    </p:spTree>
    <p:extLst>
      <p:ext uri="{BB962C8B-B14F-4D97-AF65-F5344CB8AC3E}">
        <p14:creationId xmlns:p14="http://schemas.microsoft.com/office/powerpoint/2010/main" val="4110118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228600" y="895350"/>
            <a:ext cx="15773400" cy="952500"/>
          </a:xfrm>
        </p:spPr>
        <p:txBody>
          <a:bodyPr>
            <a:normAutofit fontScale="90000"/>
          </a:bodyPr>
          <a:lstStyle/>
          <a:p>
            <a:pPr>
              <a:defRPr/>
            </a:pPr>
            <a:br>
              <a:rPr lang="en-US" sz="3600" b="1" i="1" dirty="0">
                <a:solidFill>
                  <a:schemeClr val="accent1">
                    <a:lumMod val="75000"/>
                  </a:schemeClr>
                </a:solidFill>
              </a:rPr>
            </a:br>
            <a:br>
              <a:rPr lang="en-US" sz="3600" b="1" i="1" dirty="0">
                <a:solidFill>
                  <a:schemeClr val="accent1">
                    <a:lumMod val="75000"/>
                  </a:schemeClr>
                </a:solidFill>
              </a:rPr>
            </a:br>
            <a:r>
              <a:rPr lang="en-US" sz="3600" b="1" i="1" dirty="0">
                <a:solidFill>
                  <a:schemeClr val="accent1">
                    <a:lumMod val="75000"/>
                  </a:schemeClr>
                </a:solidFill>
              </a:rPr>
              <a:t>THE WORKSHOP PROGRAMME – DAY 1</a:t>
            </a:r>
            <a:br>
              <a:rPr lang="en-US" sz="3600" b="1" i="1" dirty="0">
                <a:solidFill>
                  <a:schemeClr val="accent1">
                    <a:lumMod val="75000"/>
                  </a:schemeClr>
                </a:solidFill>
              </a:rPr>
            </a:br>
            <a:r>
              <a:rPr lang="en-US" sz="3600" b="1" i="1" dirty="0">
                <a:solidFill>
                  <a:schemeClr val="accent1">
                    <a:lumMod val="75000"/>
                  </a:schemeClr>
                </a:solidFill>
              </a:rPr>
              <a:t>Theme: </a:t>
            </a:r>
            <a:r>
              <a:rPr lang="en-US" sz="3600" dirty="0">
                <a:solidFill>
                  <a:srgbClr val="000000"/>
                </a:solidFill>
                <a:latin typeface="+mj-lt"/>
                <a:ea typeface="+mj-ea"/>
                <a:cs typeface="+mj-cs"/>
              </a:rPr>
              <a:t> The potential role of e-mobility on the PICs’ energy security and climate ambitions </a:t>
            </a:r>
            <a:br>
              <a:rPr lang="en-US" sz="3600" dirty="0">
                <a:solidFill>
                  <a:srgbClr val="000000"/>
                </a:solidFill>
                <a:latin typeface="+mj-lt"/>
                <a:ea typeface="+mj-ea"/>
                <a:cs typeface="+mj-cs"/>
              </a:rPr>
            </a:br>
            <a:br>
              <a:rPr lang="en-US" sz="3600" b="1" i="1" dirty="0">
                <a:solidFill>
                  <a:schemeClr val="accent1">
                    <a:lumMod val="75000"/>
                  </a:schemeClr>
                </a:solidFill>
              </a:rPr>
            </a:br>
            <a:endParaRPr sz="3600" dirty="0"/>
          </a:p>
        </p:txBody>
      </p:sp>
      <p:sp>
        <p:nvSpPr>
          <p:cNvPr id="6" name="TextBox 5">
            <a:extLst>
              <a:ext uri="{FF2B5EF4-FFF2-40B4-BE49-F238E27FC236}">
                <a16:creationId xmlns:a16="http://schemas.microsoft.com/office/drawing/2014/main" id="{B872BB2A-C17E-B51D-B052-398F79B3D3E3}"/>
              </a:ext>
            </a:extLst>
          </p:cNvPr>
          <p:cNvSpPr txBox="1"/>
          <p:nvPr/>
        </p:nvSpPr>
        <p:spPr>
          <a:xfrm>
            <a:off x="1295401" y="2709372"/>
            <a:ext cx="16764000" cy="3483261"/>
          </a:xfrm>
          <a:prstGeom prst="rect">
            <a:avLst/>
          </a:prstGeom>
          <a:noFill/>
        </p:spPr>
        <p:txBody>
          <a:bodyPr wrap="square">
            <a:spAutoFit/>
          </a:bodyPr>
          <a:lstStyle/>
          <a:p>
            <a:pPr>
              <a:lnSpc>
                <a:spcPct val="150000"/>
              </a:lnSpc>
              <a:defRPr/>
            </a:pPr>
            <a:r>
              <a:rPr lang="en-US" sz="3000" dirty="0">
                <a:solidFill>
                  <a:srgbClr val="000000"/>
                </a:solidFill>
                <a:latin typeface="+mj-lt"/>
                <a:ea typeface="+mj-ea"/>
                <a:cs typeface="+mj-cs"/>
              </a:rPr>
              <a:t>Session 1: Sustainable Mobility and the PICs Energy and Climate commitments</a:t>
            </a:r>
          </a:p>
          <a:p>
            <a:pPr marL="428625" indent="-428625">
              <a:lnSpc>
                <a:spcPct val="150000"/>
              </a:lnSpc>
              <a:buFont typeface="Wingdings"/>
              <a:buChar char="§"/>
              <a:defRPr/>
            </a:pPr>
            <a:r>
              <a:rPr lang="en-US" sz="3000" dirty="0">
                <a:solidFill>
                  <a:srgbClr val="000000"/>
                </a:solidFill>
                <a:latin typeface="+mj-lt"/>
                <a:ea typeface="+mj-ea"/>
                <a:cs typeface="+mj-cs"/>
              </a:rPr>
              <a:t>Global – COP, SDGs, </a:t>
            </a:r>
            <a:r>
              <a:rPr lang="en-US" sz="3000" dirty="0" err="1">
                <a:solidFill>
                  <a:srgbClr val="000000"/>
                </a:solidFill>
                <a:latin typeface="+mj-lt"/>
                <a:ea typeface="+mj-ea"/>
                <a:cs typeface="+mj-cs"/>
              </a:rPr>
              <a:t>etc</a:t>
            </a:r>
            <a:r>
              <a:rPr lang="en-US" sz="3000" dirty="0">
                <a:solidFill>
                  <a:srgbClr val="000000"/>
                </a:solidFill>
                <a:latin typeface="+mj-lt"/>
                <a:ea typeface="+mj-ea"/>
                <a:cs typeface="+mj-cs"/>
              </a:rPr>
              <a:t> </a:t>
            </a:r>
          </a:p>
          <a:p>
            <a:pPr marL="428625" indent="-428625">
              <a:lnSpc>
                <a:spcPct val="150000"/>
              </a:lnSpc>
              <a:buFont typeface="Wingdings"/>
              <a:buChar char="§"/>
              <a:defRPr/>
            </a:pPr>
            <a:r>
              <a:rPr lang="en-US" sz="3000" dirty="0">
                <a:solidFill>
                  <a:srgbClr val="000000"/>
                </a:solidFill>
                <a:latin typeface="+mj-lt"/>
                <a:ea typeface="+mj-ea"/>
                <a:cs typeface="+mj-cs"/>
              </a:rPr>
              <a:t>Regional – NDC Hub &amp; Maritime Energy Officials meeting</a:t>
            </a:r>
          </a:p>
          <a:p>
            <a:pPr marL="428625" indent="-428625">
              <a:lnSpc>
                <a:spcPct val="150000"/>
              </a:lnSpc>
              <a:buFont typeface="Wingdings"/>
              <a:buChar char="§"/>
              <a:defRPr/>
            </a:pPr>
            <a:r>
              <a:rPr lang="en-US" sz="3000" dirty="0">
                <a:solidFill>
                  <a:srgbClr val="000000"/>
                </a:solidFill>
                <a:latin typeface="+mj-lt"/>
                <a:ea typeface="+mj-ea"/>
                <a:cs typeface="+mj-cs"/>
              </a:rPr>
              <a:t>Regional / Sub-regional – RMI, USP MCST </a:t>
            </a:r>
          </a:p>
          <a:p>
            <a:pPr marL="428625" indent="-428625">
              <a:lnSpc>
                <a:spcPct val="150000"/>
              </a:lnSpc>
              <a:buFont typeface="Wingdings"/>
              <a:buChar char="§"/>
              <a:defRPr/>
            </a:pPr>
            <a:r>
              <a:rPr lang="en-US" sz="3000" dirty="0">
                <a:solidFill>
                  <a:srgbClr val="000000"/>
                </a:solidFill>
                <a:latin typeface="+mj-lt"/>
                <a:ea typeface="+mj-ea"/>
                <a:cs typeface="+mj-cs"/>
              </a:rPr>
              <a:t>National</a:t>
            </a:r>
            <a:endParaRPr lang="en-US" sz="2700" dirty="0"/>
          </a:p>
        </p:txBody>
      </p:sp>
      <p:pic>
        <p:nvPicPr>
          <p:cNvPr id="5" name="Picture 4">
            <a:extLst>
              <a:ext uri="{FF2B5EF4-FFF2-40B4-BE49-F238E27FC236}">
                <a16:creationId xmlns:a16="http://schemas.microsoft.com/office/drawing/2014/main" id="{AF415AC6-FFDF-D149-5D45-4E77DF80E89B}"/>
              </a:ext>
            </a:extLst>
          </p:cNvPr>
          <p:cNvPicPr>
            <a:picLocks noChangeAspect="1"/>
          </p:cNvPicPr>
          <p:nvPr/>
        </p:nvPicPr>
        <p:blipFill>
          <a:blip r:embed="rId2"/>
          <a:stretch>
            <a:fillRect/>
          </a:stretch>
        </p:blipFill>
        <p:spPr>
          <a:xfrm>
            <a:off x="11216641" y="3074377"/>
            <a:ext cx="6858000" cy="717452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228600" y="895350"/>
            <a:ext cx="15773400" cy="952500"/>
          </a:xfrm>
        </p:spPr>
        <p:txBody>
          <a:bodyPr>
            <a:normAutofit fontScale="90000"/>
          </a:bodyPr>
          <a:lstStyle/>
          <a:p>
            <a:pPr>
              <a:defRPr/>
            </a:pPr>
            <a:br>
              <a:rPr lang="en-US" sz="3600" b="1" i="1" dirty="0">
                <a:solidFill>
                  <a:schemeClr val="accent1">
                    <a:lumMod val="75000"/>
                  </a:schemeClr>
                </a:solidFill>
              </a:rPr>
            </a:br>
            <a:br>
              <a:rPr lang="en-US" sz="3600" b="1" i="1" dirty="0">
                <a:solidFill>
                  <a:schemeClr val="accent1">
                    <a:lumMod val="75000"/>
                  </a:schemeClr>
                </a:solidFill>
              </a:rPr>
            </a:br>
            <a:r>
              <a:rPr lang="en-US" sz="3600" b="1" i="1" dirty="0">
                <a:solidFill>
                  <a:schemeClr val="accent1">
                    <a:lumMod val="75000"/>
                  </a:schemeClr>
                </a:solidFill>
              </a:rPr>
              <a:t>THE WORKSHOP PROGRAMME – DAY 1</a:t>
            </a:r>
            <a:br>
              <a:rPr lang="en-US" sz="3600" b="1" i="1" dirty="0">
                <a:solidFill>
                  <a:schemeClr val="accent1">
                    <a:lumMod val="75000"/>
                  </a:schemeClr>
                </a:solidFill>
              </a:rPr>
            </a:br>
            <a:r>
              <a:rPr lang="en-US" sz="3600" b="1" i="1" dirty="0">
                <a:solidFill>
                  <a:schemeClr val="accent1">
                    <a:lumMod val="75000"/>
                  </a:schemeClr>
                </a:solidFill>
              </a:rPr>
              <a:t>Theme: </a:t>
            </a:r>
            <a:r>
              <a:rPr lang="en-US" sz="3600" dirty="0">
                <a:solidFill>
                  <a:srgbClr val="000000"/>
                </a:solidFill>
                <a:latin typeface="+mj-lt"/>
                <a:ea typeface="+mj-ea"/>
                <a:cs typeface="+mj-cs"/>
              </a:rPr>
              <a:t> The potential role of e-mobility on the PICs’ energy security and climate ambitions </a:t>
            </a:r>
            <a:br>
              <a:rPr lang="en-US" sz="3600" dirty="0">
                <a:solidFill>
                  <a:srgbClr val="000000"/>
                </a:solidFill>
                <a:latin typeface="+mj-lt"/>
                <a:ea typeface="+mj-ea"/>
                <a:cs typeface="+mj-cs"/>
              </a:rPr>
            </a:br>
            <a:br>
              <a:rPr lang="en-US" sz="3600" b="1" i="1" dirty="0">
                <a:solidFill>
                  <a:schemeClr val="accent1">
                    <a:lumMod val="75000"/>
                  </a:schemeClr>
                </a:solidFill>
              </a:rPr>
            </a:br>
            <a:endParaRPr sz="3600" dirty="0"/>
          </a:p>
        </p:txBody>
      </p:sp>
      <p:sp>
        <p:nvSpPr>
          <p:cNvPr id="6" name="TextBox 5">
            <a:extLst>
              <a:ext uri="{FF2B5EF4-FFF2-40B4-BE49-F238E27FC236}">
                <a16:creationId xmlns:a16="http://schemas.microsoft.com/office/drawing/2014/main" id="{B872BB2A-C17E-B51D-B052-398F79B3D3E3}"/>
              </a:ext>
            </a:extLst>
          </p:cNvPr>
          <p:cNvSpPr txBox="1"/>
          <p:nvPr/>
        </p:nvSpPr>
        <p:spPr>
          <a:xfrm>
            <a:off x="1295401" y="2709372"/>
            <a:ext cx="16764000" cy="2036135"/>
          </a:xfrm>
          <a:prstGeom prst="rect">
            <a:avLst/>
          </a:prstGeom>
          <a:noFill/>
        </p:spPr>
        <p:txBody>
          <a:bodyPr wrap="square">
            <a:spAutoFit/>
          </a:bodyPr>
          <a:lstStyle/>
          <a:p>
            <a:pPr>
              <a:lnSpc>
                <a:spcPct val="150000"/>
              </a:lnSpc>
              <a:defRPr/>
            </a:pPr>
            <a:r>
              <a:rPr lang="en-US" sz="3000" dirty="0">
                <a:solidFill>
                  <a:srgbClr val="000000"/>
                </a:solidFill>
                <a:latin typeface="+mj-lt"/>
                <a:ea typeface="+mj-ea"/>
                <a:cs typeface="+mj-cs"/>
              </a:rPr>
              <a:t>Session 2: Framework for Regional Transport Services</a:t>
            </a:r>
          </a:p>
          <a:p>
            <a:pPr>
              <a:lnSpc>
                <a:spcPct val="150000"/>
              </a:lnSpc>
              <a:defRPr/>
            </a:pPr>
            <a:endParaRPr lang="en-US" sz="3000" b="1" dirty="0">
              <a:solidFill>
                <a:srgbClr val="000000"/>
              </a:solidFill>
              <a:latin typeface="+mj-lt"/>
              <a:ea typeface="+mj-ea"/>
              <a:cs typeface="+mj-cs"/>
            </a:endParaRPr>
          </a:p>
          <a:p>
            <a:pPr>
              <a:lnSpc>
                <a:spcPct val="150000"/>
              </a:lnSpc>
              <a:defRPr/>
            </a:pPr>
            <a:endParaRPr lang="en-US" sz="2700" dirty="0"/>
          </a:p>
        </p:txBody>
      </p:sp>
      <p:pic>
        <p:nvPicPr>
          <p:cNvPr id="4" name="Picture 3">
            <a:extLst>
              <a:ext uri="{FF2B5EF4-FFF2-40B4-BE49-F238E27FC236}">
                <a16:creationId xmlns:a16="http://schemas.microsoft.com/office/drawing/2014/main" id="{4C3F5B38-A6D3-1740-B132-2F5C55AF2E44}"/>
              </a:ext>
            </a:extLst>
          </p:cNvPr>
          <p:cNvPicPr>
            <a:picLocks noChangeAspect="1"/>
          </p:cNvPicPr>
          <p:nvPr/>
        </p:nvPicPr>
        <p:blipFill>
          <a:blip r:embed="rId2"/>
          <a:stretch>
            <a:fillRect/>
          </a:stretch>
        </p:blipFill>
        <p:spPr>
          <a:xfrm>
            <a:off x="2743200" y="3771900"/>
            <a:ext cx="13174768" cy="6437671"/>
          </a:xfrm>
          <a:prstGeom prst="rect">
            <a:avLst/>
          </a:prstGeom>
        </p:spPr>
      </p:pic>
    </p:spTree>
    <p:extLst>
      <p:ext uri="{BB962C8B-B14F-4D97-AF65-F5344CB8AC3E}">
        <p14:creationId xmlns:p14="http://schemas.microsoft.com/office/powerpoint/2010/main" val="3671001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228600" y="895350"/>
            <a:ext cx="15773400" cy="952500"/>
          </a:xfrm>
        </p:spPr>
        <p:txBody>
          <a:bodyPr>
            <a:normAutofit fontScale="90000"/>
          </a:bodyPr>
          <a:lstStyle/>
          <a:p>
            <a:pPr>
              <a:defRPr/>
            </a:pPr>
            <a:br>
              <a:rPr lang="en-US" sz="3600" b="1" i="1" dirty="0">
                <a:solidFill>
                  <a:schemeClr val="accent1">
                    <a:lumMod val="75000"/>
                  </a:schemeClr>
                </a:solidFill>
              </a:rPr>
            </a:br>
            <a:br>
              <a:rPr lang="en-US" sz="3600" b="1" i="1" dirty="0">
                <a:solidFill>
                  <a:schemeClr val="accent1">
                    <a:lumMod val="75000"/>
                  </a:schemeClr>
                </a:solidFill>
              </a:rPr>
            </a:br>
            <a:r>
              <a:rPr lang="en-US" sz="3600" b="1" i="1" dirty="0">
                <a:solidFill>
                  <a:schemeClr val="accent1">
                    <a:lumMod val="75000"/>
                  </a:schemeClr>
                </a:solidFill>
              </a:rPr>
              <a:t>THE WORKSHOP PROGRAMME – DAY 1</a:t>
            </a:r>
            <a:br>
              <a:rPr lang="en-US" sz="3600" b="1" i="1" dirty="0">
                <a:solidFill>
                  <a:schemeClr val="accent1">
                    <a:lumMod val="75000"/>
                  </a:schemeClr>
                </a:solidFill>
              </a:rPr>
            </a:br>
            <a:r>
              <a:rPr lang="en-US" sz="3600" b="1" i="1" dirty="0">
                <a:solidFill>
                  <a:schemeClr val="accent1">
                    <a:lumMod val="75000"/>
                  </a:schemeClr>
                </a:solidFill>
              </a:rPr>
              <a:t>Theme: </a:t>
            </a:r>
            <a:r>
              <a:rPr lang="en-US" sz="3600" dirty="0">
                <a:solidFill>
                  <a:srgbClr val="000000"/>
                </a:solidFill>
                <a:latin typeface="+mj-lt"/>
                <a:ea typeface="+mj-ea"/>
                <a:cs typeface="+mj-cs"/>
              </a:rPr>
              <a:t> The potential role of e-mobility on the PICs’ energy security and climate ambitions </a:t>
            </a:r>
            <a:br>
              <a:rPr lang="en-US" sz="3600" dirty="0">
                <a:solidFill>
                  <a:srgbClr val="000000"/>
                </a:solidFill>
                <a:latin typeface="+mj-lt"/>
                <a:ea typeface="+mj-ea"/>
                <a:cs typeface="+mj-cs"/>
              </a:rPr>
            </a:br>
            <a:br>
              <a:rPr lang="en-US" sz="3600" b="1" i="1" dirty="0">
                <a:solidFill>
                  <a:schemeClr val="accent1">
                    <a:lumMod val="75000"/>
                  </a:schemeClr>
                </a:solidFill>
              </a:rPr>
            </a:br>
            <a:endParaRPr sz="3600" dirty="0"/>
          </a:p>
        </p:txBody>
      </p:sp>
      <p:sp>
        <p:nvSpPr>
          <p:cNvPr id="6" name="TextBox 5">
            <a:extLst>
              <a:ext uri="{FF2B5EF4-FFF2-40B4-BE49-F238E27FC236}">
                <a16:creationId xmlns:a16="http://schemas.microsoft.com/office/drawing/2014/main" id="{B872BB2A-C17E-B51D-B052-398F79B3D3E3}"/>
              </a:ext>
            </a:extLst>
          </p:cNvPr>
          <p:cNvSpPr txBox="1"/>
          <p:nvPr/>
        </p:nvSpPr>
        <p:spPr>
          <a:xfrm>
            <a:off x="1295401" y="2709372"/>
            <a:ext cx="16764000" cy="5560753"/>
          </a:xfrm>
          <a:prstGeom prst="rect">
            <a:avLst/>
          </a:prstGeom>
          <a:noFill/>
        </p:spPr>
        <p:txBody>
          <a:bodyPr wrap="square">
            <a:spAutoFit/>
          </a:bodyPr>
          <a:lstStyle/>
          <a:p>
            <a:pPr>
              <a:lnSpc>
                <a:spcPct val="150000"/>
              </a:lnSpc>
              <a:defRPr/>
            </a:pPr>
            <a:r>
              <a:rPr lang="en-US" sz="3000" dirty="0">
                <a:solidFill>
                  <a:srgbClr val="000000"/>
                </a:solidFill>
                <a:latin typeface="+mj-lt"/>
                <a:ea typeface="+mj-ea"/>
                <a:cs typeface="+mj-cs"/>
              </a:rPr>
              <a:t>Session 4: Perspectives and experiences on e-mobility </a:t>
            </a:r>
          </a:p>
          <a:p>
            <a:pPr marL="457200" indent="-457200">
              <a:lnSpc>
                <a:spcPct val="150000"/>
              </a:lnSpc>
              <a:buFont typeface="Arial" panose="020B0604020202020204" pitchFamily="34" charset="0"/>
              <a:buChar char="•"/>
              <a:defRPr/>
            </a:pPr>
            <a:r>
              <a:rPr lang="en-US" sz="3000" dirty="0">
                <a:solidFill>
                  <a:srgbClr val="000000"/>
                </a:solidFill>
                <a:latin typeface="+mj-lt"/>
                <a:ea typeface="+mj-ea"/>
                <a:cs typeface="+mj-cs"/>
              </a:rPr>
              <a:t>Power Utilities </a:t>
            </a:r>
          </a:p>
          <a:p>
            <a:pPr marL="457200" indent="-457200">
              <a:lnSpc>
                <a:spcPct val="150000"/>
              </a:lnSpc>
              <a:buFont typeface="Arial" panose="020B0604020202020204" pitchFamily="34" charset="0"/>
              <a:buChar char="•"/>
              <a:defRPr/>
            </a:pPr>
            <a:r>
              <a:rPr lang="en-US" sz="3000" dirty="0">
                <a:solidFill>
                  <a:srgbClr val="000000"/>
                </a:solidFill>
                <a:latin typeface="+mj-lt"/>
                <a:ea typeface="+mj-ea"/>
                <a:cs typeface="+mj-cs"/>
              </a:rPr>
              <a:t>Regulator</a:t>
            </a:r>
          </a:p>
          <a:p>
            <a:pPr marL="457200" indent="-457200">
              <a:lnSpc>
                <a:spcPct val="150000"/>
              </a:lnSpc>
              <a:buFont typeface="Arial" panose="020B0604020202020204" pitchFamily="34" charset="0"/>
              <a:buChar char="•"/>
              <a:defRPr/>
            </a:pPr>
            <a:r>
              <a:rPr lang="en-US" sz="3000" dirty="0">
                <a:solidFill>
                  <a:srgbClr val="000000"/>
                </a:solidFill>
                <a:latin typeface="+mj-lt"/>
                <a:ea typeface="+mj-ea"/>
                <a:cs typeface="+mj-cs"/>
              </a:rPr>
              <a:t>Transport </a:t>
            </a:r>
          </a:p>
          <a:p>
            <a:pPr marL="457200" indent="-457200">
              <a:lnSpc>
                <a:spcPct val="150000"/>
              </a:lnSpc>
              <a:buFont typeface="Arial" panose="020B0604020202020204" pitchFamily="34" charset="0"/>
              <a:buChar char="•"/>
              <a:defRPr/>
            </a:pPr>
            <a:r>
              <a:rPr lang="en-US" sz="3000" dirty="0">
                <a:solidFill>
                  <a:srgbClr val="000000"/>
                </a:solidFill>
                <a:latin typeface="+mj-lt"/>
                <a:ea typeface="+mj-ea"/>
                <a:cs typeface="+mj-cs"/>
              </a:rPr>
              <a:t>Energy Office </a:t>
            </a:r>
          </a:p>
          <a:p>
            <a:pPr marL="457200" indent="-457200">
              <a:lnSpc>
                <a:spcPct val="150000"/>
              </a:lnSpc>
              <a:buFont typeface="Arial" panose="020B0604020202020204" pitchFamily="34" charset="0"/>
              <a:buChar char="•"/>
              <a:defRPr/>
            </a:pPr>
            <a:r>
              <a:rPr lang="en-US" sz="3000" dirty="0">
                <a:solidFill>
                  <a:srgbClr val="000000"/>
                </a:solidFill>
                <a:latin typeface="+mj-lt"/>
                <a:ea typeface="+mj-ea"/>
                <a:cs typeface="+mj-cs"/>
              </a:rPr>
              <a:t>Investor </a:t>
            </a:r>
          </a:p>
          <a:p>
            <a:pPr marL="457200" indent="-457200">
              <a:lnSpc>
                <a:spcPct val="150000"/>
              </a:lnSpc>
              <a:buFont typeface="Arial" panose="020B0604020202020204" pitchFamily="34" charset="0"/>
              <a:buChar char="•"/>
              <a:defRPr/>
            </a:pPr>
            <a:r>
              <a:rPr lang="en-US" sz="3000" dirty="0">
                <a:solidFill>
                  <a:srgbClr val="000000"/>
                </a:solidFill>
                <a:latin typeface="+mj-lt"/>
                <a:ea typeface="+mj-ea"/>
                <a:cs typeface="+mj-cs"/>
              </a:rPr>
              <a:t>Development Partner</a:t>
            </a:r>
          </a:p>
          <a:p>
            <a:pPr marL="457200" indent="-457200">
              <a:lnSpc>
                <a:spcPct val="150000"/>
              </a:lnSpc>
              <a:buFont typeface="Arial" panose="020B0604020202020204" pitchFamily="34" charset="0"/>
              <a:buChar char="•"/>
              <a:defRPr/>
            </a:pPr>
            <a:r>
              <a:rPr lang="en-US" sz="3000" dirty="0">
                <a:solidFill>
                  <a:srgbClr val="000000"/>
                </a:solidFill>
                <a:latin typeface="+mj-lt"/>
                <a:ea typeface="+mj-ea"/>
                <a:cs typeface="+mj-cs"/>
              </a:rPr>
              <a:t>Industry??</a:t>
            </a:r>
            <a:endParaRPr lang="en-US" sz="2700" dirty="0"/>
          </a:p>
        </p:txBody>
      </p:sp>
      <p:pic>
        <p:nvPicPr>
          <p:cNvPr id="5" name="Picture 4">
            <a:extLst>
              <a:ext uri="{FF2B5EF4-FFF2-40B4-BE49-F238E27FC236}">
                <a16:creationId xmlns:a16="http://schemas.microsoft.com/office/drawing/2014/main" id="{4A4DEDCA-9A59-0D4C-EE4D-89E1107F4FF4}"/>
              </a:ext>
            </a:extLst>
          </p:cNvPr>
          <p:cNvPicPr>
            <a:picLocks noChangeAspect="1"/>
          </p:cNvPicPr>
          <p:nvPr/>
        </p:nvPicPr>
        <p:blipFill>
          <a:blip r:embed="rId2"/>
          <a:stretch>
            <a:fillRect/>
          </a:stretch>
        </p:blipFill>
        <p:spPr>
          <a:xfrm>
            <a:off x="9151620" y="4658971"/>
            <a:ext cx="7582958" cy="4725059"/>
          </a:xfrm>
          <a:prstGeom prst="rect">
            <a:avLst/>
          </a:prstGeom>
        </p:spPr>
      </p:pic>
    </p:spTree>
    <p:extLst>
      <p:ext uri="{BB962C8B-B14F-4D97-AF65-F5344CB8AC3E}">
        <p14:creationId xmlns:p14="http://schemas.microsoft.com/office/powerpoint/2010/main" val="688984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228600" y="895350"/>
            <a:ext cx="15773400" cy="952500"/>
          </a:xfrm>
        </p:spPr>
        <p:txBody>
          <a:bodyPr>
            <a:normAutofit fontScale="90000"/>
          </a:bodyPr>
          <a:lstStyle/>
          <a:p>
            <a:pPr>
              <a:defRPr/>
            </a:pPr>
            <a:br>
              <a:rPr lang="en-US" sz="3600" b="1" i="1" dirty="0">
                <a:solidFill>
                  <a:schemeClr val="accent1">
                    <a:lumMod val="75000"/>
                  </a:schemeClr>
                </a:solidFill>
              </a:rPr>
            </a:br>
            <a:br>
              <a:rPr lang="en-US" sz="3600" b="1" i="1" dirty="0">
                <a:solidFill>
                  <a:schemeClr val="accent1">
                    <a:lumMod val="75000"/>
                  </a:schemeClr>
                </a:solidFill>
              </a:rPr>
            </a:br>
            <a:r>
              <a:rPr lang="en-US" sz="3600" b="1" i="1" dirty="0">
                <a:solidFill>
                  <a:schemeClr val="accent1">
                    <a:lumMod val="75000"/>
                  </a:schemeClr>
                </a:solidFill>
              </a:rPr>
              <a:t>THE WORKSHOP PROGRAMME – DAY 1</a:t>
            </a:r>
            <a:br>
              <a:rPr lang="en-US" sz="3600" b="1" i="1" dirty="0">
                <a:solidFill>
                  <a:schemeClr val="accent1">
                    <a:lumMod val="75000"/>
                  </a:schemeClr>
                </a:solidFill>
              </a:rPr>
            </a:br>
            <a:r>
              <a:rPr lang="en-US" sz="3600" b="1" i="1" dirty="0">
                <a:solidFill>
                  <a:schemeClr val="accent1">
                    <a:lumMod val="75000"/>
                  </a:schemeClr>
                </a:solidFill>
              </a:rPr>
              <a:t>Theme: </a:t>
            </a:r>
            <a:r>
              <a:rPr lang="en-US" sz="3600" dirty="0">
                <a:solidFill>
                  <a:srgbClr val="000000"/>
                </a:solidFill>
                <a:latin typeface="+mj-lt"/>
                <a:ea typeface="+mj-ea"/>
                <a:cs typeface="+mj-cs"/>
              </a:rPr>
              <a:t> The potential role of e-mobility on the PICs’ energy security and climate ambitions </a:t>
            </a:r>
            <a:br>
              <a:rPr lang="en-US" sz="3600" dirty="0">
                <a:solidFill>
                  <a:srgbClr val="000000"/>
                </a:solidFill>
                <a:latin typeface="+mj-lt"/>
                <a:ea typeface="+mj-ea"/>
                <a:cs typeface="+mj-cs"/>
              </a:rPr>
            </a:br>
            <a:br>
              <a:rPr lang="en-US" sz="3600" b="1" i="1" dirty="0">
                <a:solidFill>
                  <a:schemeClr val="accent1">
                    <a:lumMod val="75000"/>
                  </a:schemeClr>
                </a:solidFill>
              </a:rPr>
            </a:br>
            <a:endParaRPr sz="3600" dirty="0"/>
          </a:p>
        </p:txBody>
      </p:sp>
      <p:sp>
        <p:nvSpPr>
          <p:cNvPr id="6" name="TextBox 5">
            <a:extLst>
              <a:ext uri="{FF2B5EF4-FFF2-40B4-BE49-F238E27FC236}">
                <a16:creationId xmlns:a16="http://schemas.microsoft.com/office/drawing/2014/main" id="{B872BB2A-C17E-B51D-B052-398F79B3D3E3}"/>
              </a:ext>
            </a:extLst>
          </p:cNvPr>
          <p:cNvSpPr txBox="1"/>
          <p:nvPr/>
        </p:nvSpPr>
        <p:spPr>
          <a:xfrm>
            <a:off x="1295401" y="2709372"/>
            <a:ext cx="16764000" cy="3483261"/>
          </a:xfrm>
          <a:prstGeom prst="rect">
            <a:avLst/>
          </a:prstGeom>
          <a:noFill/>
        </p:spPr>
        <p:txBody>
          <a:bodyPr wrap="square">
            <a:spAutoFit/>
          </a:bodyPr>
          <a:lstStyle/>
          <a:p>
            <a:pPr>
              <a:lnSpc>
                <a:spcPct val="150000"/>
              </a:lnSpc>
              <a:defRPr/>
            </a:pPr>
            <a:r>
              <a:rPr lang="en-US" sz="3000" dirty="0">
                <a:solidFill>
                  <a:srgbClr val="000000"/>
                </a:solidFill>
                <a:latin typeface="+mj-lt"/>
                <a:ea typeface="+mj-ea"/>
                <a:cs typeface="+mj-cs"/>
              </a:rPr>
              <a:t>Session 3: Sharing experiences with </a:t>
            </a:r>
            <a:r>
              <a:rPr lang="en-US" sz="3000" dirty="0" err="1">
                <a:solidFill>
                  <a:srgbClr val="000000"/>
                </a:solidFill>
                <a:latin typeface="+mj-lt"/>
                <a:ea typeface="+mj-ea"/>
                <a:cs typeface="+mj-cs"/>
              </a:rPr>
              <a:t>emobility</a:t>
            </a:r>
            <a:r>
              <a:rPr lang="en-US" sz="3000" dirty="0">
                <a:solidFill>
                  <a:srgbClr val="000000"/>
                </a:solidFill>
                <a:latin typeface="+mj-lt"/>
                <a:ea typeface="+mj-ea"/>
                <a:cs typeface="+mj-cs"/>
              </a:rPr>
              <a:t> in SIDS and Beyond </a:t>
            </a:r>
          </a:p>
          <a:p>
            <a:pPr marL="457200" indent="-457200">
              <a:lnSpc>
                <a:spcPct val="150000"/>
              </a:lnSpc>
              <a:buFont typeface="Arial" panose="020B0604020202020204" pitchFamily="34" charset="0"/>
              <a:buChar char="•"/>
              <a:defRPr/>
            </a:pPr>
            <a:r>
              <a:rPr lang="en-US" sz="3000" dirty="0" err="1">
                <a:solidFill>
                  <a:srgbClr val="000000"/>
                </a:solidFill>
                <a:latin typeface="+mj-lt"/>
                <a:ea typeface="+mj-ea"/>
                <a:cs typeface="+mj-cs"/>
              </a:rPr>
              <a:t>Carribbean</a:t>
            </a:r>
            <a:endParaRPr lang="en-US" sz="3000" dirty="0">
              <a:solidFill>
                <a:srgbClr val="000000"/>
              </a:solidFill>
              <a:latin typeface="+mj-lt"/>
              <a:ea typeface="+mj-ea"/>
              <a:cs typeface="+mj-cs"/>
            </a:endParaRPr>
          </a:p>
          <a:p>
            <a:pPr marL="457200" indent="-457200">
              <a:lnSpc>
                <a:spcPct val="150000"/>
              </a:lnSpc>
              <a:buFont typeface="Arial" panose="020B0604020202020204" pitchFamily="34" charset="0"/>
              <a:buChar char="•"/>
              <a:defRPr/>
            </a:pPr>
            <a:r>
              <a:rPr lang="en-US" sz="3000" dirty="0">
                <a:solidFill>
                  <a:srgbClr val="000000"/>
                </a:solidFill>
                <a:latin typeface="+mj-lt"/>
                <a:ea typeface="+mj-ea"/>
                <a:cs typeface="+mj-cs"/>
              </a:rPr>
              <a:t>Asia </a:t>
            </a:r>
          </a:p>
          <a:p>
            <a:pPr marL="457200" indent="-457200">
              <a:lnSpc>
                <a:spcPct val="150000"/>
              </a:lnSpc>
              <a:buFont typeface="Arial" panose="020B0604020202020204" pitchFamily="34" charset="0"/>
              <a:buChar char="•"/>
              <a:defRPr/>
            </a:pPr>
            <a:r>
              <a:rPr lang="en-US" sz="3000" dirty="0">
                <a:solidFill>
                  <a:srgbClr val="000000"/>
                </a:solidFill>
                <a:latin typeface="+mj-lt"/>
                <a:ea typeface="+mj-ea"/>
                <a:cs typeface="+mj-cs"/>
              </a:rPr>
              <a:t>Europe </a:t>
            </a:r>
          </a:p>
          <a:p>
            <a:pPr marL="457200" indent="-457200">
              <a:lnSpc>
                <a:spcPct val="150000"/>
              </a:lnSpc>
              <a:buFont typeface="Arial" panose="020B0604020202020204" pitchFamily="34" charset="0"/>
              <a:buChar char="•"/>
              <a:defRPr/>
            </a:pPr>
            <a:r>
              <a:rPr lang="en-US" sz="3000" dirty="0">
                <a:solidFill>
                  <a:srgbClr val="000000"/>
                </a:solidFill>
                <a:latin typeface="+mj-lt"/>
                <a:ea typeface="+mj-ea"/>
                <a:cs typeface="+mj-cs"/>
              </a:rPr>
              <a:t>NZ</a:t>
            </a:r>
            <a:endParaRPr lang="en-US" sz="2700" dirty="0"/>
          </a:p>
        </p:txBody>
      </p:sp>
    </p:spTree>
    <p:extLst>
      <p:ext uri="{BB962C8B-B14F-4D97-AF65-F5344CB8AC3E}">
        <p14:creationId xmlns:p14="http://schemas.microsoft.com/office/powerpoint/2010/main" val="41819948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10021</TotalTime>
  <Words>648</Words>
  <Application>Microsoft Office PowerPoint</Application>
  <PresentationFormat>Custom</PresentationFormat>
  <Paragraphs>74</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Calibri</vt:lpstr>
      <vt:lpstr>Century</vt:lpstr>
      <vt:lpstr>Wingdings</vt:lpstr>
      <vt:lpstr>Times New Roman</vt:lpstr>
      <vt:lpstr>Arial</vt:lpstr>
      <vt:lpstr>Office Theme</vt:lpstr>
      <vt:lpstr>PowerPoint Presentation</vt:lpstr>
      <vt:lpstr>PowerPoint Presentation</vt:lpstr>
      <vt:lpstr>The regional e-mobility readiness programme</vt:lpstr>
      <vt:lpstr>2030 &amp; 2050 Regional e-mobility targets</vt:lpstr>
      <vt:lpstr>4th PETMM Pacific Energy Officials Meeting: 5 – 7 July  </vt:lpstr>
      <vt:lpstr>  THE WORKSHOP PROGRAMME – DAY 1 Theme:  The potential role of e-mobility on the PICs’ energy security and climate ambitions   </vt:lpstr>
      <vt:lpstr>  THE WORKSHOP PROGRAMME – DAY 1 Theme:  The potential role of e-mobility on the PICs’ energy security and climate ambitions   </vt:lpstr>
      <vt:lpstr>  THE WORKSHOP PROGRAMME – DAY 1 Theme:  The potential role of e-mobility on the PICs’ energy security and climate ambitions   </vt:lpstr>
      <vt:lpstr>  THE WORKSHOP PROGRAMME – DAY 1 Theme:  The potential role of e-mobility on the PICs’ energy security and climate ambitions   </vt:lpstr>
      <vt:lpstr>  THE WORKSHOP PROGRAMME – DAY 2 Theme:  Building back better stronger and better with e-mobility  </vt:lpstr>
      <vt:lpstr>  THE WORKSHOP PROGRAMME – DAY 3 Theme:  Moving forward cooperatively and cohesively  </vt:lpstr>
      <vt:lpstr>MALO ‘AUPITO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www.resilientpacific.org</dc:title>
  <dc:creator>Lisa Kingsberry</dc:creator>
  <cp:lastModifiedBy>Solomone Fifita</cp:lastModifiedBy>
  <cp:revision>55</cp:revision>
  <dcterms:created xsi:type="dcterms:W3CDTF">2006-08-16T00:00:00Z</dcterms:created>
  <dcterms:modified xsi:type="dcterms:W3CDTF">2022-11-27T18:38:25Z</dcterms:modified>
  <dc:identifier>DAEiVzUkdag</dc:identifier>
</cp:coreProperties>
</file>