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0" r:id="rId2"/>
    <p:sldId id="261" r:id="rId3"/>
    <p:sldId id="288" r:id="rId4"/>
    <p:sldId id="289" r:id="rId5"/>
    <p:sldId id="263" r:id="rId6"/>
    <p:sldId id="281" r:id="rId7"/>
    <p:sldId id="284" r:id="rId8"/>
    <p:sldId id="283" r:id="rId9"/>
    <p:sldId id="264" r:id="rId10"/>
    <p:sldId id="280" r:id="rId11"/>
    <p:sldId id="285" r:id="rId12"/>
    <p:sldId id="286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77007" autoAdjust="0"/>
  </p:normalViewPr>
  <p:slideViewPr>
    <p:cSldViewPr snapToGrid="0" snapToObjects="1">
      <p:cViewPr varScale="1">
        <p:scale>
          <a:sx n="51" d="100"/>
          <a:sy n="51" d="100"/>
        </p:scale>
        <p:origin x="170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EC36B-36F2-5149-9917-336EB7A269F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CD155-7740-784A-9323-2434398FF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2A2022-6187-1746-87E5-30DEC2ECCB34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D155-7740-784A-9323-2434398FF7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34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National Energy Policy (2016) &amp; Energy Action Plan</a:t>
            </a:r>
          </a:p>
          <a:p>
            <a:pPr marL="171450" indent="-171450">
              <a:buFontTx/>
              <a:buChar char="-"/>
            </a:pPr>
            <a:r>
              <a:rPr lang="en-US" dirty="0"/>
              <a:t>Nationally Determined Contributions, which the RMI had submitted their first NDCs in 2016 and SECOND NDCs in 2018.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National Electricity Road map paves the way for RMI to reach their NDCs by focusing on the following pillars; Technology, Financing, and Human Resources.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the Roadmap, it was recognized that the Energy Planning Division needed more bite to its bark, hence recommending that EPD become a </a:t>
            </a:r>
            <a:r>
              <a:rPr lang="en-US" dirty="0" err="1"/>
              <a:t>bonafide</a:t>
            </a:r>
            <a:r>
              <a:rPr lang="en-US" dirty="0"/>
              <a:t> office with some power in terms of creating policies and regulations and reforming them. </a:t>
            </a:r>
          </a:p>
          <a:p>
            <a:pPr marL="171450" indent="-171450">
              <a:buFontTx/>
              <a:buChar char="-"/>
            </a:pPr>
            <a:r>
              <a:rPr lang="en-US" dirty="0"/>
              <a:t>National Energy Bill provides the regulations for standardizing equipment and improving policies in terms of energy management and efficiencies.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National Building Code 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Import duties act, tax exemption on energy-efficient products, with energy star label or equivalent. Also applies for electric cars.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D155-7740-784A-9323-2434398FF7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D155-7740-784A-9323-2434398FF7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0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D155-7740-784A-9323-2434398FF7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9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D155-7740-784A-9323-2434398FF7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3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D155-7740-784A-9323-2434398FF7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4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D155-7740-784A-9323-2434398FF7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9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D155-7740-784A-9323-2434398FF7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6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356350"/>
            <a:ext cx="5410200" cy="365125"/>
          </a:xfrm>
        </p:spPr>
        <p:txBody>
          <a:bodyPr/>
          <a:lstStyle>
            <a:lvl1pPr>
              <a:defRPr>
                <a:solidFill>
                  <a:srgbClr val="BBA08A"/>
                </a:solidFill>
              </a:defRPr>
            </a:lvl1pPr>
          </a:lstStyle>
          <a:p>
            <a:pPr>
              <a:defRPr/>
            </a:pPr>
            <a:r>
              <a:rPr lang="en-US">
                <a:latin typeface="Calibri"/>
              </a:rPr>
              <a:t>Republic of the Marshall Islands Development Partner Meeting, December 1-2,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8F7FBC-6EEE-4A46-9972-EC9284DD0C2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7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E05811A-5D21-ED46-A49D-9FD6263FB292}" type="datetimeFigureOut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2/27/2023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6688EE-BB6B-444A-A8DC-7F5E100063E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4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FFEEC8B-D974-1E47-A6CA-10C37934F37C}" type="datetimeFigureOut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2/27/2023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A6972B-60F3-214A-B024-BB19DC0DAD2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4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EE6FF15-B9B9-D649-AC21-16F594158716}" type="datetimeFigureOut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2/27/2023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21F509-8BA5-5A43-9EF1-FC03F6E451D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5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CB0C20E-24A0-0C44-8C9F-BF631B54D64B}" type="datetimeFigureOut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2/27/2023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009D2D-E2DB-4747-86A6-EE4331DE0BC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0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8AE2C10-42EB-9444-9B68-E8FD1F697FF9}" type="datetimeFigureOut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2/27/2023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13BE19-8F38-C044-9950-639647FF0DE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FE04EE2-971A-5944-8E9C-5F9663D898B6}" type="datetimeFigureOut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2/27/2023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2D1D66-8313-FA40-85C6-CDAE8949E8C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9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86F8D1B-C0B3-2440-BB18-3C41070C1DC7}" type="datetimeFigureOut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2/27/2023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74D6B6-C093-214C-B2D0-8B9395FF781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6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9EAA3D7-C666-BC48-B828-BE911696E151}" type="datetimeFigureOut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2/27/2023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D0136B-0E19-164E-8168-D865EE86D72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2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ECC2F32-6883-2D4D-92D8-99C5F4D4F57A}" type="datetimeFigureOut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2/27/2023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AF02BF-7D71-364C-B1D2-8A20D5A5C0B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1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420DEBA-34A3-264F-8098-BD67FDA8578C}" type="datetimeFigureOut">
              <a:rPr lang="en-US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2/27/2023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1301FD-1C67-2943-AA42-22ED0E1AE3C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7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BBA08A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en-US">
                <a:latin typeface="Calibri"/>
              </a:rPr>
              <a:t>Republic of the Marshall Islands Development Partner Meeting, December 1-2,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AB71026-989C-4F47-A1ED-C5ECA3C6F8CA}" type="slidenum">
              <a:rPr lang="en-US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DE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DE00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DE00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DE00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DE00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DE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DE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DE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DE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nergynews.us/2011/07/26/midwest/states-find-new-ways-to-encourage-efficienc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09600" y="1262269"/>
            <a:ext cx="8229600" cy="2156791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FFFF"/>
                </a:solidFill>
                <a:latin typeface="Calibri" charset="0"/>
              </a:rPr>
              <a:t>Pacific Regional Capacity Building </a:t>
            </a:r>
            <a:br>
              <a:rPr lang="en-US" sz="4000" b="1" dirty="0">
                <a:solidFill>
                  <a:srgbClr val="FFFFFF"/>
                </a:solidFill>
                <a:latin typeface="Calibri" charset="0"/>
              </a:rPr>
            </a:br>
            <a:r>
              <a:rPr lang="en-US" sz="4000" b="1" dirty="0">
                <a:solidFill>
                  <a:srgbClr val="FFFFFF"/>
                </a:solidFill>
                <a:latin typeface="Calibri" charset="0"/>
              </a:rPr>
              <a:t>Energy Audit &amp; Energy Management</a:t>
            </a:r>
            <a:br>
              <a:rPr lang="en-US" sz="4000" b="1" dirty="0">
                <a:solidFill>
                  <a:srgbClr val="FFFFFF"/>
                </a:solidFill>
                <a:latin typeface="Calibri" charset="0"/>
              </a:rPr>
            </a:br>
            <a:r>
              <a:rPr lang="en-US" sz="2800" b="1" dirty="0">
                <a:solidFill>
                  <a:srgbClr val="FFFFFF"/>
                </a:solidFill>
                <a:latin typeface="Calibri" charset="0"/>
              </a:rPr>
              <a:t>Country Presentation</a:t>
            </a:r>
            <a:br>
              <a:rPr lang="en-US" sz="2800" b="1" dirty="0">
                <a:solidFill>
                  <a:srgbClr val="FFFFFF"/>
                </a:solidFill>
                <a:latin typeface="Calibri" charset="0"/>
              </a:rPr>
            </a:br>
            <a:r>
              <a:rPr lang="en-US" sz="2400" b="1" dirty="0">
                <a:solidFill>
                  <a:srgbClr val="FFFFFF"/>
                </a:solidFill>
                <a:latin typeface="Calibri" charset="0"/>
              </a:rPr>
              <a:t>27th Feb – 3rd Mar 2023</a:t>
            </a:r>
            <a:br>
              <a:rPr lang="en-US" sz="2400" b="1" dirty="0">
                <a:solidFill>
                  <a:srgbClr val="FFFFFF"/>
                </a:solidFill>
                <a:latin typeface="Calibri" charset="0"/>
              </a:rPr>
            </a:br>
            <a:endParaRPr lang="en-US" sz="28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727938" y="3865586"/>
            <a:ext cx="5111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National Energy Office </a:t>
            </a:r>
          </a:p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Ministry of Environment</a:t>
            </a:r>
          </a:p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</a:rPr>
              <a:t>Republic of the Marshall Islands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3B9B1-CDD7-755E-586D-8404A8721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31355"/>
            <a:ext cx="3469120" cy="3469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9B81-1851-4A88-8A03-240D4D7C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Progress &amp; Achievements for the Last 3 Years (on EE &amp; EA Initiatives)</a:t>
            </a:r>
            <a:endParaRPr lang="en-MH" sz="4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14C734-1243-4556-E467-F498803FD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7921229" cy="639762"/>
          </a:xfrm>
        </p:spPr>
        <p:txBody>
          <a:bodyPr/>
          <a:lstStyle/>
          <a:p>
            <a:pPr algn="ctr"/>
            <a:r>
              <a:rPr lang="en-US" sz="3200" dirty="0"/>
              <a:t>Energy Audits – MICNGO’s Energy (EU-EDF11)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F620E-9810-9101-5A47-096865415B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Marshall Island’s Council of Non-Governmental Organizations Project</a:t>
            </a:r>
          </a:p>
          <a:p>
            <a:r>
              <a:rPr lang="en-US" dirty="0"/>
              <a:t>Conducted energy audits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/>
              <a:t> NGOs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/>
              <a:t>Government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/>
              <a:t>Schools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/>
              <a:t>Utilities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/>
              <a:t>Churches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D92637-C604-05FA-9DCE-9A12AA3253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/>
        </p:blipFill>
        <p:spPr>
          <a:xfrm>
            <a:off x="4019915" y="2074667"/>
            <a:ext cx="4666885" cy="4401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832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9B81-1851-4A88-8A03-240D4D7C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Challenges &amp; Opportunities Encountered</a:t>
            </a:r>
            <a:endParaRPr lang="en-MH" sz="4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14C734-1243-4556-E467-F498803FD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dirty="0"/>
              <a:t>Challenges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F620E-9810-9101-5A47-096865415B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Policies &amp; regulations</a:t>
            </a:r>
          </a:p>
          <a:p>
            <a:r>
              <a:rPr lang="en-US" dirty="0"/>
              <a:t>Lack of capacity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Community involvement</a:t>
            </a:r>
          </a:p>
          <a:p>
            <a:r>
              <a:rPr lang="en-US" dirty="0"/>
              <a:t>Financing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126BD-6899-5509-DFA9-6C3C05EB2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Opportunities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6FFF7-C0BE-5BED-ED5F-016FCAE53B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Develop policies &amp; regulations</a:t>
            </a:r>
          </a:p>
          <a:p>
            <a:r>
              <a:rPr lang="en-US" dirty="0"/>
              <a:t>Building Capacity</a:t>
            </a:r>
          </a:p>
          <a:p>
            <a:r>
              <a:rPr lang="en-US" dirty="0"/>
              <a:t>Financing opportunities</a:t>
            </a:r>
          </a:p>
          <a:p>
            <a:r>
              <a:rPr lang="en-US" dirty="0"/>
              <a:t>Awareness on a community scale </a:t>
            </a:r>
          </a:p>
        </p:txBody>
      </p:sp>
    </p:spTree>
    <p:extLst>
      <p:ext uri="{BB962C8B-B14F-4D97-AF65-F5344CB8AC3E}">
        <p14:creationId xmlns:p14="http://schemas.microsoft.com/office/powerpoint/2010/main" val="19689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uiExpand="1" build="p"/>
      <p:bldP spid="3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5BB6DB-F0F9-FAEE-99C7-D92A0A75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Plans for 2023 – 2030 (Recommendations &amp; Way forward)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F4550E-62C0-9081-3B1F-C0391AF80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bill passed and endorsed</a:t>
            </a:r>
          </a:p>
          <a:p>
            <a:r>
              <a:rPr lang="en-US" dirty="0"/>
              <a:t>Petroleum Act</a:t>
            </a:r>
          </a:p>
          <a:p>
            <a:r>
              <a:rPr lang="en-US" dirty="0"/>
              <a:t>RMI building code passed and endorsed</a:t>
            </a:r>
          </a:p>
          <a:p>
            <a:r>
              <a:rPr lang="en-US" dirty="0"/>
              <a:t>Implement Electricity Roadmap</a:t>
            </a:r>
          </a:p>
          <a:p>
            <a:r>
              <a:rPr lang="en-US" dirty="0"/>
              <a:t>Implement the Human Resource strategy of the Roadmap</a:t>
            </a:r>
          </a:p>
          <a:p>
            <a:r>
              <a:rPr lang="en-US" dirty="0"/>
              <a:t>Look out for other funding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89036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19822F-FEBC-C4EB-F039-E07BE606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10897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Koṃṃool tata!</a:t>
            </a:r>
            <a:br>
              <a:rPr lang="en-US" dirty="0"/>
            </a:br>
            <a:r>
              <a:rPr lang="en-US" dirty="0"/>
              <a:t>Thank you!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34099C2-E1DB-5ECD-0749-B9AC963F4120}"/>
              </a:ext>
            </a:extLst>
          </p:cNvPr>
          <p:cNvSpPr txBox="1">
            <a:spLocks/>
          </p:cNvSpPr>
          <p:nvPr/>
        </p:nvSpPr>
        <p:spPr bwMode="auto">
          <a:xfrm>
            <a:off x="838200" y="3303991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FFDE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DE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DE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DE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DE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DE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DE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DE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DE00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en-US" dirty="0"/>
              <a:t>Website: Electricity Roadmap</a:t>
            </a:r>
          </a:p>
          <a:p>
            <a:pPr algn="ctr" defTabSz="914400"/>
            <a:r>
              <a:rPr lang="en-US" dirty="0"/>
              <a:t>www.rmienergyfuture.org</a:t>
            </a:r>
          </a:p>
        </p:txBody>
      </p:sp>
    </p:spTree>
    <p:extLst>
      <p:ext uri="{BB962C8B-B14F-4D97-AF65-F5344CB8AC3E}">
        <p14:creationId xmlns:p14="http://schemas.microsoft.com/office/powerpoint/2010/main" val="255178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FF30-3698-4365-998A-42A4E102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M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B5CCE-EB10-4F2B-891D-2963A42F16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RMI consists of 29 atolls &amp; 5 Islands</a:t>
            </a:r>
          </a:p>
          <a:p>
            <a:r>
              <a:rPr lang="en-US" dirty="0"/>
              <a:t>Land area of 181.43km</a:t>
            </a:r>
            <a:r>
              <a:rPr lang="en-US" baseline="30000" dirty="0"/>
              <a:t>2</a:t>
            </a:r>
          </a:p>
          <a:p>
            <a:r>
              <a:rPr lang="en-US" dirty="0"/>
              <a:t>Water area of ALOT </a:t>
            </a:r>
          </a:p>
          <a:p>
            <a:r>
              <a:rPr lang="en-US" dirty="0"/>
              <a:t>Pop. of </a:t>
            </a:r>
            <a:r>
              <a:rPr lang="en-US" dirty="0" err="1"/>
              <a:t>apx</a:t>
            </a:r>
            <a:r>
              <a:rPr lang="en-US" dirty="0"/>
              <a:t>. 45,000</a:t>
            </a:r>
          </a:p>
          <a:p>
            <a:r>
              <a:rPr lang="en-US" dirty="0"/>
              <a:t>Language: Marshallese &amp; English (Official) </a:t>
            </a:r>
          </a:p>
          <a:p>
            <a:r>
              <a:rPr lang="en-US" dirty="0"/>
              <a:t>Parliamentary Republic </a:t>
            </a:r>
          </a:p>
          <a:p>
            <a:endParaRPr lang="en-M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6F8BF7-01E5-48A9-9D00-D6C5EF8038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2" y="1417638"/>
            <a:ext cx="4038600" cy="4227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761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97205-193C-FC1E-AC91-C1B739F9A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2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48C100-18A1-54C7-8EF3-FBA2416D5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18"/>
            <a:ext cx="9144000" cy="67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EBA1-FC1E-40FE-A5F9-842D3723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Policies / Legislations / Regulations on Energy Efficiency, Energy Conservation and Energy Management</a:t>
            </a:r>
            <a:endParaRPr lang="en-MH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8C56C-BFFA-4696-B30A-B4B5679E4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Energy Policy &amp; Energy Action plan – </a:t>
            </a:r>
            <a:r>
              <a:rPr lang="en-US" dirty="0">
                <a:solidFill>
                  <a:srgbClr val="FFC000"/>
                </a:solidFill>
              </a:rPr>
              <a:t>overdue for revision and update</a:t>
            </a:r>
          </a:p>
          <a:p>
            <a:r>
              <a:rPr lang="en-US" dirty="0"/>
              <a:t>Nationally Determined Contributions </a:t>
            </a:r>
          </a:p>
          <a:p>
            <a:r>
              <a:rPr lang="en-US" dirty="0"/>
              <a:t>National Electricity Roadmap, 2018</a:t>
            </a:r>
          </a:p>
          <a:p>
            <a:r>
              <a:rPr lang="en-US" dirty="0"/>
              <a:t>National Energy Office Act, 2018</a:t>
            </a:r>
          </a:p>
          <a:p>
            <a:r>
              <a:rPr lang="en-US" dirty="0"/>
              <a:t>National Energy Act – </a:t>
            </a:r>
            <a:r>
              <a:rPr lang="en-US" dirty="0">
                <a:solidFill>
                  <a:srgbClr val="FFFF00"/>
                </a:solidFill>
              </a:rPr>
              <a:t>in progress</a:t>
            </a:r>
          </a:p>
          <a:p>
            <a:r>
              <a:rPr lang="en-US" dirty="0"/>
              <a:t>National Building Code – </a:t>
            </a:r>
            <a:r>
              <a:rPr lang="en-US" dirty="0">
                <a:solidFill>
                  <a:srgbClr val="FFFF00"/>
                </a:solidFill>
              </a:rPr>
              <a:t>in progress</a:t>
            </a:r>
          </a:p>
          <a:p>
            <a:r>
              <a:rPr lang="en-US" dirty="0"/>
              <a:t>Amended Import Duties Act, 2019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1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9B81-1851-4A88-8A03-240D4D7C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Progress &amp; Achievements for the Last 3 Years (on EE &amp; EA Initiatives)</a:t>
            </a:r>
            <a:endParaRPr lang="en-MH" sz="4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14C734-1243-4556-E467-F498803FD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7921229" cy="639762"/>
          </a:xfrm>
        </p:spPr>
        <p:txBody>
          <a:bodyPr/>
          <a:lstStyle/>
          <a:p>
            <a:pPr algn="ctr"/>
            <a:r>
              <a:rPr lang="en-US" sz="3200" dirty="0"/>
              <a:t>World Bank – </a:t>
            </a:r>
            <a:r>
              <a:rPr lang="en-US" sz="3200" dirty="0" err="1"/>
              <a:t>SEDeP</a:t>
            </a:r>
            <a:r>
              <a:rPr lang="en-US" sz="3200" dirty="0"/>
              <a:t> Project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F620E-9810-9101-5A47-096865415B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romanLcPeriod"/>
            </a:pPr>
            <a:r>
              <a:rPr lang="en-US" dirty="0"/>
              <a:t>Energy Efficiency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 Investments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Efficiency improvements for utilities (retrofitting)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Technical Assistance &amp; capacity building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D92637-C604-05FA-9DCE-9A12AA3253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/>
        </p:blipFill>
        <p:spPr>
          <a:xfrm>
            <a:off x="4646614" y="2174875"/>
            <a:ext cx="3425034" cy="395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49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9B81-1851-4A88-8A03-240D4D7C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Progress &amp; Achievements for the Last 3 Years (on EE &amp; EA Initiatives)</a:t>
            </a:r>
            <a:endParaRPr lang="en-MH" sz="4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14C734-1243-4556-E467-F498803FD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7921229" cy="639762"/>
          </a:xfrm>
        </p:spPr>
        <p:txBody>
          <a:bodyPr/>
          <a:lstStyle/>
          <a:p>
            <a:pPr algn="ctr"/>
            <a:r>
              <a:rPr lang="en-US" sz="2800" dirty="0"/>
              <a:t>ROC Taiwan-RMI Solar Car Park – Majuro Hospital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F620E-9810-9101-5A47-096865415B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68kW Solar System with battery – Off-grid</a:t>
            </a:r>
          </a:p>
          <a:p>
            <a:r>
              <a:rPr lang="en-US" dirty="0"/>
              <a:t>Reduce energy consumption from the grid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D92637-C604-05FA-9DCE-9A12AA3253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21106" r="21106"/>
          <a:stretch/>
        </p:blipFill>
        <p:spPr>
          <a:xfrm>
            <a:off x="4417813" y="2174875"/>
            <a:ext cx="3633090" cy="395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38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9B81-1851-4A88-8A03-240D4D7C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Progress &amp; Achievements for the Last 3 Years (on EE &amp; EA Initiatives)</a:t>
            </a:r>
            <a:endParaRPr lang="en-MH" sz="4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14C734-1243-4556-E467-F498803FD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7921229" cy="639762"/>
          </a:xfrm>
        </p:spPr>
        <p:txBody>
          <a:bodyPr/>
          <a:lstStyle/>
          <a:p>
            <a:pPr algn="ctr"/>
            <a:r>
              <a:rPr lang="en-US" sz="3200" dirty="0"/>
              <a:t>GEF7 – Marshall Island’s Building EE Project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F620E-9810-9101-5A47-096865415B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Enabling activities and policies for EE in RMI Buildings</a:t>
            </a:r>
          </a:p>
          <a:p>
            <a:r>
              <a:rPr lang="en-US" dirty="0"/>
              <a:t>Improvements in Govt. and public buildings in RMI</a:t>
            </a:r>
          </a:p>
          <a:p>
            <a:r>
              <a:rPr lang="en-US" dirty="0"/>
              <a:t>Monitoring and evaluation, and knowledge management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D92637-C604-05FA-9DCE-9A12AA3253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583" r="14583"/>
          <a:stretch/>
        </p:blipFill>
        <p:spPr>
          <a:xfrm>
            <a:off x="4646614" y="2174875"/>
            <a:ext cx="3281380" cy="3474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333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9B81-1851-4A88-8A03-240D4D7C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Progress &amp; Achievements for the Last 3 Years (on EE &amp; EA Initiatives)</a:t>
            </a:r>
            <a:endParaRPr lang="en-MH" sz="4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14C734-1243-4556-E467-F498803FD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7921229" cy="639762"/>
          </a:xfrm>
        </p:spPr>
        <p:txBody>
          <a:bodyPr/>
          <a:lstStyle/>
          <a:p>
            <a:pPr algn="ctr"/>
            <a:r>
              <a:rPr lang="en-US" sz="3200" dirty="0"/>
              <a:t>ICDF – ROC Taiwan Development Financing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F620E-9810-9101-5A47-096865415B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Provisions of funds through Marshall Island’s Development Bank</a:t>
            </a:r>
          </a:p>
          <a:p>
            <a:r>
              <a:rPr lang="en-US" dirty="0"/>
              <a:t>Energy Efficiency improvements</a:t>
            </a:r>
          </a:p>
          <a:p>
            <a:r>
              <a:rPr lang="en-US" dirty="0"/>
              <a:t>Solar PV Energy System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D92637-C604-05FA-9DCE-9A12AA3253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53395" y="2174875"/>
            <a:ext cx="3425034" cy="3951288"/>
          </a:xfrm>
        </p:spPr>
      </p:pic>
    </p:spTree>
    <p:extLst>
      <p:ext uri="{BB962C8B-B14F-4D97-AF65-F5344CB8AC3E}">
        <p14:creationId xmlns:p14="http://schemas.microsoft.com/office/powerpoint/2010/main" val="117053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562</Words>
  <Application>Microsoft Office PowerPoint</Application>
  <PresentationFormat>On-screen Show (4:3)</PresentationFormat>
  <Paragraphs>87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Pacific Regional Capacity Building  Energy Audit &amp; Energy Management Country Presentation 27th Feb – 3rd Mar 2023 </vt:lpstr>
      <vt:lpstr>Introduction</vt:lpstr>
      <vt:lpstr>PowerPoint Presentation</vt:lpstr>
      <vt:lpstr>PowerPoint Presentation</vt:lpstr>
      <vt:lpstr>Policies / Legislations / Regulations on Energy Efficiency, Energy Conservation and Energy Management</vt:lpstr>
      <vt:lpstr>Progress &amp; Achievements for the Last 3 Years (on EE &amp; EA Initiatives)</vt:lpstr>
      <vt:lpstr>Progress &amp; Achievements for the Last 3 Years (on EE &amp; EA Initiatives)</vt:lpstr>
      <vt:lpstr>Progress &amp; Achievements for the Last 3 Years (on EE &amp; EA Initiatives)</vt:lpstr>
      <vt:lpstr>Progress &amp; Achievements for the Last 3 Years (on EE &amp; EA Initiatives)</vt:lpstr>
      <vt:lpstr>Progress &amp; Achievements for the Last 3 Years (on EE &amp; EA Initiatives)</vt:lpstr>
      <vt:lpstr>Challenges &amp; Opportunities Encountered</vt:lpstr>
      <vt:lpstr>Plans for 2023 – 2030 (Recommendations &amp; Way forward)</vt:lpstr>
      <vt:lpstr>Koṃṃool tata! Thank you!</vt:lpstr>
    </vt:vector>
  </TitlesOfParts>
  <Company>Ministry of Resources &amp;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Myazoe</dc:creator>
  <cp:lastModifiedBy>Ben Wakefield</cp:lastModifiedBy>
  <cp:revision>69</cp:revision>
  <dcterms:created xsi:type="dcterms:W3CDTF">2016-02-22T05:01:09Z</dcterms:created>
  <dcterms:modified xsi:type="dcterms:W3CDTF">2023-02-26T22:59:43Z</dcterms:modified>
</cp:coreProperties>
</file>