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9" r:id="rId4"/>
    <p:sldId id="263" r:id="rId5"/>
    <p:sldId id="26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C3EB0F-4D99-314C-D44C-C1655481969C}" name="MR. TABESUL JUSTIS ELGIN NGIRAILEMESANG" initials="MTJEN" userId="S::ngirailemesangt@gotritons.uog.edu::39bb71c3-4a10-43e9-ba58-7b807beda47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2AF3F1-7F97-436F-8ACA-375FD4A23E75}" v="1" dt="2023-02-13T22:35:22.4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31" autoAdjust="0"/>
    <p:restoredTop sz="94660"/>
  </p:normalViewPr>
  <p:slideViewPr>
    <p:cSldViewPr snapToGrid="0">
      <p:cViewPr>
        <p:scale>
          <a:sx n="75" d="100"/>
          <a:sy n="75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DD79990-FA8B-4631-88B5-B284EC7FD4C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DD9EB4-8BF4-471E-949A-07230EC52E16}" type="datetimeFigureOut">
              <a:rPr lang="en-US" smtClean="0"/>
              <a:t>2/18/2023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0"/>
            <a:ext cx="3685308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72FCF0-5882-4FCA-AE48-5390B58D0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00" y="1916112"/>
            <a:ext cx="9832770" cy="2593975"/>
          </a:xfrm>
        </p:spPr>
        <p:txBody>
          <a:bodyPr anchor="t">
            <a:noAutofit/>
          </a:bodyPr>
          <a:lstStyle/>
          <a:p>
            <a:pPr algn="ctr"/>
            <a:r>
              <a:rPr lang="en-US" sz="4800" dirty="0"/>
              <a:t>Pacific Regional Capacity Building </a:t>
            </a:r>
            <a:br>
              <a:rPr lang="en-US" sz="4800" dirty="0"/>
            </a:br>
            <a:r>
              <a:rPr lang="en-US" sz="4800" dirty="0"/>
              <a:t>Energy Audit &amp; Energy Management</a:t>
            </a:r>
            <a:br>
              <a:rPr lang="en-US" sz="4800" dirty="0"/>
            </a:br>
            <a:r>
              <a:rPr lang="en-US" sz="4800" dirty="0"/>
              <a:t>(Palau)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53264CD-B961-43CF-84A6-88A4E96B7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826000"/>
            <a:ext cx="4445001" cy="1366078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2600" dirty="0" smtClean="0"/>
              <a:t>Palau Energy  &amp; Water Administration </a:t>
            </a:r>
          </a:p>
          <a:p>
            <a:r>
              <a:rPr lang="en-US" sz="2600" dirty="0" smtClean="0"/>
              <a:t>Ministry of Finance </a:t>
            </a:r>
          </a:p>
          <a:p>
            <a:r>
              <a:rPr lang="en-US" sz="2600" dirty="0" smtClean="0"/>
              <a:t>Republic of Palau </a:t>
            </a:r>
          </a:p>
          <a:p>
            <a:r>
              <a:rPr lang="en-US" sz="2600" dirty="0" smtClean="0"/>
              <a:t>27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  <a:r>
              <a:rPr lang="en-US" sz="2600" dirty="0"/>
              <a:t>Feb – 3</a:t>
            </a:r>
            <a:r>
              <a:rPr lang="en-US" sz="2600" baseline="30000" dirty="0"/>
              <a:t>rd</a:t>
            </a:r>
            <a:r>
              <a:rPr lang="en-US" sz="2600" dirty="0"/>
              <a:t> Mar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3767" t="42597" r="22273" b="16712"/>
          <a:stretch/>
        </p:blipFill>
        <p:spPr>
          <a:xfrm>
            <a:off x="368300" y="226149"/>
            <a:ext cx="1508166" cy="144072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269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36D2560-4D2D-4DFD-A5A4-E260C2EBF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Introduction / Policies / Legislations / </a:t>
            </a:r>
            <a:r>
              <a:rPr lang="en-US" sz="3600" dirty="0" smtClean="0"/>
              <a:t>Regulations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Palau Energy and Water Administration (PEWA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pPr lvl="1"/>
            <a:r>
              <a:rPr lang="en-US" dirty="0"/>
              <a:t>RPPL </a:t>
            </a:r>
            <a:r>
              <a:rPr lang="en-US" dirty="0" smtClean="0"/>
              <a:t>No. 11-18 </a:t>
            </a:r>
            <a:r>
              <a:rPr lang="en-US" dirty="0"/>
              <a:t>(Approved March 2022)</a:t>
            </a:r>
          </a:p>
          <a:p>
            <a:pPr lvl="1"/>
            <a:r>
              <a:rPr lang="en-US" dirty="0"/>
              <a:t>Oversight electricity, water, and wastewater sectors 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regulatory functions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sector </a:t>
            </a:r>
            <a:r>
              <a:rPr lang="en-US" dirty="0" smtClean="0"/>
              <a:t>plans</a:t>
            </a:r>
            <a:endParaRPr lang="en-US" dirty="0"/>
          </a:p>
          <a:p>
            <a:pPr lvl="1"/>
            <a:r>
              <a:rPr lang="en-US" dirty="0"/>
              <a:t>Integrate RE and energy efficiency into mainstream energy policy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EE Regulations: Not available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PEWA is relatively </a:t>
            </a:r>
            <a:r>
              <a:rPr lang="en-US" dirty="0">
                <a:solidFill>
                  <a:srgbClr val="FF0000"/>
                </a:solidFill>
              </a:rPr>
              <a:t>young </a:t>
            </a:r>
            <a:r>
              <a:rPr lang="en-US" dirty="0" smtClean="0">
                <a:solidFill>
                  <a:srgbClr val="FF0000"/>
                </a:solidFill>
              </a:rPr>
              <a:t>in terms of operations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Lack of sufficient data</a:t>
            </a:r>
          </a:p>
          <a:p>
            <a:pPr marL="347663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648" y="274638"/>
            <a:ext cx="1505843" cy="1444877"/>
          </a:xfrm>
          <a:prstGeom prst="ellipse">
            <a:avLst/>
          </a:prstGeom>
          <a:ln w="3175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0765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DC536F-D2DE-4AA9-B41A-CAFF5CA06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Challenges &amp; Opportunities </a:t>
            </a:r>
            <a:r>
              <a:rPr lang="en-US" sz="4000" dirty="0" smtClean="0"/>
              <a:t>Encountered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D40037-F097-423B-9BF6-EE585B8075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Challenges, PEWA</a:t>
            </a:r>
            <a:endParaRPr lang="en-US" sz="2400" dirty="0" smtClean="0"/>
          </a:p>
          <a:p>
            <a:pPr marL="406400" indent="0">
              <a:lnSpc>
                <a:spcPct val="150000"/>
              </a:lnSpc>
              <a:buNone/>
            </a:pPr>
            <a:r>
              <a:rPr lang="en-US" sz="2400" dirty="0" smtClean="0"/>
              <a:t>1. Organizational Challenges</a:t>
            </a:r>
          </a:p>
          <a:p>
            <a:pPr marL="406400" indent="0">
              <a:lnSpc>
                <a:spcPct val="150000"/>
              </a:lnSpc>
              <a:buNone/>
            </a:pPr>
            <a:r>
              <a:rPr lang="en-US" sz="2400" dirty="0" smtClean="0"/>
              <a:t>2. Staff Capacity Challenges</a:t>
            </a:r>
          </a:p>
          <a:p>
            <a:pPr marL="749300">
              <a:lnSpc>
                <a:spcPct val="150000"/>
              </a:lnSpc>
            </a:pPr>
            <a:r>
              <a:rPr lang="en-US" sz="2400" dirty="0" smtClean="0"/>
              <a:t>Vacancies:</a:t>
            </a:r>
          </a:p>
          <a:p>
            <a:pPr marL="1508760" lvl="3" indent="-457200">
              <a:buFont typeface="+mj-lt"/>
              <a:buAutoNum type="arabicPeriod"/>
            </a:pPr>
            <a:r>
              <a:rPr lang="en-US" sz="2000" dirty="0"/>
              <a:t>Water/Wastewater Engineer</a:t>
            </a:r>
          </a:p>
          <a:p>
            <a:pPr marL="1508760" lvl="3" indent="-457200">
              <a:buFont typeface="+mj-lt"/>
              <a:buAutoNum type="arabicPeriod"/>
            </a:pPr>
            <a:r>
              <a:rPr lang="en-US" sz="2000" dirty="0"/>
              <a:t>Energy Engineer</a:t>
            </a:r>
          </a:p>
          <a:p>
            <a:pPr marL="1508760" lvl="3" indent="-457200">
              <a:buFont typeface="+mj-lt"/>
              <a:buAutoNum type="arabicPeriod"/>
            </a:pPr>
            <a:r>
              <a:rPr lang="en-US" sz="2000" dirty="0"/>
              <a:t>Tariff Financial </a:t>
            </a:r>
            <a:r>
              <a:rPr lang="en-US" sz="2000" dirty="0" smtClean="0"/>
              <a:t>Expert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Opportunities </a:t>
            </a:r>
            <a:r>
              <a:rPr lang="en-US" sz="2400" dirty="0"/>
              <a:t>Encountered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Extremely </a:t>
            </a:r>
            <a:r>
              <a:rPr lang="en-US" sz="2400" dirty="0"/>
              <a:t>high dependence from imported </a:t>
            </a:r>
            <a:r>
              <a:rPr lang="en-US" sz="2400" dirty="0" smtClean="0"/>
              <a:t>fuels,</a:t>
            </a:r>
            <a:endParaRPr lang="en-US" sz="2400" dirty="0"/>
          </a:p>
          <a:p>
            <a:pPr marL="777240" lvl="2" indent="0">
              <a:buNone/>
            </a:pPr>
            <a:r>
              <a:rPr lang="en-US" dirty="0"/>
              <a:t>Energy sector collaboration:</a:t>
            </a:r>
          </a:p>
          <a:p>
            <a:pPr marL="1234440" lvl="2" indent="-457200">
              <a:buFont typeface="+mj-lt"/>
              <a:buAutoNum type="arabicPeriod"/>
            </a:pPr>
            <a:r>
              <a:rPr lang="en-US" dirty="0"/>
              <a:t>Bi-lateral dialogues / agreements</a:t>
            </a:r>
          </a:p>
          <a:p>
            <a:pPr marL="1234440" lvl="2" indent="-457200">
              <a:buFont typeface="+mj-lt"/>
              <a:buAutoNum type="arabicPeriod"/>
            </a:pPr>
            <a:r>
              <a:rPr lang="en-US" dirty="0"/>
              <a:t>External parties / countries / institutions expression of interests in developing Palau’s Energy Sector, with focus on renewable energy pathways.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6364" y="255585"/>
            <a:ext cx="1560513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87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E769A8-120E-4077-A275-9EB05B700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Plans / Regulations 2023 - beyond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F5A1A8-3DA4-46C2-A704-6C4BA2845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09700"/>
            <a:ext cx="10160000" cy="49911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Determine Palau’s NDC status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Emissions reduction target of 22% </a:t>
            </a:r>
            <a:r>
              <a:rPr lang="en-US" dirty="0" smtClean="0"/>
              <a:t>in the energy sector</a:t>
            </a:r>
          </a:p>
          <a:p>
            <a:pPr>
              <a:lnSpc>
                <a:spcPct val="150000"/>
              </a:lnSpc>
            </a:pPr>
            <a:r>
              <a:rPr lang="en-US" dirty="0"/>
              <a:t>45% </a:t>
            </a:r>
            <a:r>
              <a:rPr lang="en-US" dirty="0" smtClean="0"/>
              <a:t>Renewable Energy (RE) share </a:t>
            </a:r>
            <a:r>
              <a:rPr lang="en-US" dirty="0"/>
              <a:t>in electricity generation </a:t>
            </a:r>
            <a:r>
              <a:rPr lang="en-US" dirty="0" smtClean="0"/>
              <a:t>by 2025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35</a:t>
            </a:r>
            <a:r>
              <a:rPr lang="en-US" dirty="0"/>
              <a:t>% E</a:t>
            </a:r>
            <a:r>
              <a:rPr lang="en-US" dirty="0" smtClean="0"/>
              <a:t>nergy Efficiency (EE) </a:t>
            </a:r>
            <a:r>
              <a:rPr lang="en-US" dirty="0"/>
              <a:t>targets by </a:t>
            </a:r>
            <a:r>
              <a:rPr lang="en-US" dirty="0" smtClean="0"/>
              <a:t>2025</a:t>
            </a:r>
          </a:p>
          <a:p>
            <a:pPr>
              <a:lnSpc>
                <a:spcPct val="150000"/>
              </a:lnSpc>
            </a:pPr>
            <a:r>
              <a:rPr lang="en-US" dirty="0"/>
              <a:t>Address risk of climate change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/>
              <a:t>Development of PEWA </a:t>
            </a:r>
            <a:r>
              <a:rPr lang="en-US" dirty="0" smtClean="0"/>
              <a:t>Regulations</a:t>
            </a:r>
          </a:p>
          <a:p>
            <a:pPr marL="635000" indent="0">
              <a:lnSpc>
                <a:spcPct val="150000"/>
              </a:lnSpc>
              <a:buNone/>
            </a:pPr>
            <a:r>
              <a:rPr lang="en-US" dirty="0"/>
              <a:t>-</a:t>
            </a:r>
            <a:r>
              <a:rPr lang="en-US" dirty="0" smtClean="0"/>
              <a:t>Energy sector</a:t>
            </a:r>
          </a:p>
          <a:p>
            <a:pPr marL="635000" indent="0">
              <a:lnSpc>
                <a:spcPct val="150000"/>
              </a:lnSpc>
              <a:buNone/>
            </a:pPr>
            <a:r>
              <a:rPr lang="en-US" dirty="0"/>
              <a:t>-</a:t>
            </a:r>
            <a:r>
              <a:rPr lang="en-US" dirty="0" smtClean="0"/>
              <a:t>Water sector</a:t>
            </a:r>
            <a:endParaRPr lang="en-US" dirty="0"/>
          </a:p>
          <a:p>
            <a:pPr marL="11430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450" y="268288"/>
            <a:ext cx="1560513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BBB0D7-2578-4DC7-A9AF-8E3BDA1F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Recommendations &amp;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D999EB-914B-472B-968B-CF19ACEDB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22400"/>
            <a:ext cx="10160000" cy="4978400"/>
          </a:xfrm>
        </p:spPr>
        <p:txBody>
          <a:bodyPr/>
          <a:lstStyle/>
          <a:p>
            <a:pPr marL="5715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Capacity building efforts (TA) needed at all organization levels</a:t>
            </a:r>
          </a:p>
          <a:p>
            <a:pPr marL="749300" indent="0">
              <a:lnSpc>
                <a:spcPct val="150000"/>
              </a:lnSpc>
              <a:buNone/>
            </a:pPr>
            <a:r>
              <a:rPr lang="en-US" dirty="0" smtClean="0"/>
              <a:t>-Energy Audit (including determining NDC status)</a:t>
            </a:r>
            <a:endParaRPr lang="en-US" dirty="0"/>
          </a:p>
          <a:p>
            <a:pPr marL="749300" indent="0">
              <a:lnSpc>
                <a:spcPct val="150000"/>
              </a:lnSpc>
              <a:buNone/>
            </a:pPr>
            <a:r>
              <a:rPr lang="en-US" dirty="0" smtClean="0"/>
              <a:t>-Tariff Setting</a:t>
            </a:r>
          </a:p>
          <a:p>
            <a:pPr marL="57150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dirty="0" smtClean="0"/>
              <a:t>Deploy business analytical tools to assist regulatory agency:</a:t>
            </a:r>
          </a:p>
          <a:p>
            <a:pPr marL="863600" indent="0">
              <a:lnSpc>
                <a:spcPct val="150000"/>
              </a:lnSpc>
              <a:buNone/>
            </a:pPr>
            <a:r>
              <a:rPr lang="en-US" dirty="0"/>
              <a:t>-</a:t>
            </a:r>
            <a:r>
              <a:rPr lang="en-US" dirty="0" smtClean="0"/>
              <a:t>Energy </a:t>
            </a:r>
            <a:r>
              <a:rPr lang="en-US" dirty="0"/>
              <a:t>Management</a:t>
            </a:r>
          </a:p>
          <a:p>
            <a:pPr marL="863600" indent="0">
              <a:lnSpc>
                <a:spcPct val="150000"/>
              </a:lnSpc>
              <a:buNone/>
            </a:pPr>
            <a:r>
              <a:rPr lang="en-US" dirty="0" smtClean="0"/>
              <a:t>-Energy Security at Utilities Level</a:t>
            </a:r>
            <a:endParaRPr lang="en-US" dirty="0"/>
          </a:p>
          <a:p>
            <a:pPr marL="5715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on Renewable </a:t>
            </a:r>
            <a:r>
              <a:rPr lang="en-US" dirty="0" smtClean="0"/>
              <a:t>Energy Pathways</a:t>
            </a:r>
            <a:endParaRPr lang="en-US" dirty="0"/>
          </a:p>
          <a:p>
            <a:pPr marL="114300" indent="0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0" y="267493"/>
            <a:ext cx="1560513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35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5800" y="1981200"/>
            <a:ext cx="447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Brush Script MT" pitchFamily="66" charset="0"/>
              </a:rPr>
              <a:t>Vinaka</a:t>
            </a:r>
            <a:r>
              <a:rPr lang="en-US" sz="5400" dirty="0" smtClean="0">
                <a:latin typeface="Brush Script MT" pitchFamily="66" charset="0"/>
              </a:rPr>
              <a:t>! </a:t>
            </a:r>
          </a:p>
          <a:p>
            <a:pPr algn="ctr"/>
            <a:r>
              <a:rPr lang="en-US" sz="5400" dirty="0" smtClean="0">
                <a:latin typeface="Brush Script MT" pitchFamily="66" charset="0"/>
              </a:rPr>
              <a:t>Thank You!</a:t>
            </a:r>
          </a:p>
          <a:p>
            <a:pPr algn="r"/>
            <a:r>
              <a:rPr lang="en-US" sz="5400" dirty="0" err="1" smtClean="0">
                <a:latin typeface="Brush Script MT" pitchFamily="66" charset="0"/>
              </a:rPr>
              <a:t>Sulang</a:t>
            </a:r>
            <a:r>
              <a:rPr lang="en-US" sz="5400" dirty="0" smtClean="0">
                <a:latin typeface="Brush Script MT" pitchFamily="66" charset="0"/>
              </a:rPr>
              <a:t>!</a:t>
            </a:r>
            <a:endParaRPr lang="en-US" sz="5400" dirty="0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1441</TotalTime>
  <Words>267</Words>
  <Application>Microsoft Office PowerPoint</Application>
  <PresentationFormat>Custom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Pacific Regional Capacity Building  Energy Audit &amp; Energy Management (Palau)</vt:lpstr>
      <vt:lpstr>Introduction / Policies / Legislations / Regulations</vt:lpstr>
      <vt:lpstr>Challenges &amp; Opportunities Encountered</vt:lpstr>
      <vt:lpstr>Plans / Regulations 2023 - beyond</vt:lpstr>
      <vt:lpstr>Recommendations &amp; Way Forward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Audit &amp; Energy Management</dc:title>
  <dc:creator>Peceli Nakavulevu</dc:creator>
  <cp:lastModifiedBy>amber</cp:lastModifiedBy>
  <cp:revision>91</cp:revision>
  <dcterms:created xsi:type="dcterms:W3CDTF">2023-02-06T02:41:18Z</dcterms:created>
  <dcterms:modified xsi:type="dcterms:W3CDTF">2023-02-18T14:07:51Z</dcterms:modified>
</cp:coreProperties>
</file>