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8"/>
  </p:notesMasterIdLst>
  <p:sldIdLst>
    <p:sldId id="256" r:id="rId2"/>
    <p:sldId id="273" r:id="rId3"/>
    <p:sldId id="284" r:id="rId4"/>
    <p:sldId id="291" r:id="rId5"/>
    <p:sldId id="293" r:id="rId6"/>
    <p:sldId id="292" r:id="rId7"/>
    <p:sldId id="294" r:id="rId8"/>
    <p:sldId id="295" r:id="rId9"/>
    <p:sldId id="261" r:id="rId10"/>
    <p:sldId id="259" r:id="rId11"/>
    <p:sldId id="260" r:id="rId12"/>
    <p:sldId id="296" r:id="rId13"/>
    <p:sldId id="297" r:id="rId14"/>
    <p:sldId id="298" r:id="rId15"/>
    <p:sldId id="299" r:id="rId16"/>
    <p:sldId id="30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56286-DB22-4D82-A5F4-3BC582BD2DA1}" type="datetimeFigureOut">
              <a:rPr lang="en-AU" smtClean="0"/>
              <a:t>24/07/2023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B6FF05-6A23-47CE-97E4-849057FF9ED2}" type="slidenum">
              <a:rPr lang="en-AU" smtClean="0"/>
              <a:t>‹#›</a:t>
            </a:fld>
            <a:endParaRPr lang="en-AU"/>
          </a:p>
        </p:txBody>
      </p:sp>
    </p:spTree>
    <p:extLst>
      <p:ext uri="{BB962C8B-B14F-4D97-AF65-F5344CB8AC3E}">
        <p14:creationId xmlns:p14="http://schemas.microsoft.com/office/powerpoint/2010/main" val="3893481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802E3CB-D4FB-41F7-9D5A-E96623331C51}" type="slidenum">
              <a:rPr lang="en-AU" smtClean="0"/>
              <a:t>2</a:t>
            </a:fld>
            <a:endParaRPr lang="en-AU"/>
          </a:p>
        </p:txBody>
      </p:sp>
    </p:spTree>
    <p:extLst>
      <p:ext uri="{BB962C8B-B14F-4D97-AF65-F5344CB8AC3E}">
        <p14:creationId xmlns:p14="http://schemas.microsoft.com/office/powerpoint/2010/main" val="76656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ED84C-D15A-AEFB-AFD9-FD358D2267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805EF82-0DB6-725C-58E4-D3731DBCC1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F4724E9-50D8-8A08-8962-A9FFDC0051D0}"/>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5" name="Footer Placeholder 4">
            <a:extLst>
              <a:ext uri="{FF2B5EF4-FFF2-40B4-BE49-F238E27FC236}">
                <a16:creationId xmlns:a16="http://schemas.microsoft.com/office/drawing/2014/main" id="{635E9687-FADC-6BD1-7ADD-93421118389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D1E6B05-0616-9803-9D30-205EBA966155}"/>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269139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50871-49DE-FA10-E48A-6DC32B22D6E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6B63A1B-B11F-668E-BC65-4B01D8AEDB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1EB46D4-EE36-E58A-0921-E3DD9B419E02}"/>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5" name="Footer Placeholder 4">
            <a:extLst>
              <a:ext uri="{FF2B5EF4-FFF2-40B4-BE49-F238E27FC236}">
                <a16:creationId xmlns:a16="http://schemas.microsoft.com/office/drawing/2014/main" id="{88E83A26-393E-0C9D-5C97-0C82FF7D240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4417943-9EFD-B81A-A901-43C8F4409CF1}"/>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11641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246617-306B-EB44-6158-68331EA322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7B6D336-4E63-B145-2A6D-A05B9F36C1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E923F53-1A9A-829A-725E-00083BE93BB9}"/>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5" name="Footer Placeholder 4">
            <a:extLst>
              <a:ext uri="{FF2B5EF4-FFF2-40B4-BE49-F238E27FC236}">
                <a16:creationId xmlns:a16="http://schemas.microsoft.com/office/drawing/2014/main" id="{5D46CDB3-7FCC-397A-CD7E-0CA612155A9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25C12F-4989-9854-A667-6BFE92BF6EE5}"/>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92052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0AF3-7ED6-A7B5-E7D2-D819F0AD6AD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AB34725-914F-7A21-7DEB-03138909F2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AD98576-98EA-3201-A674-8C689FE9531C}"/>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5" name="Footer Placeholder 4">
            <a:extLst>
              <a:ext uri="{FF2B5EF4-FFF2-40B4-BE49-F238E27FC236}">
                <a16:creationId xmlns:a16="http://schemas.microsoft.com/office/drawing/2014/main" id="{9E918311-C659-9EBE-4F73-8B6A4FB9F17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A11DEB4-11DA-B787-36A9-27D15DB9F62C}"/>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364328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DD0D-9CF5-6CAE-4586-9CA556E53D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F471FCA-8FE7-CC6B-AE5C-F6F77EB10A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E6BBDD-BB55-9681-2EE5-C4E479422B3B}"/>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5" name="Footer Placeholder 4">
            <a:extLst>
              <a:ext uri="{FF2B5EF4-FFF2-40B4-BE49-F238E27FC236}">
                <a16:creationId xmlns:a16="http://schemas.microsoft.com/office/drawing/2014/main" id="{F6FD76DF-521A-7C6F-F1C5-216C3F92F9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19429B4-78E5-45A5-D486-2CB6F64527CB}"/>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296353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8C607-32F9-8F11-9DBE-4F7135CFA3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4774B9D-DAC7-3483-2866-8148924E96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815C09F-6E8A-D984-4151-AB24B6F912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C947E80-9D20-3FAE-E19C-1A1FCB43A925}"/>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6" name="Footer Placeholder 5">
            <a:extLst>
              <a:ext uri="{FF2B5EF4-FFF2-40B4-BE49-F238E27FC236}">
                <a16:creationId xmlns:a16="http://schemas.microsoft.com/office/drawing/2014/main" id="{D848184D-BA2D-2B1D-4296-3D8BA4C653A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6BB78DC-481F-1865-446C-97C12A8C5105}"/>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151525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3289-442A-CE71-8B83-09B6367EDFA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A7C6DA-849C-DFA0-F940-10D3A947D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2F5BD9-CE67-2EAF-748F-1AF528AC8A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D795747-C6BC-1F24-6943-15CA5D568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6158CA-BE87-A1D6-96AC-559CCE6F89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1719512-633B-ED77-CD4B-193872F45EC0}"/>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8" name="Footer Placeholder 7">
            <a:extLst>
              <a:ext uri="{FF2B5EF4-FFF2-40B4-BE49-F238E27FC236}">
                <a16:creationId xmlns:a16="http://schemas.microsoft.com/office/drawing/2014/main" id="{12A02861-A682-7106-1707-C49070C3AF4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8A8B776-6CE9-6D39-1C11-7D78C1C05617}"/>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2777665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7405-EF56-EA70-DD98-49F375F8497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8476D64-F148-DA2D-7E93-243F35918020}"/>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4" name="Footer Placeholder 3">
            <a:extLst>
              <a:ext uri="{FF2B5EF4-FFF2-40B4-BE49-F238E27FC236}">
                <a16:creationId xmlns:a16="http://schemas.microsoft.com/office/drawing/2014/main" id="{F4B8373C-CE94-BDD6-DB2D-A6D972BFFB5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8F3809E0-BB96-79A7-0D9F-6ED6536E3462}"/>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405782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83F833-2E87-BDFE-62B0-31A5CC2C8D65}"/>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3" name="Footer Placeholder 2">
            <a:extLst>
              <a:ext uri="{FF2B5EF4-FFF2-40B4-BE49-F238E27FC236}">
                <a16:creationId xmlns:a16="http://schemas.microsoft.com/office/drawing/2014/main" id="{7A512F24-2A90-E409-7DF5-FDAEC7871E8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F18279FE-AF2B-2A27-B794-862B8A0C98C4}"/>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86510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DD5F3-299E-3CD1-3A39-4F4E66302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6EAEE27-C23E-D161-91C7-E3C0B04B1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4E982C0-DC0F-0CCB-573F-E3247E102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BA5FC-5515-F125-1519-E32C8F89C49E}"/>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6" name="Footer Placeholder 5">
            <a:extLst>
              <a:ext uri="{FF2B5EF4-FFF2-40B4-BE49-F238E27FC236}">
                <a16:creationId xmlns:a16="http://schemas.microsoft.com/office/drawing/2014/main" id="{7D391150-FEF2-2AF4-C3C1-D6F31F857CA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F56B858-E63B-C8BB-0BC9-E05F253D944A}"/>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33750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8E2AD-5721-AB32-DA3E-29C618FAE4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BC2D883-5C4F-13F4-37A9-88ED0456D3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D497C39-8ABE-326D-E983-BED32075B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12D1B3-B8F4-09DC-B0D6-DF4201DB8D64}"/>
              </a:ext>
            </a:extLst>
          </p:cNvPr>
          <p:cNvSpPr>
            <a:spLocks noGrp="1"/>
          </p:cNvSpPr>
          <p:nvPr>
            <p:ph type="dt" sz="half" idx="10"/>
          </p:nvPr>
        </p:nvSpPr>
        <p:spPr/>
        <p:txBody>
          <a:bodyPr/>
          <a:lstStyle/>
          <a:p>
            <a:fld id="{F154EE1F-B771-4CFE-9F41-7121A3491509}" type="datetimeFigureOut">
              <a:rPr lang="en-AU" smtClean="0"/>
              <a:t>24/07/2023</a:t>
            </a:fld>
            <a:endParaRPr lang="en-AU"/>
          </a:p>
        </p:txBody>
      </p:sp>
      <p:sp>
        <p:nvSpPr>
          <p:cNvPr id="6" name="Footer Placeholder 5">
            <a:extLst>
              <a:ext uri="{FF2B5EF4-FFF2-40B4-BE49-F238E27FC236}">
                <a16:creationId xmlns:a16="http://schemas.microsoft.com/office/drawing/2014/main" id="{81FC976B-47F4-E866-7B9A-D6B8B3AE89A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85F5D9D-BB01-92BD-E4E0-800CFBB7F9AC}"/>
              </a:ext>
            </a:extLst>
          </p:cNvPr>
          <p:cNvSpPr>
            <a:spLocks noGrp="1"/>
          </p:cNvSpPr>
          <p:nvPr>
            <p:ph type="sldNum" sz="quarter" idx="12"/>
          </p:nvPr>
        </p:nvSpPr>
        <p:spPr/>
        <p:txBody>
          <a:bodyPr/>
          <a:lstStyle/>
          <a:p>
            <a:fld id="{D3F7EE00-CBB4-4F4B-9957-5F00E1A4F628}" type="slidenum">
              <a:rPr lang="en-AU" smtClean="0"/>
              <a:t>‹#›</a:t>
            </a:fld>
            <a:endParaRPr lang="en-AU"/>
          </a:p>
        </p:txBody>
      </p:sp>
    </p:spTree>
    <p:extLst>
      <p:ext uri="{BB962C8B-B14F-4D97-AF65-F5344CB8AC3E}">
        <p14:creationId xmlns:p14="http://schemas.microsoft.com/office/powerpoint/2010/main" val="118783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CBCFBC-DE19-69A1-A862-6FC1F2126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F08C76C-18D7-EF5D-FC15-F5A6B3D1B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AB7126E-5771-8F26-DF52-F9A9B312B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4EE1F-B771-4CFE-9F41-7121A3491509}" type="datetimeFigureOut">
              <a:rPr lang="en-AU" smtClean="0"/>
              <a:t>24/07/2023</a:t>
            </a:fld>
            <a:endParaRPr lang="en-AU"/>
          </a:p>
        </p:txBody>
      </p:sp>
      <p:sp>
        <p:nvSpPr>
          <p:cNvPr id="5" name="Footer Placeholder 4">
            <a:extLst>
              <a:ext uri="{FF2B5EF4-FFF2-40B4-BE49-F238E27FC236}">
                <a16:creationId xmlns:a16="http://schemas.microsoft.com/office/drawing/2014/main" id="{A472077F-1C34-81C2-21E7-E534176C0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D98C6BD-4AA0-B495-A913-DBF6304DCF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7EE00-CBB4-4F4B-9957-5F00E1A4F628}" type="slidenum">
              <a:rPr lang="en-AU" smtClean="0"/>
              <a:t>‹#›</a:t>
            </a:fld>
            <a:endParaRPr lang="en-AU"/>
          </a:p>
        </p:txBody>
      </p:sp>
    </p:spTree>
    <p:extLst>
      <p:ext uri="{BB962C8B-B14F-4D97-AF65-F5344CB8AC3E}">
        <p14:creationId xmlns:p14="http://schemas.microsoft.com/office/powerpoint/2010/main" val="37032161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B1E0-5A01-10DB-C803-1611FD06D57C}"/>
              </a:ext>
            </a:extLst>
          </p:cNvPr>
          <p:cNvSpPr>
            <a:spLocks noGrp="1"/>
          </p:cNvSpPr>
          <p:nvPr>
            <p:ph type="ctrTitle"/>
          </p:nvPr>
        </p:nvSpPr>
        <p:spPr>
          <a:xfrm>
            <a:off x="449579" y="1844882"/>
            <a:ext cx="11292839" cy="2514600"/>
          </a:xfrm>
        </p:spPr>
        <p:txBody>
          <a:bodyPr>
            <a:normAutofit/>
          </a:bodyPr>
          <a:lstStyle/>
          <a:p>
            <a:r>
              <a:rPr lang="en-AU" sz="4800" dirty="0"/>
              <a:t>Electrician License/electrical contractors' requirement and business opportunities for Electrical contractors</a:t>
            </a:r>
          </a:p>
        </p:txBody>
      </p:sp>
      <p:sp>
        <p:nvSpPr>
          <p:cNvPr id="3" name="Subtitle 2">
            <a:extLst>
              <a:ext uri="{FF2B5EF4-FFF2-40B4-BE49-F238E27FC236}">
                <a16:creationId xmlns:a16="http://schemas.microsoft.com/office/drawing/2014/main" id="{5CB319B0-9AB4-04C7-8B0B-80FB74E87812}"/>
              </a:ext>
            </a:extLst>
          </p:cNvPr>
          <p:cNvSpPr>
            <a:spLocks noGrp="1"/>
          </p:cNvSpPr>
          <p:nvPr>
            <p:ph type="subTitle" idx="1"/>
          </p:nvPr>
        </p:nvSpPr>
        <p:spPr>
          <a:xfrm>
            <a:off x="1683170" y="4785720"/>
            <a:ext cx="8825658" cy="861420"/>
          </a:xfrm>
        </p:spPr>
        <p:txBody>
          <a:bodyPr>
            <a:normAutofit fontScale="92500" lnSpcReduction="10000"/>
          </a:bodyPr>
          <a:lstStyle/>
          <a:p>
            <a:r>
              <a:rPr lang="en-AU" sz="2800" dirty="0"/>
              <a:t>Kiribati Energy Act 2022</a:t>
            </a:r>
          </a:p>
          <a:p>
            <a:r>
              <a:rPr lang="en-AU" dirty="0"/>
              <a:t>Electricity Code of Practice </a:t>
            </a:r>
            <a:endParaRPr lang="en-AU" sz="1050" dirty="0"/>
          </a:p>
        </p:txBody>
      </p:sp>
      <p:pic>
        <p:nvPicPr>
          <p:cNvPr id="5" name="Picture 4">
            <a:extLst>
              <a:ext uri="{FF2B5EF4-FFF2-40B4-BE49-F238E27FC236}">
                <a16:creationId xmlns:a16="http://schemas.microsoft.com/office/drawing/2014/main" id="{D57D78CC-3963-EA7A-851E-922E74717F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6853" y="307890"/>
            <a:ext cx="1920240" cy="1805940"/>
          </a:xfrm>
          <a:prstGeom prst="rect">
            <a:avLst/>
          </a:prstGeom>
        </p:spPr>
      </p:pic>
    </p:spTree>
    <p:extLst>
      <p:ext uri="{BB962C8B-B14F-4D97-AF65-F5344CB8AC3E}">
        <p14:creationId xmlns:p14="http://schemas.microsoft.com/office/powerpoint/2010/main" val="1555067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0298-A0E3-15A7-E431-84494F867C60}"/>
              </a:ext>
            </a:extLst>
          </p:cNvPr>
          <p:cNvSpPr>
            <a:spLocks noGrp="1"/>
          </p:cNvSpPr>
          <p:nvPr>
            <p:ph type="ctrTitle"/>
          </p:nvPr>
        </p:nvSpPr>
        <p:spPr>
          <a:xfrm>
            <a:off x="1785730" y="859631"/>
            <a:ext cx="9284970" cy="1193800"/>
          </a:xfrm>
        </p:spPr>
        <p:txBody>
          <a:bodyPr>
            <a:normAutofit fontScale="90000"/>
          </a:bodyPr>
          <a:lstStyle/>
          <a:p>
            <a:r>
              <a:rPr lang="en-AU" sz="2400" b="1" dirty="0">
                <a:latin typeface="Times New Roman" panose="02020603050405020304" pitchFamily="18" charset="0"/>
                <a:cs typeface="Times New Roman" panose="02020603050405020304" pitchFamily="18" charset="0"/>
              </a:rPr>
              <a:t>MINISTRY OF INFRASTRUCTURE &amp; SUSTAINABLE ENERGY</a:t>
            </a:r>
            <a:br>
              <a:rPr lang="en-AU" sz="2400" b="1" dirty="0">
                <a:latin typeface="Times New Roman" panose="02020603050405020304" pitchFamily="18" charset="0"/>
                <a:cs typeface="Times New Roman" panose="02020603050405020304" pitchFamily="18" charset="0"/>
              </a:rPr>
            </a:br>
            <a:r>
              <a:rPr lang="en-AU" sz="2400" b="1" dirty="0">
                <a:latin typeface="Times New Roman" panose="02020603050405020304" pitchFamily="18" charset="0"/>
                <a:cs typeface="Times New Roman" panose="02020603050405020304" pitchFamily="18" charset="0"/>
              </a:rPr>
              <a:t>BOTAKI IBUKIN MWAKURIAN KATEITEIAO KATEIMATOAN KORAKORA </a:t>
            </a:r>
            <a:br>
              <a:rPr lang="en-AU" sz="2400" b="1" dirty="0">
                <a:latin typeface="Times New Roman" panose="02020603050405020304" pitchFamily="18" charset="0"/>
                <a:cs typeface="Times New Roman" panose="02020603050405020304" pitchFamily="18" charset="0"/>
              </a:rPr>
            </a:br>
            <a:br>
              <a:rPr lang="en-AU" sz="2400" b="1" dirty="0">
                <a:latin typeface="Times New Roman" panose="02020603050405020304" pitchFamily="18" charset="0"/>
                <a:cs typeface="Times New Roman" panose="02020603050405020304" pitchFamily="18" charset="0"/>
              </a:rPr>
            </a:br>
            <a:r>
              <a:rPr lang="en-AU" sz="2400" b="1" dirty="0">
                <a:latin typeface="Times New Roman" panose="02020603050405020304" pitchFamily="18" charset="0"/>
                <a:cs typeface="Times New Roman" panose="02020603050405020304" pitchFamily="18" charset="0"/>
              </a:rPr>
              <a:t>ELECTRICIAN LICINCE TYPE “B” </a:t>
            </a:r>
            <a:br>
              <a:rPr lang="en-AU" sz="1800" dirty="0"/>
            </a:br>
            <a:endParaRPr lang="en-AU" sz="1800" dirty="0"/>
          </a:p>
        </p:txBody>
      </p:sp>
      <p:sp>
        <p:nvSpPr>
          <p:cNvPr id="4" name="Subtitle 2">
            <a:extLst>
              <a:ext uri="{FF2B5EF4-FFF2-40B4-BE49-F238E27FC236}">
                <a16:creationId xmlns:a16="http://schemas.microsoft.com/office/drawing/2014/main" id="{DB715115-03E6-16A5-FF5C-04D0F34BB094}"/>
              </a:ext>
            </a:extLst>
          </p:cNvPr>
          <p:cNvSpPr txBox="1">
            <a:spLocks/>
          </p:cNvSpPr>
          <p:nvPr/>
        </p:nvSpPr>
        <p:spPr>
          <a:xfrm>
            <a:off x="548640" y="2171700"/>
            <a:ext cx="11353800" cy="52349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b="1" dirty="0">
                <a:latin typeface="Times New Roman" panose="02020603050405020304" pitchFamily="18" charset="0"/>
                <a:cs typeface="Times New Roman" panose="02020603050405020304" pitchFamily="18" charset="0"/>
              </a:rPr>
              <a:t>This licence entitles …………………………………………………………………….</a:t>
            </a:r>
          </a:p>
          <a:p>
            <a:pPr algn="l"/>
            <a:r>
              <a:rPr lang="en-AU" b="1" dirty="0">
                <a:latin typeface="Times New Roman" panose="02020603050405020304" pitchFamily="18" charset="0"/>
                <a:cs typeface="Times New Roman" panose="02020603050405020304" pitchFamily="18" charset="0"/>
              </a:rPr>
              <a:t>of …………………………………to work carry out electrical work subject to the provisions of the Energy Act 2022 and Electricity Regulations.</a:t>
            </a:r>
          </a:p>
          <a:p>
            <a:pPr algn="l"/>
            <a:endParaRPr lang="en-AU" b="1" dirty="0">
              <a:latin typeface="Times New Roman" panose="02020603050405020304" pitchFamily="18" charset="0"/>
              <a:cs typeface="Times New Roman" panose="02020603050405020304" pitchFamily="18" charset="0"/>
            </a:endParaRPr>
          </a:p>
          <a:p>
            <a:pPr algn="l"/>
            <a:r>
              <a:rPr lang="en-AU" b="1" dirty="0">
                <a:latin typeface="Times New Roman" panose="02020603050405020304" pitchFamily="18" charset="0"/>
                <a:cs typeface="Times New Roman" panose="02020603050405020304" pitchFamily="18" charset="0"/>
              </a:rPr>
              <a:t>Date of Issue: ……………….                               Place of Issue: …………………..</a:t>
            </a:r>
          </a:p>
          <a:p>
            <a:pPr algn="l"/>
            <a:r>
              <a:rPr lang="en-AU" b="1" dirty="0">
                <a:latin typeface="Times New Roman" panose="02020603050405020304" pitchFamily="18" charset="0"/>
                <a:cs typeface="Times New Roman" panose="02020603050405020304" pitchFamily="18" charset="0"/>
              </a:rPr>
              <a:t>License No: …………………                               Expiry date: …………………….</a:t>
            </a:r>
          </a:p>
          <a:p>
            <a:pPr algn="l"/>
            <a:endParaRPr lang="en-AU" b="1" dirty="0">
              <a:latin typeface="Times New Roman" panose="02020603050405020304" pitchFamily="18" charset="0"/>
              <a:cs typeface="Times New Roman" panose="02020603050405020304" pitchFamily="18" charset="0"/>
            </a:endParaRPr>
          </a:p>
          <a:p>
            <a:pPr algn="l"/>
            <a:r>
              <a:rPr lang="en-AU" b="1" dirty="0">
                <a:latin typeface="Times New Roman" panose="02020603050405020304" pitchFamily="18" charset="0"/>
                <a:cs typeface="Times New Roman" panose="02020603050405020304" pitchFamily="18" charset="0"/>
              </a:rPr>
              <a:t>……………………                                                                ………………………..</a:t>
            </a:r>
            <a:endParaRPr lang="en-AU" sz="2400" b="1" dirty="0">
              <a:latin typeface="Times New Roman" panose="02020603050405020304" pitchFamily="18" charset="0"/>
              <a:cs typeface="Times New Roman" panose="02020603050405020304" pitchFamily="18" charset="0"/>
            </a:endParaRPr>
          </a:p>
          <a:p>
            <a:pPr algn="l"/>
            <a:r>
              <a:rPr lang="en-AU" sz="1600" b="1" dirty="0">
                <a:latin typeface="Times New Roman" panose="02020603050405020304" pitchFamily="18" charset="0"/>
                <a:cs typeface="Times New Roman" panose="02020603050405020304" pitchFamily="18" charset="0"/>
              </a:rPr>
              <a:t>     Electrical contractor                                                                                                              Energy Planning Division</a:t>
            </a:r>
            <a:r>
              <a:rPr lang="en-AU" sz="2000" b="1" dirty="0">
                <a:latin typeface="Times New Roman" panose="02020603050405020304" pitchFamily="18" charset="0"/>
                <a:cs typeface="Times New Roman" panose="02020603050405020304" pitchFamily="18" charset="0"/>
              </a:rPr>
              <a:t> </a:t>
            </a:r>
          </a:p>
          <a:p>
            <a:pPr algn="l"/>
            <a:r>
              <a:rPr lang="en-AU" sz="2400" b="1" dirty="0">
                <a:latin typeface="Times New Roman" panose="02020603050405020304" pitchFamily="18" charset="0"/>
                <a:cs typeface="Times New Roman" panose="02020603050405020304" pitchFamily="18" charset="0"/>
              </a:rPr>
              <a:t>         </a:t>
            </a:r>
            <a:r>
              <a:rPr lang="en-AU" sz="2000" b="1" dirty="0">
                <a:latin typeface="Times New Roman" panose="02020603050405020304" pitchFamily="18" charset="0"/>
                <a:cs typeface="Times New Roman" panose="02020603050405020304" pitchFamily="18" charset="0"/>
              </a:rPr>
              <a:t>(Signature)                                                                                   (Signature with official stamp)</a:t>
            </a:r>
          </a:p>
          <a:p>
            <a:pPr algn="l"/>
            <a:endParaRPr lang="en-AU"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16C693D0-6E88-5A00-A48C-B26DC8E567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 y="197443"/>
            <a:ext cx="1920240" cy="1520274"/>
          </a:xfrm>
          <a:prstGeom prst="rect">
            <a:avLst/>
          </a:prstGeom>
        </p:spPr>
      </p:pic>
    </p:spTree>
    <p:extLst>
      <p:ext uri="{BB962C8B-B14F-4D97-AF65-F5344CB8AC3E}">
        <p14:creationId xmlns:p14="http://schemas.microsoft.com/office/powerpoint/2010/main" val="137795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0298-A0E3-15A7-E431-84494F867C60}"/>
              </a:ext>
            </a:extLst>
          </p:cNvPr>
          <p:cNvSpPr>
            <a:spLocks noGrp="1"/>
          </p:cNvSpPr>
          <p:nvPr>
            <p:ph type="ctrTitle"/>
          </p:nvPr>
        </p:nvSpPr>
        <p:spPr>
          <a:xfrm>
            <a:off x="1889760" y="722700"/>
            <a:ext cx="9284970" cy="1193800"/>
          </a:xfrm>
        </p:spPr>
        <p:txBody>
          <a:bodyPr>
            <a:normAutofit fontScale="90000"/>
          </a:bodyPr>
          <a:lstStyle/>
          <a:p>
            <a:r>
              <a:rPr lang="en-AU" sz="2400" b="1" dirty="0">
                <a:latin typeface="Times New Roman" panose="02020603050405020304" pitchFamily="18" charset="0"/>
                <a:cs typeface="Times New Roman" panose="02020603050405020304" pitchFamily="18" charset="0"/>
              </a:rPr>
              <a:t>MINISTRY OF INFRASTRUCTURE &amp; SUSTAINABLE ENERGY</a:t>
            </a:r>
            <a:br>
              <a:rPr lang="en-AU" sz="2400" b="1" dirty="0">
                <a:latin typeface="Times New Roman" panose="02020603050405020304" pitchFamily="18" charset="0"/>
                <a:cs typeface="Times New Roman" panose="02020603050405020304" pitchFamily="18" charset="0"/>
              </a:rPr>
            </a:br>
            <a:r>
              <a:rPr lang="en-AU" sz="2400" b="1" dirty="0">
                <a:latin typeface="Times New Roman" panose="02020603050405020304" pitchFamily="18" charset="0"/>
                <a:cs typeface="Times New Roman" panose="02020603050405020304" pitchFamily="18" charset="0"/>
              </a:rPr>
              <a:t>BOTAKI IBUKIN MWAKURIAN KATEITEIAO KATEIMATOAN KORAKORA </a:t>
            </a:r>
            <a:br>
              <a:rPr lang="en-AU" sz="2400" b="1" dirty="0">
                <a:latin typeface="Times New Roman" panose="02020603050405020304" pitchFamily="18" charset="0"/>
                <a:cs typeface="Times New Roman" panose="02020603050405020304" pitchFamily="18" charset="0"/>
              </a:rPr>
            </a:br>
            <a:br>
              <a:rPr lang="en-AU" sz="2400" b="1" dirty="0">
                <a:latin typeface="Times New Roman" panose="02020603050405020304" pitchFamily="18" charset="0"/>
                <a:cs typeface="Times New Roman" panose="02020603050405020304" pitchFamily="18" charset="0"/>
              </a:rPr>
            </a:br>
            <a:r>
              <a:rPr lang="en-AU" sz="2400" b="1" dirty="0">
                <a:latin typeface="Times New Roman" panose="02020603050405020304" pitchFamily="18" charset="0"/>
                <a:cs typeface="Times New Roman" panose="02020603050405020304" pitchFamily="18" charset="0"/>
              </a:rPr>
              <a:t>ELECTRICAL CONTRACTOR</a:t>
            </a:r>
            <a:br>
              <a:rPr lang="en-AU" sz="1800" dirty="0"/>
            </a:br>
            <a:endParaRPr lang="en-AU" sz="1800" dirty="0"/>
          </a:p>
        </p:txBody>
      </p:sp>
      <p:sp>
        <p:nvSpPr>
          <p:cNvPr id="4" name="Subtitle 2">
            <a:extLst>
              <a:ext uri="{FF2B5EF4-FFF2-40B4-BE49-F238E27FC236}">
                <a16:creationId xmlns:a16="http://schemas.microsoft.com/office/drawing/2014/main" id="{DB715115-03E6-16A5-FF5C-04D0F34BB094}"/>
              </a:ext>
            </a:extLst>
          </p:cNvPr>
          <p:cNvSpPr txBox="1">
            <a:spLocks/>
          </p:cNvSpPr>
          <p:nvPr/>
        </p:nvSpPr>
        <p:spPr>
          <a:xfrm>
            <a:off x="548640" y="1916500"/>
            <a:ext cx="11353800" cy="54901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b="1" dirty="0">
                <a:latin typeface="Times New Roman" panose="02020603050405020304" pitchFamily="18" charset="0"/>
                <a:cs typeface="Times New Roman" panose="02020603050405020304" pitchFamily="18" charset="0"/>
              </a:rPr>
              <a:t>This Registration Certificate is issued to ….………………………………………….</a:t>
            </a:r>
          </a:p>
          <a:p>
            <a:pPr algn="l"/>
            <a:r>
              <a:rPr lang="en-AU" b="1" dirty="0">
                <a:latin typeface="Times New Roman" panose="02020603050405020304" pitchFamily="18" charset="0"/>
                <a:cs typeface="Times New Roman" panose="02020603050405020304" pitchFamily="18" charset="0"/>
              </a:rPr>
              <a:t>Residing at ………………………………… an Electrical Contractor, under the terms and provisions of the Energy Act 2022 and Electricity Regulations.</a:t>
            </a:r>
          </a:p>
          <a:p>
            <a:pPr algn="l"/>
            <a:endParaRPr lang="en-AU" b="1" dirty="0">
              <a:latin typeface="Times New Roman" panose="02020603050405020304" pitchFamily="18" charset="0"/>
              <a:cs typeface="Times New Roman" panose="02020603050405020304" pitchFamily="18" charset="0"/>
            </a:endParaRPr>
          </a:p>
          <a:p>
            <a:pPr algn="l"/>
            <a:r>
              <a:rPr lang="en-AU" b="1" dirty="0">
                <a:latin typeface="Times New Roman" panose="02020603050405020304" pitchFamily="18" charset="0"/>
                <a:cs typeface="Times New Roman" panose="02020603050405020304" pitchFamily="18" charset="0"/>
              </a:rPr>
              <a:t>Date of Issue: ……………….                               Place of Issue: …………………..</a:t>
            </a:r>
          </a:p>
          <a:p>
            <a:pPr algn="l"/>
            <a:r>
              <a:rPr lang="en-AU" b="1" dirty="0">
                <a:latin typeface="Times New Roman" panose="02020603050405020304" pitchFamily="18" charset="0"/>
                <a:cs typeface="Times New Roman" panose="02020603050405020304" pitchFamily="18" charset="0"/>
              </a:rPr>
              <a:t>License No: …………………                               Expiry date: …………………….</a:t>
            </a:r>
          </a:p>
          <a:p>
            <a:pPr algn="l"/>
            <a:r>
              <a:rPr lang="en-AU" sz="2000" b="1" dirty="0">
                <a:latin typeface="Times New Roman" panose="02020603050405020304" pitchFamily="18" charset="0"/>
                <a:cs typeface="Times New Roman" panose="02020603050405020304" pitchFamily="18" charset="0"/>
              </a:rPr>
              <a:t>		</a:t>
            </a:r>
          </a:p>
          <a:p>
            <a:pPr algn="l"/>
            <a:endParaRPr lang="en-AU" sz="2000" b="1" dirty="0">
              <a:latin typeface="Times New Roman" panose="02020603050405020304" pitchFamily="18" charset="0"/>
              <a:cs typeface="Times New Roman" panose="02020603050405020304" pitchFamily="18" charset="0"/>
            </a:endParaRPr>
          </a:p>
          <a:p>
            <a:pPr algn="l"/>
            <a:r>
              <a:rPr lang="en-AU" sz="2000" b="1" dirty="0">
                <a:latin typeface="Times New Roman" panose="02020603050405020304" pitchFamily="18" charset="0"/>
                <a:cs typeface="Times New Roman" panose="02020603050405020304" pitchFamily="18" charset="0"/>
              </a:rPr>
              <a:t>…………………………            	</a:t>
            </a:r>
            <a:r>
              <a:rPr lang="en-AU" sz="500" dirty="0"/>
              <a:t>	                                                                                                                                                                                                                </a:t>
            </a:r>
            <a:r>
              <a:rPr lang="en-AU" sz="2000" b="1" dirty="0">
                <a:latin typeface="Times New Roman" panose="02020603050405020304" pitchFamily="18" charset="0"/>
                <a:cs typeface="Times New Roman" panose="02020603050405020304" pitchFamily="18" charset="0"/>
              </a:rPr>
              <a:t>      ............................................</a:t>
            </a:r>
          </a:p>
          <a:p>
            <a:pPr algn="l"/>
            <a:r>
              <a:rPr lang="en-AU" sz="1600" b="1" dirty="0">
                <a:latin typeface="Times New Roman" panose="02020603050405020304" pitchFamily="18" charset="0"/>
                <a:cs typeface="Times New Roman" panose="02020603050405020304" pitchFamily="18" charset="0"/>
              </a:rPr>
              <a:t>     Electrical contractor                                                                                                                         Energy Planning Division</a:t>
            </a:r>
            <a:r>
              <a:rPr lang="en-AU" sz="2000" b="1" dirty="0">
                <a:latin typeface="Times New Roman" panose="02020603050405020304" pitchFamily="18" charset="0"/>
                <a:cs typeface="Times New Roman" panose="02020603050405020304" pitchFamily="18" charset="0"/>
              </a:rPr>
              <a:t> </a:t>
            </a:r>
          </a:p>
          <a:p>
            <a:pPr algn="l"/>
            <a:r>
              <a:rPr lang="en-AU" sz="2000" b="1" dirty="0">
                <a:latin typeface="Times New Roman" panose="02020603050405020304" pitchFamily="18" charset="0"/>
                <a:cs typeface="Times New Roman" panose="02020603050405020304" pitchFamily="18" charset="0"/>
              </a:rPr>
              <a:t>         (Signature)                                                                                              (Signature with official stamp</a:t>
            </a:r>
            <a:r>
              <a:rPr lang="en-AU" b="1" dirty="0">
                <a:latin typeface="Times New Roman" panose="02020603050405020304" pitchFamily="18" charset="0"/>
                <a:cs typeface="Times New Roman" panose="02020603050405020304" pitchFamily="18" charset="0"/>
              </a:rPr>
              <a:t>)</a:t>
            </a:r>
          </a:p>
        </p:txBody>
      </p:sp>
      <p:pic>
        <p:nvPicPr>
          <p:cNvPr id="5" name="Picture 4">
            <a:extLst>
              <a:ext uri="{FF2B5EF4-FFF2-40B4-BE49-F238E27FC236}">
                <a16:creationId xmlns:a16="http://schemas.microsoft.com/office/drawing/2014/main" id="{16C693D0-6E88-5A00-A48C-B26DC8E567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 y="197443"/>
            <a:ext cx="1920240" cy="1520274"/>
          </a:xfrm>
          <a:prstGeom prst="rect">
            <a:avLst/>
          </a:prstGeom>
        </p:spPr>
      </p:pic>
    </p:spTree>
    <p:extLst>
      <p:ext uri="{BB962C8B-B14F-4D97-AF65-F5344CB8AC3E}">
        <p14:creationId xmlns:p14="http://schemas.microsoft.com/office/powerpoint/2010/main" val="82164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D7983F-2071-D106-80B1-71CA96745FCB}"/>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EPD license application assessment</a:t>
            </a:r>
          </a:p>
        </p:txBody>
      </p:sp>
      <p:pic>
        <p:nvPicPr>
          <p:cNvPr id="4" name="Content Placeholder 4">
            <a:extLst>
              <a:ext uri="{FF2B5EF4-FFF2-40B4-BE49-F238E27FC236}">
                <a16:creationId xmlns:a16="http://schemas.microsoft.com/office/drawing/2014/main" id="{4BAB65AE-FF0D-19DB-A2C6-9BC271F49F4D}"/>
              </a:ext>
            </a:extLst>
          </p:cNvPr>
          <p:cNvPicPr>
            <a:picLocks noGrp="1" noChangeAspect="1"/>
          </p:cNvPicPr>
          <p:nvPr>
            <p:ph idx="1"/>
          </p:nvPr>
        </p:nvPicPr>
        <p:blipFill>
          <a:blip r:embed="rId2"/>
          <a:stretch>
            <a:fillRect/>
          </a:stretch>
        </p:blipFill>
        <p:spPr>
          <a:xfrm>
            <a:off x="5008098" y="264436"/>
            <a:ext cx="6155202" cy="5947769"/>
          </a:xfrm>
          <a:prstGeom prst="rect">
            <a:avLst/>
          </a:prstGeom>
        </p:spPr>
      </p:pic>
    </p:spTree>
    <p:extLst>
      <p:ext uri="{BB962C8B-B14F-4D97-AF65-F5344CB8AC3E}">
        <p14:creationId xmlns:p14="http://schemas.microsoft.com/office/powerpoint/2010/main" val="266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A84DF-327D-B573-4A6A-451CDBAA43C4}"/>
              </a:ext>
            </a:extLst>
          </p:cNvPr>
          <p:cNvSpPr>
            <a:spLocks noGrp="1"/>
          </p:cNvSpPr>
          <p:nvPr>
            <p:ph type="title"/>
          </p:nvPr>
        </p:nvSpPr>
        <p:spPr/>
        <p:txBody>
          <a:bodyPr>
            <a:normAutofit/>
          </a:bodyPr>
          <a:lstStyle/>
          <a:p>
            <a:r>
              <a:rPr lang="en-AU" b="1" i="1" dirty="0"/>
              <a:t>Business opportunities for electrical contractors</a:t>
            </a:r>
          </a:p>
        </p:txBody>
      </p:sp>
      <p:sp>
        <p:nvSpPr>
          <p:cNvPr id="3" name="Content Placeholder 2">
            <a:extLst>
              <a:ext uri="{FF2B5EF4-FFF2-40B4-BE49-F238E27FC236}">
                <a16:creationId xmlns:a16="http://schemas.microsoft.com/office/drawing/2014/main" id="{8C54761F-3DBE-CD9E-B702-97EBC4A69DA7}"/>
              </a:ext>
            </a:extLst>
          </p:cNvPr>
          <p:cNvSpPr>
            <a:spLocks noGrp="1"/>
          </p:cNvSpPr>
          <p:nvPr>
            <p:ph idx="1"/>
          </p:nvPr>
        </p:nvSpPr>
        <p:spPr/>
        <p:txBody>
          <a:bodyPr/>
          <a:lstStyle/>
          <a:p>
            <a:r>
              <a:rPr lang="en-US" dirty="0"/>
              <a:t>Residential Electrical Services: </a:t>
            </a:r>
          </a:p>
          <a:p>
            <a:pPr marL="0" indent="0">
              <a:buNone/>
            </a:pPr>
            <a:r>
              <a:rPr lang="en-US" dirty="0"/>
              <a:t>Offer Electrical services to homeowners, including electrical repairs, upgrades, installations, and wiring for new construction or remodeling projects</a:t>
            </a:r>
            <a:r>
              <a:rPr lang="en-AU" dirty="0"/>
              <a:t>.</a:t>
            </a:r>
          </a:p>
          <a:p>
            <a:pPr marL="0" indent="0">
              <a:buNone/>
            </a:pPr>
            <a:endParaRPr lang="en-AU" dirty="0"/>
          </a:p>
          <a:p>
            <a:r>
              <a:rPr lang="en-AU" dirty="0"/>
              <a:t>Commercial and industrial Electrical Services: </a:t>
            </a:r>
          </a:p>
          <a:p>
            <a:pPr marL="0" indent="0">
              <a:buNone/>
            </a:pPr>
            <a:r>
              <a:rPr lang="en-AU" dirty="0"/>
              <a:t>Target commercial and industrial clients by providing electrical solutions for businesses, offices, factories, warehouses, and other commercial establishment.</a:t>
            </a:r>
          </a:p>
          <a:p>
            <a:pPr marL="0" indent="0">
              <a:buNone/>
            </a:pPr>
            <a:endParaRPr lang="en-US" dirty="0"/>
          </a:p>
        </p:txBody>
      </p:sp>
    </p:spTree>
    <p:extLst>
      <p:ext uri="{BB962C8B-B14F-4D97-AF65-F5344CB8AC3E}">
        <p14:creationId xmlns:p14="http://schemas.microsoft.com/office/powerpoint/2010/main" val="1757490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5E04-7321-4210-D8B8-627DC2723263}"/>
              </a:ext>
            </a:extLst>
          </p:cNvPr>
          <p:cNvSpPr>
            <a:spLocks noGrp="1"/>
          </p:cNvSpPr>
          <p:nvPr>
            <p:ph type="title"/>
          </p:nvPr>
        </p:nvSpPr>
        <p:spPr/>
        <p:txBody>
          <a:bodyPr/>
          <a:lstStyle/>
          <a:p>
            <a:r>
              <a:rPr lang="en-AU" b="1" i="1" dirty="0"/>
              <a:t>Business opportunities for electrical contractors </a:t>
            </a:r>
            <a:r>
              <a:rPr lang="en-AU" b="1" i="1" dirty="0" err="1"/>
              <a:t>cont</a:t>
            </a:r>
            <a:r>
              <a:rPr lang="en-AU" b="1" i="1" dirty="0"/>
              <a:t>…..</a:t>
            </a:r>
            <a:endParaRPr lang="en-AU" dirty="0"/>
          </a:p>
        </p:txBody>
      </p:sp>
      <p:sp>
        <p:nvSpPr>
          <p:cNvPr id="3" name="Content Placeholder 2">
            <a:extLst>
              <a:ext uri="{FF2B5EF4-FFF2-40B4-BE49-F238E27FC236}">
                <a16:creationId xmlns:a16="http://schemas.microsoft.com/office/drawing/2014/main" id="{42D60448-1E18-FB71-FDA9-376AD24377F8}"/>
              </a:ext>
            </a:extLst>
          </p:cNvPr>
          <p:cNvSpPr>
            <a:spLocks noGrp="1"/>
          </p:cNvSpPr>
          <p:nvPr>
            <p:ph idx="1"/>
          </p:nvPr>
        </p:nvSpPr>
        <p:spPr/>
        <p:txBody>
          <a:bodyPr/>
          <a:lstStyle/>
          <a:p>
            <a:r>
              <a:rPr lang="en-US" dirty="0"/>
              <a:t>Energy Efficiency Upgrades:</a:t>
            </a:r>
          </a:p>
          <a:p>
            <a:pPr marL="0" indent="0">
              <a:buNone/>
            </a:pPr>
            <a:r>
              <a:rPr lang="en-US" dirty="0"/>
              <a:t>With the growing awareness of energy conservation, consider offering energy efficiency upgrades like LED lighting installation, air conditioning, or smart home integration.</a:t>
            </a:r>
          </a:p>
          <a:p>
            <a:pPr marL="0" indent="0">
              <a:buNone/>
            </a:pPr>
            <a:endParaRPr lang="en-AU" dirty="0"/>
          </a:p>
          <a:p>
            <a:r>
              <a:rPr lang="en-AU" dirty="0"/>
              <a:t>Maintenance Contracts: </a:t>
            </a:r>
          </a:p>
          <a:p>
            <a:pPr marL="0" indent="0">
              <a:buNone/>
            </a:pPr>
            <a:r>
              <a:rPr lang="en-AU" dirty="0"/>
              <a:t>Establish ongoing maintenance contracts with clients, providing routine electrical inspection, testing, and maintenance services.</a:t>
            </a:r>
          </a:p>
          <a:p>
            <a:pPr marL="0" indent="0">
              <a:buNone/>
            </a:pPr>
            <a:endParaRPr lang="en-US" dirty="0"/>
          </a:p>
        </p:txBody>
      </p:sp>
    </p:spTree>
    <p:extLst>
      <p:ext uri="{BB962C8B-B14F-4D97-AF65-F5344CB8AC3E}">
        <p14:creationId xmlns:p14="http://schemas.microsoft.com/office/powerpoint/2010/main" val="3844738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55149-E1B7-8D30-9967-B2887BC4C2B8}"/>
              </a:ext>
            </a:extLst>
          </p:cNvPr>
          <p:cNvSpPr>
            <a:spLocks noGrp="1"/>
          </p:cNvSpPr>
          <p:nvPr>
            <p:ph type="title"/>
          </p:nvPr>
        </p:nvSpPr>
        <p:spPr/>
        <p:txBody>
          <a:bodyPr/>
          <a:lstStyle/>
          <a:p>
            <a:r>
              <a:rPr lang="en-AU" b="1" i="1" dirty="0"/>
              <a:t>Business opportunities for electrical contractors</a:t>
            </a:r>
            <a:r>
              <a:rPr lang="en-US" b="1" i="1" dirty="0"/>
              <a:t> </a:t>
            </a:r>
            <a:r>
              <a:rPr lang="en-US" b="1" i="1" dirty="0" err="1"/>
              <a:t>Cont</a:t>
            </a:r>
            <a:r>
              <a:rPr lang="en-US" b="1" i="1" dirty="0"/>
              <a:t>…..</a:t>
            </a:r>
            <a:endParaRPr lang="en-AU" dirty="0"/>
          </a:p>
        </p:txBody>
      </p:sp>
      <p:sp>
        <p:nvSpPr>
          <p:cNvPr id="3" name="Content Placeholder 2">
            <a:extLst>
              <a:ext uri="{FF2B5EF4-FFF2-40B4-BE49-F238E27FC236}">
                <a16:creationId xmlns:a16="http://schemas.microsoft.com/office/drawing/2014/main" id="{42C2E0B3-7E3D-0A1A-35F3-36E98726A7DD}"/>
              </a:ext>
            </a:extLst>
          </p:cNvPr>
          <p:cNvSpPr>
            <a:spLocks noGrp="1"/>
          </p:cNvSpPr>
          <p:nvPr>
            <p:ph idx="1"/>
          </p:nvPr>
        </p:nvSpPr>
        <p:spPr/>
        <p:txBody>
          <a:bodyPr/>
          <a:lstStyle/>
          <a:p>
            <a:r>
              <a:rPr lang="en-US" dirty="0"/>
              <a:t>Specialty services:</a:t>
            </a:r>
          </a:p>
          <a:p>
            <a:pPr marL="0" indent="0">
              <a:buNone/>
            </a:pPr>
            <a:r>
              <a:rPr lang="en-US" dirty="0"/>
              <a:t>Consider specializing in niche areas such as home automation systems, home theater installations, and renewable energy installation.</a:t>
            </a:r>
          </a:p>
          <a:p>
            <a:pPr marL="0" indent="0">
              <a:buNone/>
            </a:pPr>
            <a:endParaRPr lang="en-US" dirty="0"/>
          </a:p>
          <a:p>
            <a:r>
              <a:rPr lang="en-AU" dirty="0"/>
              <a:t>Emergency Services: </a:t>
            </a:r>
          </a:p>
          <a:p>
            <a:pPr marL="0" indent="0">
              <a:buNone/>
            </a:pPr>
            <a:r>
              <a:rPr lang="en-AU" dirty="0"/>
              <a:t>Offer 24/7 emergency electrical services to quickly respond to electrical failure or accidents, which can be a lucrative business venture.</a:t>
            </a:r>
          </a:p>
        </p:txBody>
      </p:sp>
    </p:spTree>
    <p:extLst>
      <p:ext uri="{BB962C8B-B14F-4D97-AF65-F5344CB8AC3E}">
        <p14:creationId xmlns:p14="http://schemas.microsoft.com/office/powerpoint/2010/main" val="2734647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96CC-74E6-0A23-3D9A-2817777517D6}"/>
              </a:ext>
            </a:extLst>
          </p:cNvPr>
          <p:cNvSpPr>
            <a:spLocks noGrp="1"/>
          </p:cNvSpPr>
          <p:nvPr>
            <p:ph type="title"/>
          </p:nvPr>
        </p:nvSpPr>
        <p:spPr>
          <a:xfrm>
            <a:off x="4586908" y="2975803"/>
            <a:ext cx="3018183" cy="1325563"/>
          </a:xfrm>
        </p:spPr>
        <p:txBody>
          <a:bodyPr/>
          <a:lstStyle/>
          <a:p>
            <a:r>
              <a:rPr lang="en-US" dirty="0"/>
              <a:t>Kam </a:t>
            </a:r>
            <a:r>
              <a:rPr lang="en-US" dirty="0" err="1"/>
              <a:t>Rabwa</a:t>
            </a:r>
            <a:endParaRPr lang="en-AU" dirty="0"/>
          </a:p>
        </p:txBody>
      </p:sp>
    </p:spTree>
    <p:extLst>
      <p:ext uri="{BB962C8B-B14F-4D97-AF65-F5344CB8AC3E}">
        <p14:creationId xmlns:p14="http://schemas.microsoft.com/office/powerpoint/2010/main" val="1899185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99B3-8324-6DA1-EFB7-57922728AE88}"/>
              </a:ext>
            </a:extLst>
          </p:cNvPr>
          <p:cNvSpPr>
            <a:spLocks noGrp="1"/>
          </p:cNvSpPr>
          <p:nvPr>
            <p:ph type="title"/>
          </p:nvPr>
        </p:nvSpPr>
        <p:spPr/>
        <p:txBody>
          <a:bodyPr/>
          <a:lstStyle/>
          <a:p>
            <a:r>
              <a:rPr lang="en-AU" dirty="0"/>
              <a:t>Content</a:t>
            </a:r>
          </a:p>
        </p:txBody>
      </p:sp>
      <p:sp>
        <p:nvSpPr>
          <p:cNvPr id="3" name="Content Placeholder 2">
            <a:extLst>
              <a:ext uri="{FF2B5EF4-FFF2-40B4-BE49-F238E27FC236}">
                <a16:creationId xmlns:a16="http://schemas.microsoft.com/office/drawing/2014/main" id="{68A1C2AF-7DF7-1890-C6D3-725149BF6E9E}"/>
              </a:ext>
            </a:extLst>
          </p:cNvPr>
          <p:cNvSpPr>
            <a:spLocks noGrp="1"/>
          </p:cNvSpPr>
          <p:nvPr>
            <p:ph idx="1"/>
          </p:nvPr>
        </p:nvSpPr>
        <p:spPr>
          <a:xfrm>
            <a:off x="838200" y="1690688"/>
            <a:ext cx="10515600" cy="4486275"/>
          </a:xfrm>
        </p:spPr>
        <p:txBody>
          <a:bodyPr>
            <a:normAutofit/>
          </a:bodyPr>
          <a:lstStyle/>
          <a:p>
            <a:r>
              <a:rPr lang="en-AU" dirty="0"/>
              <a:t>Electrician License types</a:t>
            </a:r>
          </a:p>
          <a:p>
            <a:r>
              <a:rPr lang="en-AU" dirty="0"/>
              <a:t>Electrical contractor registration</a:t>
            </a:r>
          </a:p>
          <a:p>
            <a:r>
              <a:rPr lang="en-AU" dirty="0"/>
              <a:t>Electrician License requirement </a:t>
            </a:r>
          </a:p>
          <a:p>
            <a:r>
              <a:rPr lang="en-AU" dirty="0"/>
              <a:t>Electrical contractor registration requirement</a:t>
            </a:r>
          </a:p>
          <a:p>
            <a:r>
              <a:rPr lang="en-AU" dirty="0"/>
              <a:t>Electrical License &amp; Registration Certificate</a:t>
            </a:r>
          </a:p>
          <a:p>
            <a:r>
              <a:rPr lang="en-AU" dirty="0"/>
              <a:t>EP</a:t>
            </a:r>
            <a:r>
              <a:rPr lang="en-AU" sz="2800" dirty="0"/>
              <a:t>D license application assessment</a:t>
            </a:r>
          </a:p>
          <a:p>
            <a:r>
              <a:rPr lang="en-AU" dirty="0"/>
              <a:t>Business opportunities for electrical contractors</a:t>
            </a:r>
            <a:endParaRPr lang="en-AU" sz="2800" dirty="0"/>
          </a:p>
          <a:p>
            <a:endParaRPr lang="en-AU" sz="2800" dirty="0"/>
          </a:p>
          <a:p>
            <a:endParaRPr lang="en-AU" dirty="0"/>
          </a:p>
        </p:txBody>
      </p:sp>
    </p:spTree>
    <p:extLst>
      <p:ext uri="{BB962C8B-B14F-4D97-AF65-F5344CB8AC3E}">
        <p14:creationId xmlns:p14="http://schemas.microsoft.com/office/powerpoint/2010/main" val="214894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0C52-C3EA-F4F4-9BDD-57F1782E0436}"/>
              </a:ext>
            </a:extLst>
          </p:cNvPr>
          <p:cNvSpPr>
            <a:spLocks noGrp="1"/>
          </p:cNvSpPr>
          <p:nvPr>
            <p:ph type="title"/>
          </p:nvPr>
        </p:nvSpPr>
        <p:spPr>
          <a:xfrm>
            <a:off x="342900" y="61596"/>
            <a:ext cx="10515600" cy="1325563"/>
          </a:xfrm>
        </p:spPr>
        <p:txBody>
          <a:bodyPr/>
          <a:lstStyle/>
          <a:p>
            <a:r>
              <a:rPr lang="en-AU" b="1" i="1" dirty="0"/>
              <a:t>Electrician License type </a:t>
            </a:r>
          </a:p>
        </p:txBody>
      </p:sp>
      <p:sp>
        <p:nvSpPr>
          <p:cNvPr id="3" name="Content Placeholder 2">
            <a:extLst>
              <a:ext uri="{FF2B5EF4-FFF2-40B4-BE49-F238E27FC236}">
                <a16:creationId xmlns:a16="http://schemas.microsoft.com/office/drawing/2014/main" id="{711FD306-1099-AAEB-48D4-4584D624DC0C}"/>
              </a:ext>
            </a:extLst>
          </p:cNvPr>
          <p:cNvSpPr>
            <a:spLocks noGrp="1"/>
          </p:cNvSpPr>
          <p:nvPr>
            <p:ph idx="1"/>
          </p:nvPr>
        </p:nvSpPr>
        <p:spPr>
          <a:xfrm>
            <a:off x="342900" y="1387160"/>
            <a:ext cx="11544300" cy="5105716"/>
          </a:xfrm>
        </p:spPr>
        <p:txBody>
          <a:bodyPr>
            <a:normAutofit fontScale="85000" lnSpcReduction="20000"/>
          </a:bodyPr>
          <a:lstStyle/>
          <a:p>
            <a:pPr marL="514350" lvl="0" indent="-514350" algn="just">
              <a:buAutoNum type="arabicPeriod"/>
            </a:pPr>
            <a:r>
              <a:rPr lang="en-US" sz="3000" dirty="0"/>
              <a:t>Electrician </a:t>
            </a:r>
            <a:r>
              <a:rPr lang="en-US" sz="3000" dirty="0">
                <a:solidFill>
                  <a:srgbClr val="FF0000"/>
                </a:solidFill>
              </a:rPr>
              <a:t>license A </a:t>
            </a:r>
            <a:r>
              <a:rPr lang="en-US" sz="3000" dirty="0"/>
              <a:t>- </a:t>
            </a:r>
            <a:r>
              <a:rPr lang="en-AU" sz="3000" dirty="0"/>
              <a:t>This license allows the holder to work on any electrical installation (high voltage) involving the running, laying, fixing, or installation of wire. Low Voltage such as security system, fire alarms, and communication systems. The holder of the same license can also apply for wiring permit for residential, and commercial building.</a:t>
            </a:r>
          </a:p>
          <a:p>
            <a:pPr marL="0" lvl="0" indent="0" algn="just">
              <a:buNone/>
            </a:pPr>
            <a:endParaRPr lang="en-AU" sz="3000" dirty="0"/>
          </a:p>
          <a:p>
            <a:pPr marL="0" lvl="0" indent="0" algn="just">
              <a:buNone/>
            </a:pPr>
            <a:r>
              <a:rPr lang="en-AU" sz="3000" dirty="0"/>
              <a:t>The License A is appropriate for the following.</a:t>
            </a:r>
          </a:p>
          <a:p>
            <a:pPr marL="742950" lvl="1" indent="-285750" algn="just">
              <a:buFont typeface="+mj-lt"/>
              <a:buAutoNum type="alphaLcPeriod"/>
            </a:pPr>
            <a:r>
              <a:rPr lang="en-AU" sz="3000" dirty="0"/>
              <a:t>Government Electricians </a:t>
            </a:r>
          </a:p>
          <a:p>
            <a:pPr marL="742950" lvl="1" indent="-285750" algn="just">
              <a:buFont typeface="+mj-lt"/>
              <a:buAutoNum type="alphaLcPeriod"/>
            </a:pPr>
            <a:r>
              <a:rPr lang="en-AU" sz="3000" dirty="0"/>
              <a:t>SOE’s Electricians / industries </a:t>
            </a:r>
          </a:p>
          <a:p>
            <a:pPr marL="742950" lvl="1" indent="-285750" algn="just">
              <a:buFont typeface="+mj-lt"/>
              <a:buAutoNum type="alphaLcPeriod"/>
            </a:pPr>
            <a:r>
              <a:rPr lang="en-AU" sz="3000" dirty="0"/>
              <a:t>Private Business electricians / NGO’s</a:t>
            </a:r>
          </a:p>
          <a:p>
            <a:pPr marL="742950" lvl="1" indent="-285750" algn="just">
              <a:buFont typeface="+mj-lt"/>
              <a:buAutoNum type="alphaLcPeriod"/>
            </a:pPr>
            <a:r>
              <a:rPr lang="en-AU" sz="3000" dirty="0"/>
              <a:t>Electrical Contractors (will also apply for electrical contractor registration certificate &amp; should not be a government civil servant) </a:t>
            </a:r>
          </a:p>
          <a:p>
            <a:pPr marL="742950" lvl="1" indent="-285750" algn="just">
              <a:buFont typeface="+mj-lt"/>
              <a:buAutoNum type="alphaLcPeriod"/>
            </a:pPr>
            <a:r>
              <a:rPr lang="en-AU" sz="3000" dirty="0"/>
              <a:t>Personal use – ( for private electrical installation only &amp; can’t use in any electrical contractor work unless he/she have registered as an electrician contractor)</a:t>
            </a:r>
          </a:p>
          <a:p>
            <a:pPr marL="0" indent="0" algn="just">
              <a:buNone/>
            </a:pPr>
            <a:endParaRPr lang="en-US" sz="2400" dirty="0"/>
          </a:p>
        </p:txBody>
      </p:sp>
    </p:spTree>
    <p:extLst>
      <p:ext uri="{BB962C8B-B14F-4D97-AF65-F5344CB8AC3E}">
        <p14:creationId xmlns:p14="http://schemas.microsoft.com/office/powerpoint/2010/main" val="271124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3987F-F58D-F4E0-1C76-11E7864E3EC8}"/>
              </a:ext>
            </a:extLst>
          </p:cNvPr>
          <p:cNvSpPr>
            <a:spLocks noGrp="1"/>
          </p:cNvSpPr>
          <p:nvPr>
            <p:ph type="title"/>
          </p:nvPr>
        </p:nvSpPr>
        <p:spPr/>
        <p:txBody>
          <a:bodyPr/>
          <a:lstStyle/>
          <a:p>
            <a:r>
              <a:rPr lang="en-AU" b="1" i="1" dirty="0"/>
              <a:t>Electrician License type</a:t>
            </a:r>
            <a:endParaRPr lang="en-AU" dirty="0"/>
          </a:p>
        </p:txBody>
      </p:sp>
      <p:sp>
        <p:nvSpPr>
          <p:cNvPr id="3" name="Content Placeholder 2">
            <a:extLst>
              <a:ext uri="{FF2B5EF4-FFF2-40B4-BE49-F238E27FC236}">
                <a16:creationId xmlns:a16="http://schemas.microsoft.com/office/drawing/2014/main" id="{DE90DC02-F470-0DAF-4D5B-0D6AE74A15E8}"/>
              </a:ext>
            </a:extLst>
          </p:cNvPr>
          <p:cNvSpPr>
            <a:spLocks noGrp="1"/>
          </p:cNvSpPr>
          <p:nvPr>
            <p:ph idx="1"/>
          </p:nvPr>
        </p:nvSpPr>
        <p:spPr>
          <a:xfrm>
            <a:off x="274320" y="1440180"/>
            <a:ext cx="11612880" cy="4736783"/>
          </a:xfrm>
        </p:spPr>
        <p:txBody>
          <a:bodyPr/>
          <a:lstStyle/>
          <a:p>
            <a:pPr marL="0" indent="0" algn="just">
              <a:lnSpc>
                <a:spcPct val="70000"/>
              </a:lnSpc>
              <a:buNone/>
            </a:pPr>
            <a:r>
              <a:rPr lang="en-AU" sz="3200" dirty="0"/>
              <a:t>2. Electrician </a:t>
            </a:r>
            <a:r>
              <a:rPr lang="en-AU" sz="3200" dirty="0">
                <a:solidFill>
                  <a:srgbClr val="00B0F0"/>
                </a:solidFill>
              </a:rPr>
              <a:t>License B </a:t>
            </a:r>
            <a:r>
              <a:rPr lang="en-AU" sz="3200" dirty="0"/>
              <a:t>(similar to Journeyman Electrician Licence) -This license allows the holder to work as an electrician under the supervision of an Electrician License A.</a:t>
            </a:r>
          </a:p>
          <a:p>
            <a:pPr marL="0" indent="0" algn="just">
              <a:lnSpc>
                <a:spcPct val="70000"/>
              </a:lnSpc>
              <a:buNone/>
            </a:pPr>
            <a:endParaRPr lang="en-AU" sz="3200" dirty="0"/>
          </a:p>
          <a:p>
            <a:pPr marL="0" indent="0" algn="just">
              <a:lnSpc>
                <a:spcPct val="70000"/>
              </a:lnSpc>
              <a:buNone/>
            </a:pPr>
            <a:r>
              <a:rPr lang="en-AU" sz="3200" dirty="0"/>
              <a:t>License B is appropriate for the following.</a:t>
            </a:r>
          </a:p>
          <a:p>
            <a:pPr marL="457200" lvl="1" indent="0" algn="just">
              <a:lnSpc>
                <a:spcPct val="70000"/>
              </a:lnSpc>
              <a:buNone/>
            </a:pPr>
            <a:r>
              <a:rPr lang="en-AU" sz="2800" dirty="0"/>
              <a:t>a. Government Electricians (new recruited electricians, junior electricians)</a:t>
            </a:r>
          </a:p>
          <a:p>
            <a:pPr marL="457200" lvl="1" indent="0" algn="just">
              <a:lnSpc>
                <a:spcPct val="70000"/>
              </a:lnSpc>
              <a:buNone/>
            </a:pPr>
            <a:r>
              <a:rPr lang="en-AU" sz="2800" dirty="0"/>
              <a:t>b. SOE’s Electricians (new recruited electricians, junior electricians)</a:t>
            </a:r>
          </a:p>
          <a:p>
            <a:pPr marL="457200" lvl="1" indent="0" algn="just">
              <a:lnSpc>
                <a:spcPct val="70000"/>
              </a:lnSpc>
              <a:buNone/>
            </a:pPr>
            <a:r>
              <a:rPr lang="en-AU" sz="2800" dirty="0"/>
              <a:t>c. Private Business electricians (assistance electricians) </a:t>
            </a:r>
          </a:p>
          <a:p>
            <a:pPr marL="457200" lvl="1" indent="0" algn="just">
              <a:lnSpc>
                <a:spcPct val="70000"/>
              </a:lnSpc>
              <a:buNone/>
            </a:pPr>
            <a:r>
              <a:rPr lang="en-AU" sz="2800" dirty="0"/>
              <a:t>d. Electrician working under the supervision of an Electrical contractors.</a:t>
            </a:r>
          </a:p>
          <a:p>
            <a:pPr marL="457200" lvl="1" indent="0" algn="just">
              <a:lnSpc>
                <a:spcPct val="70000"/>
              </a:lnSpc>
              <a:buNone/>
            </a:pPr>
            <a:r>
              <a:rPr lang="en-AU" sz="2800" dirty="0"/>
              <a:t>e. New graduate from KIT working in any electrical industry</a:t>
            </a:r>
          </a:p>
          <a:p>
            <a:endParaRPr lang="en-AU" dirty="0"/>
          </a:p>
        </p:txBody>
      </p:sp>
    </p:spTree>
    <p:extLst>
      <p:ext uri="{BB962C8B-B14F-4D97-AF65-F5344CB8AC3E}">
        <p14:creationId xmlns:p14="http://schemas.microsoft.com/office/powerpoint/2010/main" val="172278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BCF35-B3C5-C1B4-4886-17CBEEAD1061}"/>
              </a:ext>
            </a:extLst>
          </p:cNvPr>
          <p:cNvSpPr>
            <a:spLocks noGrp="1"/>
          </p:cNvSpPr>
          <p:nvPr>
            <p:ph type="title"/>
          </p:nvPr>
        </p:nvSpPr>
        <p:spPr/>
        <p:txBody>
          <a:bodyPr/>
          <a:lstStyle/>
          <a:p>
            <a:r>
              <a:rPr lang="en-US" b="1" i="1" dirty="0"/>
              <a:t>Electrical Contractor Registration</a:t>
            </a:r>
            <a:endParaRPr lang="en-AU" b="1" i="1" dirty="0"/>
          </a:p>
        </p:txBody>
      </p:sp>
      <p:sp>
        <p:nvSpPr>
          <p:cNvPr id="3" name="Content Placeholder 2">
            <a:extLst>
              <a:ext uri="{FF2B5EF4-FFF2-40B4-BE49-F238E27FC236}">
                <a16:creationId xmlns:a16="http://schemas.microsoft.com/office/drawing/2014/main" id="{ED54E0E5-E223-B90C-95EC-3A8AFDEBCAB9}"/>
              </a:ext>
            </a:extLst>
          </p:cNvPr>
          <p:cNvSpPr>
            <a:spLocks noGrp="1"/>
          </p:cNvSpPr>
          <p:nvPr>
            <p:ph idx="1"/>
          </p:nvPr>
        </p:nvSpPr>
        <p:spPr/>
        <p:txBody>
          <a:bodyPr>
            <a:normAutofit fontScale="92500"/>
          </a:bodyPr>
          <a:lstStyle/>
          <a:p>
            <a:pPr algn="just"/>
            <a:r>
              <a:rPr lang="en-AU" sz="3600" b="1" dirty="0">
                <a:effectLst/>
                <a:latin typeface="Calibri" panose="020F0502020204030204" pitchFamily="34" charset="0"/>
                <a:ea typeface="Times New Roman" panose="02020603050405020304" pitchFamily="18" charset="0"/>
                <a:cs typeface="Times New Roman" panose="02020603050405020304" pitchFamily="18" charset="0"/>
              </a:rPr>
              <a:t>Electrician Contractor Registration</a:t>
            </a: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 – The registration will allow the holder of </a:t>
            </a:r>
            <a:r>
              <a:rPr lang="en-AU" sz="3600" b="1" dirty="0">
                <a:effectLst/>
                <a:latin typeface="Calibri" panose="020F0502020204030204" pitchFamily="34" charset="0"/>
                <a:ea typeface="Times New Roman" panose="02020603050405020304" pitchFamily="18" charset="0"/>
                <a:cs typeface="Times New Roman" panose="02020603050405020304" pitchFamily="18" charset="0"/>
              </a:rPr>
              <a:t>license A</a:t>
            </a: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 type only to run an electrical contracting business and supervise other electricians. </a:t>
            </a:r>
          </a:p>
          <a:p>
            <a:pPr algn="just"/>
            <a:r>
              <a:rPr lang="en-AU" sz="3600" dirty="0">
                <a:effectLst/>
                <a:latin typeface="Calibri" panose="020F0502020204030204" pitchFamily="34" charset="0"/>
                <a:ea typeface="Times New Roman" panose="02020603050405020304" pitchFamily="18" charset="0"/>
                <a:cs typeface="Times New Roman" panose="02020603050405020304" pitchFamily="18" charset="0"/>
              </a:rPr>
              <a:t>The Electrician contractor registration is applicable for the following:</a:t>
            </a:r>
            <a:endParaRPr lang="en-AU" sz="4800" dirty="0">
              <a:effectLst/>
            </a:endParaRPr>
          </a:p>
          <a:p>
            <a:pPr marL="742950" lvl="1" indent="-285750" algn="just">
              <a:buFont typeface="+mj-lt"/>
              <a:buAutoNum type="alphaLcPeriod"/>
            </a:pPr>
            <a:r>
              <a:rPr lang="en-AU" sz="2800" dirty="0">
                <a:effectLst/>
                <a:latin typeface="Calibri" panose="020F0502020204030204" pitchFamily="34" charset="0"/>
                <a:ea typeface="Times New Roman" panose="02020603050405020304" pitchFamily="18" charset="0"/>
              </a:rPr>
              <a:t>Must be a holder for a valid </a:t>
            </a:r>
            <a:r>
              <a:rPr lang="en-AU" sz="2800" dirty="0">
                <a:solidFill>
                  <a:srgbClr val="FF0000"/>
                </a:solidFill>
                <a:effectLst/>
                <a:latin typeface="Calibri" panose="020F0502020204030204" pitchFamily="34" charset="0"/>
                <a:ea typeface="Times New Roman" panose="02020603050405020304" pitchFamily="18" charset="0"/>
              </a:rPr>
              <a:t>license “A”</a:t>
            </a:r>
            <a:endParaRPr lang="en-AU" sz="2800" dirty="0">
              <a:solidFill>
                <a:srgbClr val="FF0000"/>
              </a:solidFill>
              <a:effectLst/>
              <a:latin typeface="Calibri" panose="020F0502020204030204" pitchFamily="34" charset="0"/>
              <a:ea typeface="Calibri" panose="020F0502020204030204" pitchFamily="34" charset="0"/>
            </a:endParaRPr>
          </a:p>
          <a:p>
            <a:pPr marL="742950" lvl="1" indent="-285750" algn="just">
              <a:buFont typeface="+mj-lt"/>
              <a:buAutoNum type="alphaLcPeriod"/>
            </a:pPr>
            <a:r>
              <a:rPr lang="en-AU" sz="2800" dirty="0">
                <a:effectLst/>
                <a:latin typeface="Calibri" panose="020F0502020204030204" pitchFamily="34" charset="0"/>
                <a:ea typeface="Times New Roman" panose="02020603050405020304" pitchFamily="18" charset="0"/>
              </a:rPr>
              <a:t>Must have a list of licensed employees (</a:t>
            </a:r>
            <a:r>
              <a:rPr lang="en-AU" sz="2800" b="1" dirty="0">
                <a:effectLst/>
                <a:latin typeface="Calibri" panose="020F0502020204030204" pitchFamily="34" charset="0"/>
                <a:ea typeface="Times New Roman" panose="02020603050405020304" pitchFamily="18" charset="0"/>
              </a:rPr>
              <a:t>License B</a:t>
            </a:r>
            <a:r>
              <a:rPr lang="en-AU" sz="2800" dirty="0">
                <a:effectLst/>
                <a:latin typeface="Calibri" panose="020F0502020204030204" pitchFamily="34" charset="0"/>
                <a:ea typeface="Times New Roman" panose="02020603050405020304" pitchFamily="18" charset="0"/>
              </a:rPr>
              <a:t> type)</a:t>
            </a:r>
            <a:endParaRPr lang="en-AU" sz="2800" dirty="0">
              <a:effectLst/>
              <a:latin typeface="Calibri" panose="020F0502020204030204" pitchFamily="34" charset="0"/>
              <a:ea typeface="Calibri" panose="020F0502020204030204" pitchFamily="34" charset="0"/>
            </a:endParaRPr>
          </a:p>
          <a:p>
            <a:pPr marL="742950" lvl="1" indent="-285750" algn="just">
              <a:buFont typeface="+mj-lt"/>
              <a:buAutoNum type="alphaLcPeriod"/>
            </a:pPr>
            <a:r>
              <a:rPr lang="en-AU" sz="2800" dirty="0">
                <a:effectLst/>
                <a:latin typeface="Calibri" panose="020F0502020204030204" pitchFamily="34" charset="0"/>
                <a:ea typeface="Times New Roman" panose="02020603050405020304" pitchFamily="18" charset="0"/>
              </a:rPr>
              <a:t>Must have a current Trade &amp; Business License (Business registration with MTCIC)</a:t>
            </a:r>
            <a:endParaRPr lang="en-AU" sz="2800" dirty="0">
              <a:effectLst/>
              <a:latin typeface="Calibri" panose="020F0502020204030204" pitchFamily="34" charset="0"/>
              <a:ea typeface="Calibri" panose="020F0502020204030204" pitchFamily="34" charset="0"/>
            </a:endParaRPr>
          </a:p>
          <a:p>
            <a:pPr marL="0" indent="0">
              <a:buNone/>
            </a:pPr>
            <a:endParaRPr lang="en-AU" dirty="0"/>
          </a:p>
        </p:txBody>
      </p:sp>
    </p:spTree>
    <p:extLst>
      <p:ext uri="{BB962C8B-B14F-4D97-AF65-F5344CB8AC3E}">
        <p14:creationId xmlns:p14="http://schemas.microsoft.com/office/powerpoint/2010/main" val="276746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AAF1-3BC8-F946-F766-6D0F45355D9B}"/>
              </a:ext>
            </a:extLst>
          </p:cNvPr>
          <p:cNvSpPr>
            <a:spLocks noGrp="1"/>
          </p:cNvSpPr>
          <p:nvPr>
            <p:ph type="title"/>
          </p:nvPr>
        </p:nvSpPr>
        <p:spPr/>
        <p:txBody>
          <a:bodyPr/>
          <a:lstStyle/>
          <a:p>
            <a:r>
              <a:rPr lang="en-AU" b="1" i="1" dirty="0"/>
              <a:t>Electrician License requirement </a:t>
            </a:r>
          </a:p>
        </p:txBody>
      </p:sp>
      <p:sp>
        <p:nvSpPr>
          <p:cNvPr id="3" name="Content Placeholder 2">
            <a:extLst>
              <a:ext uri="{FF2B5EF4-FFF2-40B4-BE49-F238E27FC236}">
                <a16:creationId xmlns:a16="http://schemas.microsoft.com/office/drawing/2014/main" id="{5393F215-1231-936D-091E-24CF3EAF898A}"/>
              </a:ext>
            </a:extLst>
          </p:cNvPr>
          <p:cNvSpPr>
            <a:spLocks noGrp="1"/>
          </p:cNvSpPr>
          <p:nvPr>
            <p:ph idx="1"/>
          </p:nvPr>
        </p:nvSpPr>
        <p:spPr/>
        <p:txBody>
          <a:bodyPr/>
          <a:lstStyle/>
          <a:p>
            <a:pPr marL="0" indent="0">
              <a:buNone/>
            </a:pPr>
            <a:r>
              <a:rPr lang="en-US" dirty="0">
                <a:solidFill>
                  <a:srgbClr val="FF0000"/>
                </a:solidFill>
              </a:rPr>
              <a:t>License A </a:t>
            </a:r>
            <a:r>
              <a:rPr lang="en-US" dirty="0"/>
              <a:t>requirement</a:t>
            </a:r>
          </a:p>
          <a:p>
            <a:r>
              <a:rPr lang="en-AU" dirty="0"/>
              <a:t>Minimum qualification – Electrical Trade Certificate two from recognise institution (regional &amp; international institution)</a:t>
            </a:r>
          </a:p>
          <a:p>
            <a:r>
              <a:rPr lang="en-AU" dirty="0"/>
              <a:t>Experience – minimum of 5 years working experience in the electrical filed (must provide supporting documents)</a:t>
            </a:r>
          </a:p>
          <a:p>
            <a:r>
              <a:rPr lang="en-AU" dirty="0"/>
              <a:t>A copy of Birth Certificated is required</a:t>
            </a:r>
          </a:p>
          <a:p>
            <a:r>
              <a:rPr lang="en-AU" dirty="0"/>
              <a:t>A copy of Medical Clearance is required</a:t>
            </a:r>
          </a:p>
          <a:p>
            <a:endParaRPr lang="en-AU" dirty="0"/>
          </a:p>
        </p:txBody>
      </p:sp>
    </p:spTree>
    <p:extLst>
      <p:ext uri="{BB962C8B-B14F-4D97-AF65-F5344CB8AC3E}">
        <p14:creationId xmlns:p14="http://schemas.microsoft.com/office/powerpoint/2010/main" val="236740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AAF1-3BC8-F946-F766-6D0F45355D9B}"/>
              </a:ext>
            </a:extLst>
          </p:cNvPr>
          <p:cNvSpPr>
            <a:spLocks noGrp="1"/>
          </p:cNvSpPr>
          <p:nvPr>
            <p:ph type="title"/>
          </p:nvPr>
        </p:nvSpPr>
        <p:spPr/>
        <p:txBody>
          <a:bodyPr/>
          <a:lstStyle/>
          <a:p>
            <a:r>
              <a:rPr lang="en-AU" b="1" i="1" dirty="0"/>
              <a:t>Electrician License requirement </a:t>
            </a:r>
            <a:r>
              <a:rPr lang="en-AU" b="1" i="1" dirty="0" err="1"/>
              <a:t>Cont</a:t>
            </a:r>
            <a:r>
              <a:rPr lang="en-AU" b="1" i="1" dirty="0"/>
              <a:t>….. </a:t>
            </a:r>
          </a:p>
        </p:txBody>
      </p:sp>
      <p:sp>
        <p:nvSpPr>
          <p:cNvPr id="3" name="Content Placeholder 2">
            <a:extLst>
              <a:ext uri="{FF2B5EF4-FFF2-40B4-BE49-F238E27FC236}">
                <a16:creationId xmlns:a16="http://schemas.microsoft.com/office/drawing/2014/main" id="{5393F215-1231-936D-091E-24CF3EAF898A}"/>
              </a:ext>
            </a:extLst>
          </p:cNvPr>
          <p:cNvSpPr>
            <a:spLocks noGrp="1"/>
          </p:cNvSpPr>
          <p:nvPr>
            <p:ph idx="1"/>
          </p:nvPr>
        </p:nvSpPr>
        <p:spPr/>
        <p:txBody>
          <a:bodyPr/>
          <a:lstStyle/>
          <a:p>
            <a:pPr marL="0" indent="0">
              <a:buNone/>
            </a:pPr>
            <a:r>
              <a:rPr lang="en-US" dirty="0">
                <a:solidFill>
                  <a:srgbClr val="00B0F0"/>
                </a:solidFill>
              </a:rPr>
              <a:t>License B </a:t>
            </a:r>
            <a:r>
              <a:rPr lang="en-US" dirty="0"/>
              <a:t>requirement</a:t>
            </a:r>
          </a:p>
          <a:p>
            <a:r>
              <a:rPr lang="en-AU" dirty="0"/>
              <a:t>Minimum qualification – Electrical Trade Certificate from recognise institution </a:t>
            </a:r>
          </a:p>
          <a:p>
            <a:r>
              <a:rPr lang="en-AU" dirty="0"/>
              <a:t>Experience – minimum of one years working experience in the electrical filed (must provide supporting documents)</a:t>
            </a:r>
          </a:p>
          <a:p>
            <a:r>
              <a:rPr lang="en-AU" dirty="0"/>
              <a:t>A copy of Birth Certificated is required</a:t>
            </a:r>
          </a:p>
          <a:p>
            <a:r>
              <a:rPr lang="en-AU" dirty="0"/>
              <a:t>A copy of Medical Clearance is required</a:t>
            </a:r>
          </a:p>
          <a:p>
            <a:pPr marL="0" indent="0">
              <a:buNone/>
            </a:pPr>
            <a:endParaRPr lang="en-AU" dirty="0"/>
          </a:p>
        </p:txBody>
      </p:sp>
    </p:spTree>
    <p:extLst>
      <p:ext uri="{BB962C8B-B14F-4D97-AF65-F5344CB8AC3E}">
        <p14:creationId xmlns:p14="http://schemas.microsoft.com/office/powerpoint/2010/main" val="1985508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9AAF1-3BC8-F946-F766-6D0F45355D9B}"/>
              </a:ext>
            </a:extLst>
          </p:cNvPr>
          <p:cNvSpPr>
            <a:spLocks noGrp="1"/>
          </p:cNvSpPr>
          <p:nvPr>
            <p:ph type="title"/>
          </p:nvPr>
        </p:nvSpPr>
        <p:spPr/>
        <p:txBody>
          <a:bodyPr/>
          <a:lstStyle/>
          <a:p>
            <a:r>
              <a:rPr lang="en-AU" b="1" i="1" dirty="0"/>
              <a:t>Electrical contractor registration</a:t>
            </a:r>
          </a:p>
        </p:txBody>
      </p:sp>
      <p:sp>
        <p:nvSpPr>
          <p:cNvPr id="3" name="Content Placeholder 2">
            <a:extLst>
              <a:ext uri="{FF2B5EF4-FFF2-40B4-BE49-F238E27FC236}">
                <a16:creationId xmlns:a16="http://schemas.microsoft.com/office/drawing/2014/main" id="{5393F215-1231-936D-091E-24CF3EAF898A}"/>
              </a:ext>
            </a:extLst>
          </p:cNvPr>
          <p:cNvSpPr>
            <a:spLocks noGrp="1"/>
          </p:cNvSpPr>
          <p:nvPr>
            <p:ph idx="1"/>
          </p:nvPr>
        </p:nvSpPr>
        <p:spPr/>
        <p:txBody>
          <a:bodyPr/>
          <a:lstStyle/>
          <a:p>
            <a:pPr marL="0" indent="0">
              <a:buNone/>
            </a:pPr>
            <a:r>
              <a:rPr lang="en-US" dirty="0"/>
              <a:t>Registration requirement</a:t>
            </a:r>
          </a:p>
          <a:p>
            <a:r>
              <a:rPr lang="en-AU" dirty="0"/>
              <a:t>Provide a cover letter explaining to the Energy Planning Division (EPD) why you should be considered for an Electrical Contractor’s license</a:t>
            </a:r>
          </a:p>
          <a:p>
            <a:r>
              <a:rPr lang="en-AU" dirty="0"/>
              <a:t>Must hold a valid </a:t>
            </a:r>
            <a:r>
              <a:rPr lang="en-AU" dirty="0">
                <a:solidFill>
                  <a:srgbClr val="FF0000"/>
                </a:solidFill>
              </a:rPr>
              <a:t>license A type </a:t>
            </a:r>
            <a:endParaRPr lang="en-AU" dirty="0"/>
          </a:p>
          <a:p>
            <a:r>
              <a:rPr lang="en-AU" dirty="0"/>
              <a:t>Provide a list of licensed employees and their license number (license A or B)</a:t>
            </a:r>
          </a:p>
          <a:p>
            <a:r>
              <a:rPr lang="en-AU" dirty="0"/>
              <a:t>Provide a copy of current trade &amp; business license</a:t>
            </a:r>
          </a:p>
          <a:p>
            <a:r>
              <a:rPr lang="en-AU" dirty="0"/>
              <a:t>Must provide two personal reference letters from an architect or general contractor that has a trade &amp; business license.</a:t>
            </a:r>
          </a:p>
          <a:p>
            <a:pPr marL="0" indent="0">
              <a:buNone/>
            </a:pPr>
            <a:endParaRPr lang="en-AU" dirty="0">
              <a:solidFill>
                <a:srgbClr val="FF0000"/>
              </a:solidFill>
            </a:endParaRPr>
          </a:p>
          <a:p>
            <a:endParaRPr lang="en-AU" dirty="0"/>
          </a:p>
          <a:p>
            <a:pPr marL="0" indent="0">
              <a:buNone/>
            </a:pPr>
            <a:endParaRPr lang="en-AU" dirty="0"/>
          </a:p>
        </p:txBody>
      </p:sp>
    </p:spTree>
    <p:extLst>
      <p:ext uri="{BB962C8B-B14F-4D97-AF65-F5344CB8AC3E}">
        <p14:creationId xmlns:p14="http://schemas.microsoft.com/office/powerpoint/2010/main" val="141379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0298-A0E3-15A7-E431-84494F867C60}"/>
              </a:ext>
            </a:extLst>
          </p:cNvPr>
          <p:cNvSpPr>
            <a:spLocks noGrp="1"/>
          </p:cNvSpPr>
          <p:nvPr>
            <p:ph type="ctrTitle"/>
          </p:nvPr>
        </p:nvSpPr>
        <p:spPr>
          <a:xfrm>
            <a:off x="1785730" y="859631"/>
            <a:ext cx="9284970" cy="1193800"/>
          </a:xfrm>
        </p:spPr>
        <p:txBody>
          <a:bodyPr>
            <a:normAutofit fontScale="90000"/>
          </a:bodyPr>
          <a:lstStyle/>
          <a:p>
            <a:r>
              <a:rPr lang="en-AU" sz="2400" b="1" dirty="0">
                <a:latin typeface="Times New Roman" panose="02020603050405020304" pitchFamily="18" charset="0"/>
                <a:cs typeface="Times New Roman" panose="02020603050405020304" pitchFamily="18" charset="0"/>
              </a:rPr>
              <a:t>MINISTRY OF INFRASTRUCTURE &amp; SUSTAINABLE ENERGY</a:t>
            </a:r>
            <a:br>
              <a:rPr lang="en-AU" sz="2400" b="1" dirty="0">
                <a:latin typeface="Times New Roman" panose="02020603050405020304" pitchFamily="18" charset="0"/>
                <a:cs typeface="Times New Roman" panose="02020603050405020304" pitchFamily="18" charset="0"/>
              </a:rPr>
            </a:br>
            <a:r>
              <a:rPr lang="en-AU" sz="2400" b="1" dirty="0">
                <a:latin typeface="Times New Roman" panose="02020603050405020304" pitchFamily="18" charset="0"/>
                <a:cs typeface="Times New Roman" panose="02020603050405020304" pitchFamily="18" charset="0"/>
              </a:rPr>
              <a:t>BOTAKI IBUKIN MWAKURIAN KATEITEIAO KATEIMATOAN KORAKORA </a:t>
            </a:r>
            <a:br>
              <a:rPr lang="en-AU" sz="2400" b="1" dirty="0">
                <a:latin typeface="Times New Roman" panose="02020603050405020304" pitchFamily="18" charset="0"/>
                <a:cs typeface="Times New Roman" panose="02020603050405020304" pitchFamily="18" charset="0"/>
              </a:rPr>
            </a:br>
            <a:br>
              <a:rPr lang="en-AU" sz="2400" b="1" dirty="0">
                <a:latin typeface="Times New Roman" panose="02020603050405020304" pitchFamily="18" charset="0"/>
                <a:cs typeface="Times New Roman" panose="02020603050405020304" pitchFamily="18" charset="0"/>
              </a:rPr>
            </a:br>
            <a:r>
              <a:rPr lang="en-AU" sz="2400" b="1" dirty="0">
                <a:latin typeface="Times New Roman" panose="02020603050405020304" pitchFamily="18" charset="0"/>
                <a:cs typeface="Times New Roman" panose="02020603050405020304" pitchFamily="18" charset="0"/>
              </a:rPr>
              <a:t>ELECTRICIAN LICINCE TYPE “A” </a:t>
            </a:r>
            <a:br>
              <a:rPr lang="en-AU" sz="1800" dirty="0"/>
            </a:br>
            <a:endParaRPr lang="en-AU" sz="1800" dirty="0"/>
          </a:p>
        </p:txBody>
      </p:sp>
      <p:sp>
        <p:nvSpPr>
          <p:cNvPr id="4" name="Subtitle 2">
            <a:extLst>
              <a:ext uri="{FF2B5EF4-FFF2-40B4-BE49-F238E27FC236}">
                <a16:creationId xmlns:a16="http://schemas.microsoft.com/office/drawing/2014/main" id="{DB715115-03E6-16A5-FF5C-04D0F34BB094}"/>
              </a:ext>
            </a:extLst>
          </p:cNvPr>
          <p:cNvSpPr txBox="1">
            <a:spLocks/>
          </p:cNvSpPr>
          <p:nvPr/>
        </p:nvSpPr>
        <p:spPr>
          <a:xfrm>
            <a:off x="548640" y="2171700"/>
            <a:ext cx="11353800" cy="52349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b="1" dirty="0">
                <a:latin typeface="Times New Roman" panose="02020603050405020304" pitchFamily="18" charset="0"/>
                <a:cs typeface="Times New Roman" panose="02020603050405020304" pitchFamily="18" charset="0"/>
              </a:rPr>
              <a:t>This licence entitles …………………………………………………………………….</a:t>
            </a:r>
          </a:p>
          <a:p>
            <a:pPr algn="l"/>
            <a:r>
              <a:rPr lang="en-AU" b="1" dirty="0">
                <a:latin typeface="Times New Roman" panose="02020603050405020304" pitchFamily="18" charset="0"/>
                <a:cs typeface="Times New Roman" panose="02020603050405020304" pitchFamily="18" charset="0"/>
              </a:rPr>
              <a:t>of …………………………………to supervise or carry out electrical work subject to the provisions of the Energy Act 2022 and Electricity Regulations.</a:t>
            </a:r>
          </a:p>
          <a:p>
            <a:pPr algn="l"/>
            <a:endParaRPr lang="en-AU" b="1" dirty="0">
              <a:latin typeface="Times New Roman" panose="02020603050405020304" pitchFamily="18" charset="0"/>
              <a:cs typeface="Times New Roman" panose="02020603050405020304" pitchFamily="18" charset="0"/>
            </a:endParaRPr>
          </a:p>
          <a:p>
            <a:pPr algn="l"/>
            <a:r>
              <a:rPr lang="en-AU" b="1" dirty="0">
                <a:latin typeface="Times New Roman" panose="02020603050405020304" pitchFamily="18" charset="0"/>
                <a:cs typeface="Times New Roman" panose="02020603050405020304" pitchFamily="18" charset="0"/>
              </a:rPr>
              <a:t>Date of Issue: ……………….                               Place of Issue: …………………..</a:t>
            </a:r>
          </a:p>
          <a:p>
            <a:pPr algn="l"/>
            <a:r>
              <a:rPr lang="en-AU" b="1" dirty="0">
                <a:latin typeface="Times New Roman" panose="02020603050405020304" pitchFamily="18" charset="0"/>
                <a:cs typeface="Times New Roman" panose="02020603050405020304" pitchFamily="18" charset="0"/>
              </a:rPr>
              <a:t>License No: …………………                               Expiry date: …………………….</a:t>
            </a:r>
          </a:p>
          <a:p>
            <a:pPr algn="l"/>
            <a:endParaRPr lang="en-AU" b="1" dirty="0">
              <a:latin typeface="Times New Roman" panose="02020603050405020304" pitchFamily="18" charset="0"/>
              <a:cs typeface="Times New Roman" panose="02020603050405020304" pitchFamily="18" charset="0"/>
            </a:endParaRPr>
          </a:p>
          <a:p>
            <a:pPr algn="l"/>
            <a:r>
              <a:rPr lang="en-AU" b="1" dirty="0">
                <a:latin typeface="Times New Roman" panose="02020603050405020304" pitchFamily="18" charset="0"/>
                <a:cs typeface="Times New Roman" panose="02020603050405020304" pitchFamily="18" charset="0"/>
              </a:rPr>
              <a:t>……………………                                                                ………………………..</a:t>
            </a:r>
            <a:endParaRPr lang="en-AU" sz="2400" b="1" dirty="0">
              <a:latin typeface="Times New Roman" panose="02020603050405020304" pitchFamily="18" charset="0"/>
              <a:cs typeface="Times New Roman" panose="02020603050405020304" pitchFamily="18" charset="0"/>
            </a:endParaRPr>
          </a:p>
          <a:p>
            <a:pPr algn="l"/>
            <a:r>
              <a:rPr lang="en-AU" sz="1600" b="1" dirty="0">
                <a:latin typeface="Times New Roman" panose="02020603050405020304" pitchFamily="18" charset="0"/>
                <a:cs typeface="Times New Roman" panose="02020603050405020304" pitchFamily="18" charset="0"/>
              </a:rPr>
              <a:t>     Electrical contractor                                                                                                              Energy Planning Division</a:t>
            </a:r>
            <a:r>
              <a:rPr lang="en-AU" sz="2000" b="1" dirty="0">
                <a:latin typeface="Times New Roman" panose="02020603050405020304" pitchFamily="18" charset="0"/>
                <a:cs typeface="Times New Roman" panose="02020603050405020304" pitchFamily="18" charset="0"/>
              </a:rPr>
              <a:t> </a:t>
            </a:r>
          </a:p>
          <a:p>
            <a:pPr algn="l"/>
            <a:r>
              <a:rPr lang="en-AU" sz="2400" b="1" dirty="0">
                <a:latin typeface="Times New Roman" panose="02020603050405020304" pitchFamily="18" charset="0"/>
                <a:cs typeface="Times New Roman" panose="02020603050405020304" pitchFamily="18" charset="0"/>
              </a:rPr>
              <a:t>         </a:t>
            </a:r>
            <a:r>
              <a:rPr lang="en-AU" sz="2000" b="1" dirty="0">
                <a:latin typeface="Times New Roman" panose="02020603050405020304" pitchFamily="18" charset="0"/>
                <a:cs typeface="Times New Roman" panose="02020603050405020304" pitchFamily="18" charset="0"/>
              </a:rPr>
              <a:t>(Signature)                                                                                   (Signature with official stamp)</a:t>
            </a:r>
          </a:p>
          <a:p>
            <a:pPr algn="l"/>
            <a:endParaRPr lang="en-AU" b="1"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16C693D0-6E88-5A00-A48C-B26DC8E567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 y="197443"/>
            <a:ext cx="1920240" cy="1520274"/>
          </a:xfrm>
          <a:prstGeom prst="rect">
            <a:avLst/>
          </a:prstGeom>
        </p:spPr>
      </p:pic>
    </p:spTree>
    <p:extLst>
      <p:ext uri="{BB962C8B-B14F-4D97-AF65-F5344CB8AC3E}">
        <p14:creationId xmlns:p14="http://schemas.microsoft.com/office/powerpoint/2010/main" val="3907997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2383</TotalTime>
  <Words>978</Words>
  <Application>Microsoft Office PowerPoint</Application>
  <PresentationFormat>Widescreen</PresentationFormat>
  <Paragraphs>107</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Electrician License/electrical contractors' requirement and business opportunities for Electrical contractors</vt:lpstr>
      <vt:lpstr>Content</vt:lpstr>
      <vt:lpstr>Electrician License type </vt:lpstr>
      <vt:lpstr>Electrician License type</vt:lpstr>
      <vt:lpstr>Electrical Contractor Registration</vt:lpstr>
      <vt:lpstr>Electrician License requirement </vt:lpstr>
      <vt:lpstr>Electrician License requirement Cont….. </vt:lpstr>
      <vt:lpstr>Electrical contractor registration</vt:lpstr>
      <vt:lpstr>MINISTRY OF INFRASTRUCTURE &amp; SUSTAINABLE ENERGY BOTAKI IBUKIN MWAKURIAN KATEITEIAO KATEIMATOAN KORAKORA   ELECTRICIAN LICINCE TYPE “A”  </vt:lpstr>
      <vt:lpstr>MINISTRY OF INFRASTRUCTURE &amp; SUSTAINABLE ENERGY BOTAKI IBUKIN MWAKURIAN KATEITEIAO KATEIMATOAN KORAKORA   ELECTRICIAN LICINCE TYPE “B”  </vt:lpstr>
      <vt:lpstr>MINISTRY OF INFRASTRUCTURE &amp; SUSTAINABLE ENERGY BOTAKI IBUKIN MWAKURIAN KATEITEIAO KATEIMATOAN KORAKORA   ELECTRICAL CONTRACTOR </vt:lpstr>
      <vt:lpstr>EPD license application assessment</vt:lpstr>
      <vt:lpstr>Business opportunities for electrical contractors</vt:lpstr>
      <vt:lpstr>Business opportunities for electrical contractors cont…..</vt:lpstr>
      <vt:lpstr>Business opportunities for electrical contractors Cont…..</vt:lpstr>
      <vt:lpstr>Kam Rabwa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contractor’s by law – Licence &amp; Permits</dc:title>
  <dc:creator>Teweiariki Tebuka</dc:creator>
  <cp:lastModifiedBy>Teweiariki Tebuka</cp:lastModifiedBy>
  <cp:revision>6</cp:revision>
  <dcterms:created xsi:type="dcterms:W3CDTF">2023-03-16T11:25:40Z</dcterms:created>
  <dcterms:modified xsi:type="dcterms:W3CDTF">2023-07-25T02:49:50Z</dcterms:modified>
</cp:coreProperties>
</file>