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8" r:id="rId3"/>
    <p:sldId id="260" r:id="rId4"/>
    <p:sldId id="281" r:id="rId5"/>
    <p:sldId id="282" r:id="rId6"/>
    <p:sldId id="283" r:id="rId7"/>
    <p:sldId id="284" r:id="rId8"/>
    <p:sldId id="280" r:id="rId9"/>
    <p:sldId id="264" r:id="rId10"/>
    <p:sldId id="273" r:id="rId11"/>
    <p:sldId id="287" r:id="rId12"/>
    <p:sldId id="285" r:id="rId13"/>
    <p:sldId id="286" r:id="rId14"/>
    <p:sldId id="288" r:id="rId15"/>
    <p:sldId id="274" r:id="rId16"/>
    <p:sldId id="257" r:id="rId17"/>
    <p:sldId id="289" r:id="rId18"/>
    <p:sldId id="290" r:id="rId19"/>
    <p:sldId id="291" r:id="rId20"/>
    <p:sldId id="27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C333"/>
    <a:srgbClr val="9FCE42"/>
    <a:srgbClr val="9BDB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20" autoAdjust="0"/>
  </p:normalViewPr>
  <p:slideViewPr>
    <p:cSldViewPr snapToGrid="0">
      <p:cViewPr varScale="1">
        <p:scale>
          <a:sx n="104" d="100"/>
          <a:sy n="104" d="100"/>
        </p:scale>
        <p:origin x="756" y="108"/>
      </p:cViewPr>
      <p:guideLst/>
    </p:cSldViewPr>
  </p:slideViewPr>
  <p:outlineViewPr>
    <p:cViewPr>
      <p:scale>
        <a:sx n="33" d="100"/>
        <a:sy n="33" d="100"/>
      </p:scale>
      <p:origin x="0" y="-94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A1CF93-D8A5-4739-A4CA-2724B33EF775}" type="doc">
      <dgm:prSet loTypeId="urn:microsoft.com/office/officeart/2009/3/layout/CircleRelationship" loCatId="relationship" qsTypeId="urn:microsoft.com/office/officeart/2005/8/quickstyle/3d2" qsCatId="3D" csTypeId="urn:microsoft.com/office/officeart/2005/8/colors/accent3_3" csCatId="accent3" phldr="1"/>
      <dgm:spPr/>
      <dgm:t>
        <a:bodyPr/>
        <a:lstStyle/>
        <a:p>
          <a:endParaRPr lang="en-US"/>
        </a:p>
      </dgm:t>
    </dgm:pt>
    <dgm:pt modelId="{35410A86-4882-40E4-887A-7E3A2E5F73B1}">
      <dgm:prSet phldrT="[Text]" custT="1"/>
      <dgm:spPr/>
      <dgm:t>
        <a:bodyPr/>
        <a:lstStyle/>
        <a:p>
          <a:r>
            <a:rPr lang="en-US" sz="6000" dirty="0"/>
            <a:t>Fiji</a:t>
          </a:r>
        </a:p>
      </dgm:t>
    </dgm:pt>
    <dgm:pt modelId="{4E942A68-63B8-4CA0-AD7B-B7686577AE77}" type="parTrans" cxnId="{FF18AA22-3EE7-4BBC-B987-1DE7B3387E4D}">
      <dgm:prSet/>
      <dgm:spPr/>
      <dgm:t>
        <a:bodyPr/>
        <a:lstStyle/>
        <a:p>
          <a:endParaRPr lang="en-US"/>
        </a:p>
      </dgm:t>
    </dgm:pt>
    <dgm:pt modelId="{83D8E06D-CA64-495C-95DC-A65078FC6DC2}" type="sibTrans" cxnId="{FF18AA22-3EE7-4BBC-B987-1DE7B3387E4D}">
      <dgm:prSet/>
      <dgm:spPr/>
      <dgm:t>
        <a:bodyPr/>
        <a:lstStyle/>
        <a:p>
          <a:endParaRPr lang="en-US"/>
        </a:p>
      </dgm:t>
    </dgm:pt>
    <dgm:pt modelId="{8E857816-B001-47C3-82A3-09E4484BD3E1}">
      <dgm:prSet phldrT="[Text]" custT="1"/>
      <dgm:spPr/>
      <dgm:t>
        <a:bodyPr/>
        <a:lstStyle/>
        <a:p>
          <a:r>
            <a:rPr lang="en-US" sz="1600" dirty="0"/>
            <a:t>Population </a:t>
          </a:r>
        </a:p>
        <a:p>
          <a:r>
            <a:rPr lang="en-US" sz="1600" dirty="0"/>
            <a:t>~900,000</a:t>
          </a:r>
        </a:p>
      </dgm:t>
    </dgm:pt>
    <dgm:pt modelId="{18E8702E-F8EA-4D60-B882-AF32ECBCB896}" type="parTrans" cxnId="{25E3C348-3CD1-428F-852C-9804E3C867BE}">
      <dgm:prSet/>
      <dgm:spPr/>
      <dgm:t>
        <a:bodyPr/>
        <a:lstStyle/>
        <a:p>
          <a:endParaRPr lang="en-US"/>
        </a:p>
      </dgm:t>
    </dgm:pt>
    <dgm:pt modelId="{9B3B64EE-80E2-44D4-A694-65DBB6AAA53E}" type="sibTrans" cxnId="{25E3C348-3CD1-428F-852C-9804E3C867BE}">
      <dgm:prSet/>
      <dgm:spPr/>
      <dgm:t>
        <a:bodyPr/>
        <a:lstStyle/>
        <a:p>
          <a:endParaRPr lang="en-US"/>
        </a:p>
      </dgm:t>
    </dgm:pt>
    <dgm:pt modelId="{DDFC4A0F-9BD5-4DDA-80B5-A1F00656FA59}">
      <dgm:prSet phldrT="[Text]"/>
      <dgm:spPr/>
      <dgm:t>
        <a:bodyPr/>
        <a:lstStyle/>
        <a:p>
          <a:r>
            <a:rPr lang="en-US" dirty="0"/>
            <a:t>~300 Islands</a:t>
          </a:r>
        </a:p>
      </dgm:t>
    </dgm:pt>
    <dgm:pt modelId="{F91E5828-D8B7-4BFE-B92C-58DD0BD4C84C}" type="parTrans" cxnId="{365957D6-A11A-4374-B5FD-F75E96C72BD1}">
      <dgm:prSet/>
      <dgm:spPr/>
      <dgm:t>
        <a:bodyPr/>
        <a:lstStyle/>
        <a:p>
          <a:endParaRPr lang="en-US"/>
        </a:p>
      </dgm:t>
    </dgm:pt>
    <dgm:pt modelId="{90984822-2A6B-4944-B37A-D185283400F2}" type="sibTrans" cxnId="{365957D6-A11A-4374-B5FD-F75E96C72BD1}">
      <dgm:prSet/>
      <dgm:spPr/>
      <dgm:t>
        <a:bodyPr/>
        <a:lstStyle/>
        <a:p>
          <a:endParaRPr lang="en-US"/>
        </a:p>
      </dgm:t>
    </dgm:pt>
    <dgm:pt modelId="{C7A6DC57-779F-4CAC-BB43-0305E9523351}">
      <dgm:prSet phldrT="[Text]" custT="1"/>
      <dgm:spPr/>
      <dgm:t>
        <a:bodyPr/>
        <a:lstStyle/>
        <a:p>
          <a:r>
            <a:rPr lang="en-US" sz="1400" dirty="0"/>
            <a:t>2 main Islands</a:t>
          </a:r>
        </a:p>
      </dgm:t>
    </dgm:pt>
    <dgm:pt modelId="{C71FE653-A44D-4458-B127-8D220E281215}" type="parTrans" cxnId="{E890DE9D-6A95-435D-9540-763DA4743825}">
      <dgm:prSet/>
      <dgm:spPr/>
      <dgm:t>
        <a:bodyPr/>
        <a:lstStyle/>
        <a:p>
          <a:endParaRPr lang="en-US"/>
        </a:p>
      </dgm:t>
    </dgm:pt>
    <dgm:pt modelId="{C96ABBDA-DA94-4413-BE28-64E341CDB91D}" type="sibTrans" cxnId="{E890DE9D-6A95-435D-9540-763DA4743825}">
      <dgm:prSet/>
      <dgm:spPr/>
      <dgm:t>
        <a:bodyPr/>
        <a:lstStyle/>
        <a:p>
          <a:endParaRPr lang="en-US"/>
        </a:p>
      </dgm:t>
    </dgm:pt>
    <dgm:pt modelId="{E6681ECB-251C-484F-AEB7-C796A6AED249}">
      <dgm:prSet phldrT="[Text]" custT="1"/>
      <dgm:spPr/>
      <dgm:t>
        <a:bodyPr/>
        <a:lstStyle/>
        <a:p>
          <a:r>
            <a:rPr lang="en-US" sz="1600" dirty="0"/>
            <a:t>69% below 40 years</a:t>
          </a:r>
        </a:p>
      </dgm:t>
    </dgm:pt>
    <dgm:pt modelId="{29C5C828-10D7-4C78-8022-EC4880C39C5F}" type="parTrans" cxnId="{364DB19D-A544-4BAE-9158-05AB10D77512}">
      <dgm:prSet/>
      <dgm:spPr/>
      <dgm:t>
        <a:bodyPr/>
        <a:lstStyle/>
        <a:p>
          <a:endParaRPr lang="en-FJ"/>
        </a:p>
      </dgm:t>
    </dgm:pt>
    <dgm:pt modelId="{1932246B-10C7-46D3-9293-3D5A766CF5A1}" type="sibTrans" cxnId="{364DB19D-A544-4BAE-9158-05AB10D77512}">
      <dgm:prSet/>
      <dgm:spPr/>
      <dgm:t>
        <a:bodyPr/>
        <a:lstStyle/>
        <a:p>
          <a:endParaRPr lang="en-FJ"/>
        </a:p>
      </dgm:t>
    </dgm:pt>
    <dgm:pt modelId="{31081AE3-A71F-4321-B22A-15AECE328437}" type="pres">
      <dgm:prSet presAssocID="{80A1CF93-D8A5-4739-A4CA-2724B33EF775}" presName="Name0" presStyleCnt="0">
        <dgm:presLayoutVars>
          <dgm:chMax val="1"/>
          <dgm:chPref val="1"/>
        </dgm:presLayoutVars>
      </dgm:prSet>
      <dgm:spPr/>
    </dgm:pt>
    <dgm:pt modelId="{7A75DB5F-0B91-45FC-A28F-4BEF9774BE10}" type="pres">
      <dgm:prSet presAssocID="{35410A86-4882-40E4-887A-7E3A2E5F73B1}" presName="Parent" presStyleLbl="node0" presStyleIdx="0" presStyleCnt="1" custScaleX="119096" custScaleY="120711" custLinFactNeighborX="1575" custLinFactNeighborY="-1067">
        <dgm:presLayoutVars>
          <dgm:chMax val="5"/>
          <dgm:chPref val="5"/>
        </dgm:presLayoutVars>
      </dgm:prSet>
      <dgm:spPr/>
    </dgm:pt>
    <dgm:pt modelId="{B1374597-E80E-4ED2-A238-885BD2FF4E33}" type="pres">
      <dgm:prSet presAssocID="{35410A86-4882-40E4-887A-7E3A2E5F73B1}" presName="Accent1" presStyleLbl="node1" presStyleIdx="0" presStyleCnt="17"/>
      <dgm:spPr/>
    </dgm:pt>
    <dgm:pt modelId="{0E459D5B-3C32-4C0A-BC17-0E5080EDAE14}" type="pres">
      <dgm:prSet presAssocID="{35410A86-4882-40E4-887A-7E3A2E5F73B1}" presName="Accent2" presStyleLbl="node1" presStyleIdx="1" presStyleCnt="17"/>
      <dgm:spPr/>
    </dgm:pt>
    <dgm:pt modelId="{4620C7F6-D31E-436C-8D61-1CE083FE3F43}" type="pres">
      <dgm:prSet presAssocID="{35410A86-4882-40E4-887A-7E3A2E5F73B1}" presName="Accent3" presStyleLbl="node1" presStyleIdx="2" presStyleCnt="17"/>
      <dgm:spPr/>
    </dgm:pt>
    <dgm:pt modelId="{0C8D40EA-AA2D-4F1B-B472-D518C288F847}" type="pres">
      <dgm:prSet presAssocID="{35410A86-4882-40E4-887A-7E3A2E5F73B1}" presName="Accent4" presStyleLbl="node1" presStyleIdx="3" presStyleCnt="17"/>
      <dgm:spPr/>
    </dgm:pt>
    <dgm:pt modelId="{5512585A-F61E-4532-8108-9253C95045C2}" type="pres">
      <dgm:prSet presAssocID="{35410A86-4882-40E4-887A-7E3A2E5F73B1}" presName="Accent5" presStyleLbl="node1" presStyleIdx="4" presStyleCnt="17"/>
      <dgm:spPr/>
    </dgm:pt>
    <dgm:pt modelId="{D58F2807-4E88-4287-93EA-2945B591F940}" type="pres">
      <dgm:prSet presAssocID="{35410A86-4882-40E4-887A-7E3A2E5F73B1}" presName="Accent6" presStyleLbl="node1" presStyleIdx="5" presStyleCnt="17"/>
      <dgm:spPr/>
    </dgm:pt>
    <dgm:pt modelId="{C4F38D00-8CD7-4639-A41A-5CAD669AA511}" type="pres">
      <dgm:prSet presAssocID="{8E857816-B001-47C3-82A3-09E4484BD3E1}" presName="Child1" presStyleLbl="node1" presStyleIdx="6" presStyleCnt="17" custScaleX="220175" custScaleY="215374" custLinFactNeighborX="-41862" custLinFactNeighborY="-3985">
        <dgm:presLayoutVars>
          <dgm:chMax val="0"/>
          <dgm:chPref val="0"/>
        </dgm:presLayoutVars>
      </dgm:prSet>
      <dgm:spPr/>
    </dgm:pt>
    <dgm:pt modelId="{6BA6FF65-88B0-48BF-8D06-1572268B9169}" type="pres">
      <dgm:prSet presAssocID="{8E857816-B001-47C3-82A3-09E4484BD3E1}" presName="Accent7" presStyleCnt="0"/>
      <dgm:spPr/>
    </dgm:pt>
    <dgm:pt modelId="{65A494F9-F773-4591-A68A-8B4A3D75F903}" type="pres">
      <dgm:prSet presAssocID="{8E857816-B001-47C3-82A3-09E4484BD3E1}" presName="AccentHold1" presStyleLbl="node1" presStyleIdx="7" presStyleCnt="17"/>
      <dgm:spPr/>
    </dgm:pt>
    <dgm:pt modelId="{86A0219A-1600-45CF-B9BC-199D88FCA4FD}" type="pres">
      <dgm:prSet presAssocID="{8E857816-B001-47C3-82A3-09E4484BD3E1}" presName="Accent8" presStyleCnt="0"/>
      <dgm:spPr/>
    </dgm:pt>
    <dgm:pt modelId="{E8081B24-C57F-49F7-895F-F3562615F09E}" type="pres">
      <dgm:prSet presAssocID="{8E857816-B001-47C3-82A3-09E4484BD3E1}" presName="AccentHold2" presStyleLbl="node1" presStyleIdx="8" presStyleCnt="17"/>
      <dgm:spPr/>
    </dgm:pt>
    <dgm:pt modelId="{E1EC03E1-A4DB-4A9F-8E4E-D5DB8B7D5F99}" type="pres">
      <dgm:prSet presAssocID="{E6681ECB-251C-484F-AEB7-C796A6AED249}" presName="Child2" presStyleLbl="node1" presStyleIdx="9" presStyleCnt="17" custScaleX="190474" custScaleY="179115" custLinFactX="-128365" custLinFactY="86507" custLinFactNeighborX="-200000" custLinFactNeighborY="100000">
        <dgm:presLayoutVars>
          <dgm:chMax val="0"/>
          <dgm:chPref val="0"/>
        </dgm:presLayoutVars>
      </dgm:prSet>
      <dgm:spPr/>
    </dgm:pt>
    <dgm:pt modelId="{F916A845-C218-4221-98C6-77C28AB30B81}" type="pres">
      <dgm:prSet presAssocID="{E6681ECB-251C-484F-AEB7-C796A6AED249}" presName="Accent9" presStyleCnt="0"/>
      <dgm:spPr/>
    </dgm:pt>
    <dgm:pt modelId="{372A6181-0DA0-4DE1-A919-9E8DBF82E3B4}" type="pres">
      <dgm:prSet presAssocID="{E6681ECB-251C-484F-AEB7-C796A6AED249}" presName="AccentHold1" presStyleLbl="node1" presStyleIdx="10" presStyleCnt="17"/>
      <dgm:spPr/>
    </dgm:pt>
    <dgm:pt modelId="{2EE46F28-1BB1-4729-BF79-2D11633DA21A}" type="pres">
      <dgm:prSet presAssocID="{E6681ECB-251C-484F-AEB7-C796A6AED249}" presName="Accent10" presStyleCnt="0"/>
      <dgm:spPr/>
    </dgm:pt>
    <dgm:pt modelId="{AC902156-DFE8-451F-A3A4-EF7892AA7375}" type="pres">
      <dgm:prSet presAssocID="{E6681ECB-251C-484F-AEB7-C796A6AED249}" presName="AccentHold2" presStyleLbl="node1" presStyleIdx="11" presStyleCnt="17" custLinFactX="-64132" custLinFactNeighborX="-100000" custLinFactNeighborY="-60332"/>
      <dgm:spPr/>
    </dgm:pt>
    <dgm:pt modelId="{BC16D36F-1F8B-4262-ABB4-852FE3921DBB}" type="pres">
      <dgm:prSet presAssocID="{E6681ECB-251C-484F-AEB7-C796A6AED249}" presName="Accent11" presStyleCnt="0"/>
      <dgm:spPr/>
    </dgm:pt>
    <dgm:pt modelId="{B97743DF-4D0E-4089-A71C-C0ED5B638EAD}" type="pres">
      <dgm:prSet presAssocID="{E6681ECB-251C-484F-AEB7-C796A6AED249}" presName="AccentHold3" presStyleLbl="node1" presStyleIdx="12" presStyleCnt="17"/>
      <dgm:spPr/>
    </dgm:pt>
    <dgm:pt modelId="{7913585B-F74E-46EA-8C31-543C3A5D9E4B}" type="pres">
      <dgm:prSet presAssocID="{DDFC4A0F-9BD5-4DDA-80B5-A1F00656FA59}" presName="Child3" presStyleLbl="node1" presStyleIdx="13" presStyleCnt="17" custScaleX="122864" custScaleY="125411" custLinFactNeighborX="-85314" custLinFactNeighborY="2878">
        <dgm:presLayoutVars>
          <dgm:chMax val="0"/>
          <dgm:chPref val="0"/>
        </dgm:presLayoutVars>
      </dgm:prSet>
      <dgm:spPr/>
    </dgm:pt>
    <dgm:pt modelId="{CC3E45BE-62B8-4777-9E3C-AFD286773C24}" type="pres">
      <dgm:prSet presAssocID="{DDFC4A0F-9BD5-4DDA-80B5-A1F00656FA59}" presName="Accent12" presStyleCnt="0"/>
      <dgm:spPr/>
    </dgm:pt>
    <dgm:pt modelId="{6EF29B51-F9BE-4DB8-ABF6-9DD55B1BFACE}" type="pres">
      <dgm:prSet presAssocID="{DDFC4A0F-9BD5-4DDA-80B5-A1F00656FA59}" presName="AccentHold1" presStyleLbl="node1" presStyleIdx="14" presStyleCnt="17"/>
      <dgm:spPr/>
    </dgm:pt>
    <dgm:pt modelId="{3F187A76-CC15-49D4-978A-FEF398A8E3AF}" type="pres">
      <dgm:prSet presAssocID="{C7A6DC57-779F-4CAC-BB43-0305E9523351}" presName="Child4" presStyleLbl="node1" presStyleIdx="15" presStyleCnt="17" custScaleX="153408" custScaleY="149348" custLinFactX="100000" custLinFactY="-100000" custLinFactNeighborX="116598" custLinFactNeighborY="-154353">
        <dgm:presLayoutVars>
          <dgm:chMax val="0"/>
          <dgm:chPref val="0"/>
        </dgm:presLayoutVars>
      </dgm:prSet>
      <dgm:spPr/>
    </dgm:pt>
    <dgm:pt modelId="{4F1421DA-64E0-4052-8D6A-7DBEBE6461CB}" type="pres">
      <dgm:prSet presAssocID="{C7A6DC57-779F-4CAC-BB43-0305E9523351}" presName="Accent13" presStyleCnt="0"/>
      <dgm:spPr/>
    </dgm:pt>
    <dgm:pt modelId="{FEA2203F-0D3C-4D82-BE8E-C3CC781DEC57}" type="pres">
      <dgm:prSet presAssocID="{C7A6DC57-779F-4CAC-BB43-0305E9523351}" presName="AccentHold1" presStyleLbl="node1" presStyleIdx="16" presStyleCnt="17" custLinFactX="100000" custLinFactY="-44912" custLinFactNeighborX="142945" custLinFactNeighborY="-100000"/>
      <dgm:spPr/>
    </dgm:pt>
  </dgm:ptLst>
  <dgm:cxnLst>
    <dgm:cxn modelId="{FF18AA22-3EE7-4BBC-B987-1DE7B3387E4D}" srcId="{80A1CF93-D8A5-4739-A4CA-2724B33EF775}" destId="{35410A86-4882-40E4-887A-7E3A2E5F73B1}" srcOrd="0" destOrd="0" parTransId="{4E942A68-63B8-4CA0-AD7B-B7686577AE77}" sibTransId="{83D8E06D-CA64-495C-95DC-A65078FC6DC2}"/>
    <dgm:cxn modelId="{BAFCE73B-56DE-4E88-920C-B60E5B32C4BF}" type="presOf" srcId="{80A1CF93-D8A5-4739-A4CA-2724B33EF775}" destId="{31081AE3-A71F-4321-B22A-15AECE328437}" srcOrd="0" destOrd="0" presId="urn:microsoft.com/office/officeart/2009/3/layout/CircleRelationship"/>
    <dgm:cxn modelId="{25E3C348-3CD1-428F-852C-9804E3C867BE}" srcId="{35410A86-4882-40E4-887A-7E3A2E5F73B1}" destId="{8E857816-B001-47C3-82A3-09E4484BD3E1}" srcOrd="0" destOrd="0" parTransId="{18E8702E-F8EA-4D60-B882-AF32ECBCB896}" sibTransId="{9B3B64EE-80E2-44D4-A694-65DBB6AAA53E}"/>
    <dgm:cxn modelId="{6E96CF80-74CE-43D0-9AC2-CED2E5B8045F}" type="presOf" srcId="{8E857816-B001-47C3-82A3-09E4484BD3E1}" destId="{C4F38D00-8CD7-4639-A41A-5CAD669AA511}" srcOrd="0" destOrd="0" presId="urn:microsoft.com/office/officeart/2009/3/layout/CircleRelationship"/>
    <dgm:cxn modelId="{364DB19D-A544-4BAE-9158-05AB10D77512}" srcId="{35410A86-4882-40E4-887A-7E3A2E5F73B1}" destId="{E6681ECB-251C-484F-AEB7-C796A6AED249}" srcOrd="1" destOrd="0" parTransId="{29C5C828-10D7-4C78-8022-EC4880C39C5F}" sibTransId="{1932246B-10C7-46D3-9293-3D5A766CF5A1}"/>
    <dgm:cxn modelId="{E890DE9D-6A95-435D-9540-763DA4743825}" srcId="{35410A86-4882-40E4-887A-7E3A2E5F73B1}" destId="{C7A6DC57-779F-4CAC-BB43-0305E9523351}" srcOrd="3" destOrd="0" parTransId="{C71FE653-A44D-4458-B127-8D220E281215}" sibTransId="{C96ABBDA-DA94-4413-BE28-64E341CDB91D}"/>
    <dgm:cxn modelId="{C3D525B7-CC2E-4972-9C6F-047B30910DB2}" type="presOf" srcId="{E6681ECB-251C-484F-AEB7-C796A6AED249}" destId="{E1EC03E1-A4DB-4A9F-8E4E-D5DB8B7D5F99}" srcOrd="0" destOrd="0" presId="urn:microsoft.com/office/officeart/2009/3/layout/CircleRelationship"/>
    <dgm:cxn modelId="{53010CC2-D51B-4EB9-9C3D-9D6EAFBE9DF9}" type="presOf" srcId="{35410A86-4882-40E4-887A-7E3A2E5F73B1}" destId="{7A75DB5F-0B91-45FC-A28F-4BEF9774BE10}" srcOrd="0" destOrd="0" presId="urn:microsoft.com/office/officeart/2009/3/layout/CircleRelationship"/>
    <dgm:cxn modelId="{F28C25C7-1D1A-4F5B-A913-D501D1671A4F}" type="presOf" srcId="{C7A6DC57-779F-4CAC-BB43-0305E9523351}" destId="{3F187A76-CC15-49D4-978A-FEF398A8E3AF}" srcOrd="0" destOrd="0" presId="urn:microsoft.com/office/officeart/2009/3/layout/CircleRelationship"/>
    <dgm:cxn modelId="{43BC62CB-D229-41E6-A441-4A122442CA1B}" type="presOf" srcId="{DDFC4A0F-9BD5-4DDA-80B5-A1F00656FA59}" destId="{7913585B-F74E-46EA-8C31-543C3A5D9E4B}" srcOrd="0" destOrd="0" presId="urn:microsoft.com/office/officeart/2009/3/layout/CircleRelationship"/>
    <dgm:cxn modelId="{365957D6-A11A-4374-B5FD-F75E96C72BD1}" srcId="{35410A86-4882-40E4-887A-7E3A2E5F73B1}" destId="{DDFC4A0F-9BD5-4DDA-80B5-A1F00656FA59}" srcOrd="2" destOrd="0" parTransId="{F91E5828-D8B7-4BFE-B92C-58DD0BD4C84C}" sibTransId="{90984822-2A6B-4944-B37A-D185283400F2}"/>
    <dgm:cxn modelId="{0BB25FAF-6532-4A81-8392-6192BFDE08AD}" type="presParOf" srcId="{31081AE3-A71F-4321-B22A-15AECE328437}" destId="{7A75DB5F-0B91-45FC-A28F-4BEF9774BE10}" srcOrd="0" destOrd="0" presId="urn:microsoft.com/office/officeart/2009/3/layout/CircleRelationship"/>
    <dgm:cxn modelId="{4EFBFB15-944C-48D2-8899-8727861B6BB5}" type="presParOf" srcId="{31081AE3-A71F-4321-B22A-15AECE328437}" destId="{B1374597-E80E-4ED2-A238-885BD2FF4E33}" srcOrd="1" destOrd="0" presId="urn:microsoft.com/office/officeart/2009/3/layout/CircleRelationship"/>
    <dgm:cxn modelId="{F4892973-862E-431E-875D-7AFF05AD9B32}" type="presParOf" srcId="{31081AE3-A71F-4321-B22A-15AECE328437}" destId="{0E459D5B-3C32-4C0A-BC17-0E5080EDAE14}" srcOrd="2" destOrd="0" presId="urn:microsoft.com/office/officeart/2009/3/layout/CircleRelationship"/>
    <dgm:cxn modelId="{8961DD52-9796-4A78-88A6-5523DEC4C1BE}" type="presParOf" srcId="{31081AE3-A71F-4321-B22A-15AECE328437}" destId="{4620C7F6-D31E-436C-8D61-1CE083FE3F43}" srcOrd="3" destOrd="0" presId="urn:microsoft.com/office/officeart/2009/3/layout/CircleRelationship"/>
    <dgm:cxn modelId="{47BD9B62-FD08-4479-A86C-AA1D733F9DD4}" type="presParOf" srcId="{31081AE3-A71F-4321-B22A-15AECE328437}" destId="{0C8D40EA-AA2D-4F1B-B472-D518C288F847}" srcOrd="4" destOrd="0" presId="urn:microsoft.com/office/officeart/2009/3/layout/CircleRelationship"/>
    <dgm:cxn modelId="{DDBFE2CB-7305-48B9-B824-F94333FAF263}" type="presParOf" srcId="{31081AE3-A71F-4321-B22A-15AECE328437}" destId="{5512585A-F61E-4532-8108-9253C95045C2}" srcOrd="5" destOrd="0" presId="urn:microsoft.com/office/officeart/2009/3/layout/CircleRelationship"/>
    <dgm:cxn modelId="{F2A59A0B-B4AC-4CC8-922B-DD25563B69A1}" type="presParOf" srcId="{31081AE3-A71F-4321-B22A-15AECE328437}" destId="{D58F2807-4E88-4287-93EA-2945B591F940}" srcOrd="6" destOrd="0" presId="urn:microsoft.com/office/officeart/2009/3/layout/CircleRelationship"/>
    <dgm:cxn modelId="{AEB683FF-5ACB-41D6-9EC6-8F8534C93440}" type="presParOf" srcId="{31081AE3-A71F-4321-B22A-15AECE328437}" destId="{C4F38D00-8CD7-4639-A41A-5CAD669AA511}" srcOrd="7" destOrd="0" presId="urn:microsoft.com/office/officeart/2009/3/layout/CircleRelationship"/>
    <dgm:cxn modelId="{FD24784E-D87D-4D2D-ADDB-A6DD0425D817}" type="presParOf" srcId="{31081AE3-A71F-4321-B22A-15AECE328437}" destId="{6BA6FF65-88B0-48BF-8D06-1572268B9169}" srcOrd="8" destOrd="0" presId="urn:microsoft.com/office/officeart/2009/3/layout/CircleRelationship"/>
    <dgm:cxn modelId="{7872E3CB-A368-47F0-AC44-013D813A8B99}" type="presParOf" srcId="{6BA6FF65-88B0-48BF-8D06-1572268B9169}" destId="{65A494F9-F773-4591-A68A-8B4A3D75F903}" srcOrd="0" destOrd="0" presId="urn:microsoft.com/office/officeart/2009/3/layout/CircleRelationship"/>
    <dgm:cxn modelId="{F3B12B2C-A8E2-4F51-ACC7-C4AC7CDD6E92}" type="presParOf" srcId="{31081AE3-A71F-4321-B22A-15AECE328437}" destId="{86A0219A-1600-45CF-B9BC-199D88FCA4FD}" srcOrd="9" destOrd="0" presId="urn:microsoft.com/office/officeart/2009/3/layout/CircleRelationship"/>
    <dgm:cxn modelId="{02902AEC-709D-427C-949A-FAF6D5175677}" type="presParOf" srcId="{86A0219A-1600-45CF-B9BC-199D88FCA4FD}" destId="{E8081B24-C57F-49F7-895F-F3562615F09E}" srcOrd="0" destOrd="0" presId="urn:microsoft.com/office/officeart/2009/3/layout/CircleRelationship"/>
    <dgm:cxn modelId="{07EB5D97-4A7B-4D39-8F94-C7EC01948C18}" type="presParOf" srcId="{31081AE3-A71F-4321-B22A-15AECE328437}" destId="{E1EC03E1-A4DB-4A9F-8E4E-D5DB8B7D5F99}" srcOrd="10" destOrd="0" presId="urn:microsoft.com/office/officeart/2009/3/layout/CircleRelationship"/>
    <dgm:cxn modelId="{CDF40D3D-FA24-450C-99ED-8A2FBB35AEB3}" type="presParOf" srcId="{31081AE3-A71F-4321-B22A-15AECE328437}" destId="{F916A845-C218-4221-98C6-77C28AB30B81}" srcOrd="11" destOrd="0" presId="urn:microsoft.com/office/officeart/2009/3/layout/CircleRelationship"/>
    <dgm:cxn modelId="{A0BD8157-5658-487E-9ECF-EBF58E13FAF4}" type="presParOf" srcId="{F916A845-C218-4221-98C6-77C28AB30B81}" destId="{372A6181-0DA0-4DE1-A919-9E8DBF82E3B4}" srcOrd="0" destOrd="0" presId="urn:microsoft.com/office/officeart/2009/3/layout/CircleRelationship"/>
    <dgm:cxn modelId="{C4C9D831-1608-47D7-80B4-95E18553C6FE}" type="presParOf" srcId="{31081AE3-A71F-4321-B22A-15AECE328437}" destId="{2EE46F28-1BB1-4729-BF79-2D11633DA21A}" srcOrd="12" destOrd="0" presId="urn:microsoft.com/office/officeart/2009/3/layout/CircleRelationship"/>
    <dgm:cxn modelId="{B6124120-3A7F-4D74-B0F1-D1E094AF34A6}" type="presParOf" srcId="{2EE46F28-1BB1-4729-BF79-2D11633DA21A}" destId="{AC902156-DFE8-451F-A3A4-EF7892AA7375}" srcOrd="0" destOrd="0" presId="urn:microsoft.com/office/officeart/2009/3/layout/CircleRelationship"/>
    <dgm:cxn modelId="{481A23B7-29F3-4F8D-8A82-5889A2E368FF}" type="presParOf" srcId="{31081AE3-A71F-4321-B22A-15AECE328437}" destId="{BC16D36F-1F8B-4262-ABB4-852FE3921DBB}" srcOrd="13" destOrd="0" presId="urn:microsoft.com/office/officeart/2009/3/layout/CircleRelationship"/>
    <dgm:cxn modelId="{78CC84D5-697F-42A4-9B9D-181EC0064737}" type="presParOf" srcId="{BC16D36F-1F8B-4262-ABB4-852FE3921DBB}" destId="{B97743DF-4D0E-4089-A71C-C0ED5B638EAD}" srcOrd="0" destOrd="0" presId="urn:microsoft.com/office/officeart/2009/3/layout/CircleRelationship"/>
    <dgm:cxn modelId="{294EDD25-3024-4A8D-B23D-F53E4F1EB94D}" type="presParOf" srcId="{31081AE3-A71F-4321-B22A-15AECE328437}" destId="{7913585B-F74E-46EA-8C31-543C3A5D9E4B}" srcOrd="14" destOrd="0" presId="urn:microsoft.com/office/officeart/2009/3/layout/CircleRelationship"/>
    <dgm:cxn modelId="{CFCBEB56-318D-49F5-B469-3D67A53981FC}" type="presParOf" srcId="{31081AE3-A71F-4321-B22A-15AECE328437}" destId="{CC3E45BE-62B8-4777-9E3C-AFD286773C24}" srcOrd="15" destOrd="0" presId="urn:microsoft.com/office/officeart/2009/3/layout/CircleRelationship"/>
    <dgm:cxn modelId="{37CE0AAD-4F97-4BF9-9E1E-3AA8B6B2996F}" type="presParOf" srcId="{CC3E45BE-62B8-4777-9E3C-AFD286773C24}" destId="{6EF29B51-F9BE-4DB8-ABF6-9DD55B1BFACE}" srcOrd="0" destOrd="0" presId="urn:microsoft.com/office/officeart/2009/3/layout/CircleRelationship"/>
    <dgm:cxn modelId="{B571FF4C-A6A5-452E-B12B-E5050B0BA8F2}" type="presParOf" srcId="{31081AE3-A71F-4321-B22A-15AECE328437}" destId="{3F187A76-CC15-49D4-978A-FEF398A8E3AF}" srcOrd="16" destOrd="0" presId="urn:microsoft.com/office/officeart/2009/3/layout/CircleRelationship"/>
    <dgm:cxn modelId="{B341ADD3-82E6-4307-8A4E-BDBF9247124D}" type="presParOf" srcId="{31081AE3-A71F-4321-B22A-15AECE328437}" destId="{4F1421DA-64E0-4052-8D6A-7DBEBE6461CB}" srcOrd="17" destOrd="0" presId="urn:microsoft.com/office/officeart/2009/3/layout/CircleRelationship"/>
    <dgm:cxn modelId="{4B1527A9-495C-448D-8F6E-A045B1950CD2}" type="presParOf" srcId="{4F1421DA-64E0-4052-8D6A-7DBEBE6461CB}" destId="{FEA2203F-0D3C-4D82-BE8E-C3CC781DEC57}" srcOrd="0" destOrd="0" presId="urn:microsoft.com/office/officeart/2009/3/layout/CircleRelationshi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5DB5F-0B91-45FC-A28F-4BEF9774BE10}">
      <dsp:nvSpPr>
        <dsp:cNvPr id="0" name=""/>
        <dsp:cNvSpPr/>
      </dsp:nvSpPr>
      <dsp:spPr>
        <a:xfrm>
          <a:off x="951338" y="-74024"/>
          <a:ext cx="1957670" cy="1984324"/>
        </a:xfrm>
        <a:prstGeom prst="ellipse">
          <a:avLst/>
        </a:prstGeom>
        <a:solidFill>
          <a:schemeClr val="accent3">
            <a:shade val="80000"/>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dirty="0"/>
            <a:t>Fiji</a:t>
          </a:r>
        </a:p>
      </dsp:txBody>
      <dsp:txXfrm>
        <a:off x="1238032" y="216574"/>
        <a:ext cx="1384282" cy="1403128"/>
      </dsp:txXfrm>
    </dsp:sp>
    <dsp:sp modelId="{B1374597-E80E-4ED2-A238-885BD2FF4E33}">
      <dsp:nvSpPr>
        <dsp:cNvPr id="0" name=""/>
        <dsp:cNvSpPr/>
      </dsp:nvSpPr>
      <dsp:spPr>
        <a:xfrm>
          <a:off x="2020443" y="21161"/>
          <a:ext cx="182754" cy="182951"/>
        </a:xfrm>
        <a:prstGeom prst="ellipse">
          <a:avLst/>
        </a:prstGeom>
        <a:solidFill>
          <a:schemeClr val="accent3">
            <a:shade val="80000"/>
            <a:hueOff val="0"/>
            <a:satOff val="0"/>
            <a:lumOff val="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E459D5B-3C32-4C0A-BC17-0E5080EDAE14}">
      <dsp:nvSpPr>
        <dsp:cNvPr id="0" name=""/>
        <dsp:cNvSpPr/>
      </dsp:nvSpPr>
      <dsp:spPr>
        <a:xfrm>
          <a:off x="1587836" y="1617938"/>
          <a:ext cx="132513" cy="132431"/>
        </a:xfrm>
        <a:prstGeom prst="ellipse">
          <a:avLst/>
        </a:prstGeom>
        <a:solidFill>
          <a:schemeClr val="accent3">
            <a:shade val="80000"/>
            <a:hueOff val="-25904"/>
            <a:satOff val="-1428"/>
            <a:lumOff val="1886"/>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620C7F6-D31E-436C-8D61-1CE083FE3F43}">
      <dsp:nvSpPr>
        <dsp:cNvPr id="0" name=""/>
        <dsp:cNvSpPr/>
      </dsp:nvSpPr>
      <dsp:spPr>
        <a:xfrm>
          <a:off x="2832047" y="763266"/>
          <a:ext cx="132513" cy="132431"/>
        </a:xfrm>
        <a:prstGeom prst="ellipse">
          <a:avLst/>
        </a:prstGeom>
        <a:solidFill>
          <a:schemeClr val="accent3">
            <a:shade val="80000"/>
            <a:hueOff val="-51808"/>
            <a:satOff val="-2857"/>
            <a:lumOff val="3772"/>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C8D40EA-AA2D-4F1B-B472-D518C288F847}">
      <dsp:nvSpPr>
        <dsp:cNvPr id="0" name=""/>
        <dsp:cNvSpPr/>
      </dsp:nvSpPr>
      <dsp:spPr>
        <a:xfrm>
          <a:off x="2198814" y="1758708"/>
          <a:ext cx="182754" cy="182951"/>
        </a:xfrm>
        <a:prstGeom prst="ellipse">
          <a:avLst/>
        </a:prstGeom>
        <a:solidFill>
          <a:schemeClr val="accent3">
            <a:shade val="80000"/>
            <a:hueOff val="-77712"/>
            <a:satOff val="-4285"/>
            <a:lumOff val="5657"/>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512585A-F61E-4532-8108-9253C95045C2}">
      <dsp:nvSpPr>
        <dsp:cNvPr id="0" name=""/>
        <dsp:cNvSpPr/>
      </dsp:nvSpPr>
      <dsp:spPr>
        <a:xfrm>
          <a:off x="1624926" y="280873"/>
          <a:ext cx="132513" cy="132431"/>
        </a:xfrm>
        <a:prstGeom prst="ellipse">
          <a:avLst/>
        </a:prstGeom>
        <a:solidFill>
          <a:schemeClr val="accent3">
            <a:shade val="80000"/>
            <a:hueOff val="-103615"/>
            <a:satOff val="-5713"/>
            <a:lumOff val="7543"/>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58F2807-4E88-4287-93EA-2945B591F940}">
      <dsp:nvSpPr>
        <dsp:cNvPr id="0" name=""/>
        <dsp:cNvSpPr/>
      </dsp:nvSpPr>
      <dsp:spPr>
        <a:xfrm>
          <a:off x="1207828" y="1039165"/>
          <a:ext cx="132513" cy="132431"/>
        </a:xfrm>
        <a:prstGeom prst="ellipse">
          <a:avLst/>
        </a:prstGeom>
        <a:solidFill>
          <a:schemeClr val="accent3">
            <a:shade val="80000"/>
            <a:hueOff val="-129519"/>
            <a:satOff val="-7142"/>
            <a:lumOff val="9429"/>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4F38D00-8CD7-4639-A41A-5CAD669AA511}">
      <dsp:nvSpPr>
        <dsp:cNvPr id="0" name=""/>
        <dsp:cNvSpPr/>
      </dsp:nvSpPr>
      <dsp:spPr>
        <a:xfrm>
          <a:off x="0" y="0"/>
          <a:ext cx="1471429" cy="1439316"/>
        </a:xfrm>
        <a:prstGeom prst="ellipse">
          <a:avLst/>
        </a:prstGeom>
        <a:solidFill>
          <a:schemeClr val="accent3">
            <a:shade val="80000"/>
            <a:hueOff val="-155423"/>
            <a:satOff val="-8570"/>
            <a:lumOff val="11315"/>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Population </a:t>
          </a:r>
        </a:p>
        <a:p>
          <a:pPr marL="0" lvl="0" indent="0" algn="ctr" defTabSz="711200">
            <a:lnSpc>
              <a:spcPct val="90000"/>
            </a:lnSpc>
            <a:spcBef>
              <a:spcPct val="0"/>
            </a:spcBef>
            <a:spcAft>
              <a:spcPct val="35000"/>
            </a:spcAft>
            <a:buNone/>
          </a:pPr>
          <a:r>
            <a:rPr lang="en-US" sz="1600" kern="1200" dirty="0"/>
            <a:t>~900,000</a:t>
          </a:r>
        </a:p>
      </dsp:txBody>
      <dsp:txXfrm>
        <a:off x="215486" y="210783"/>
        <a:ext cx="1040457" cy="1017750"/>
      </dsp:txXfrm>
    </dsp:sp>
    <dsp:sp modelId="{65A494F9-F773-4591-A68A-8B4A3D75F903}">
      <dsp:nvSpPr>
        <dsp:cNvPr id="0" name=""/>
        <dsp:cNvSpPr/>
      </dsp:nvSpPr>
      <dsp:spPr>
        <a:xfrm>
          <a:off x="1835666" y="286759"/>
          <a:ext cx="182754" cy="182951"/>
        </a:xfrm>
        <a:prstGeom prst="ellipse">
          <a:avLst/>
        </a:prstGeom>
        <a:solidFill>
          <a:schemeClr val="accent3">
            <a:shade val="80000"/>
            <a:hueOff val="-181327"/>
            <a:satOff val="-9998"/>
            <a:lumOff val="13201"/>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8081B24-C57F-49F7-895F-F3562615F09E}">
      <dsp:nvSpPr>
        <dsp:cNvPr id="0" name=""/>
        <dsp:cNvSpPr/>
      </dsp:nvSpPr>
      <dsp:spPr>
        <a:xfrm>
          <a:off x="631580" y="1256695"/>
          <a:ext cx="330440" cy="330587"/>
        </a:xfrm>
        <a:prstGeom prst="ellipse">
          <a:avLst/>
        </a:prstGeom>
        <a:solidFill>
          <a:schemeClr val="accent3">
            <a:shade val="80000"/>
            <a:hueOff val="-207231"/>
            <a:satOff val="-11427"/>
            <a:lumOff val="15087"/>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1EC03E1-A4DB-4A9F-8E4E-D5DB8B7D5F99}">
      <dsp:nvSpPr>
        <dsp:cNvPr id="0" name=""/>
        <dsp:cNvSpPr/>
      </dsp:nvSpPr>
      <dsp:spPr>
        <a:xfrm>
          <a:off x="398319" y="1060347"/>
          <a:ext cx="1272937" cy="1197002"/>
        </a:xfrm>
        <a:prstGeom prst="ellipse">
          <a:avLst/>
        </a:prstGeom>
        <a:solidFill>
          <a:schemeClr val="accent3">
            <a:shade val="80000"/>
            <a:hueOff val="-233135"/>
            <a:satOff val="-12855"/>
            <a:lumOff val="16972"/>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69% below 40 years</a:t>
          </a:r>
        </a:p>
      </dsp:txBody>
      <dsp:txXfrm>
        <a:off x="584736" y="1235644"/>
        <a:ext cx="900103" cy="846408"/>
      </dsp:txXfrm>
    </dsp:sp>
    <dsp:sp modelId="{372A6181-0DA0-4DE1-A919-9E8DBF82E3B4}">
      <dsp:nvSpPr>
        <dsp:cNvPr id="0" name=""/>
        <dsp:cNvSpPr/>
      </dsp:nvSpPr>
      <dsp:spPr>
        <a:xfrm>
          <a:off x="2596692" y="539850"/>
          <a:ext cx="182754" cy="182951"/>
        </a:xfrm>
        <a:prstGeom prst="ellipse">
          <a:avLst/>
        </a:prstGeom>
        <a:solidFill>
          <a:schemeClr val="accent3">
            <a:shade val="80000"/>
            <a:hueOff val="-259039"/>
            <a:satOff val="-14283"/>
            <a:lumOff val="18858"/>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C902156-DFE8-451F-A3A4-EF7892AA7375}">
      <dsp:nvSpPr>
        <dsp:cNvPr id="0" name=""/>
        <dsp:cNvSpPr/>
      </dsp:nvSpPr>
      <dsp:spPr>
        <a:xfrm>
          <a:off x="288313" y="1570167"/>
          <a:ext cx="132513" cy="132431"/>
        </a:xfrm>
        <a:prstGeom prst="ellipse">
          <a:avLst/>
        </a:prstGeom>
        <a:solidFill>
          <a:schemeClr val="accent3">
            <a:shade val="80000"/>
            <a:hueOff val="-284943"/>
            <a:satOff val="-15711"/>
            <a:lumOff val="20744"/>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97743DF-4D0E-4089-A71C-C0ED5B638EAD}">
      <dsp:nvSpPr>
        <dsp:cNvPr id="0" name=""/>
        <dsp:cNvSpPr/>
      </dsp:nvSpPr>
      <dsp:spPr>
        <a:xfrm>
          <a:off x="1826225" y="1461473"/>
          <a:ext cx="132513" cy="132431"/>
        </a:xfrm>
        <a:prstGeom prst="ellipse">
          <a:avLst/>
        </a:prstGeom>
        <a:solidFill>
          <a:schemeClr val="accent3">
            <a:shade val="80000"/>
            <a:hueOff val="-310846"/>
            <a:satOff val="-17140"/>
            <a:lumOff val="22630"/>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913585B-F74E-46EA-8C31-543C3A5D9E4B}">
      <dsp:nvSpPr>
        <dsp:cNvPr id="0" name=""/>
        <dsp:cNvSpPr/>
      </dsp:nvSpPr>
      <dsp:spPr>
        <a:xfrm>
          <a:off x="2562803" y="1167721"/>
          <a:ext cx="821099" cy="838105"/>
        </a:xfrm>
        <a:prstGeom prst="ellipse">
          <a:avLst/>
        </a:prstGeom>
        <a:solidFill>
          <a:schemeClr val="accent3">
            <a:shade val="80000"/>
            <a:hueOff val="-336750"/>
            <a:satOff val="-18568"/>
            <a:lumOff val="24516"/>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~300 Islands</a:t>
          </a:r>
        </a:p>
      </dsp:txBody>
      <dsp:txXfrm>
        <a:off x="2683050" y="1290459"/>
        <a:ext cx="580605" cy="592629"/>
      </dsp:txXfrm>
    </dsp:sp>
    <dsp:sp modelId="{6EF29B51-F9BE-4DB8-ABF6-9DD55B1BFACE}">
      <dsp:nvSpPr>
        <dsp:cNvPr id="0" name=""/>
        <dsp:cNvSpPr/>
      </dsp:nvSpPr>
      <dsp:spPr>
        <a:xfrm>
          <a:off x="3020870" y="1210099"/>
          <a:ext cx="132513" cy="132431"/>
        </a:xfrm>
        <a:prstGeom prst="ellipse">
          <a:avLst/>
        </a:prstGeom>
        <a:solidFill>
          <a:schemeClr val="accent3">
            <a:shade val="80000"/>
            <a:hueOff val="-362654"/>
            <a:satOff val="-19996"/>
            <a:lumOff val="26401"/>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F187A76-CC15-49D4-978A-FEF398A8E3AF}">
      <dsp:nvSpPr>
        <dsp:cNvPr id="0" name=""/>
        <dsp:cNvSpPr/>
      </dsp:nvSpPr>
      <dsp:spPr>
        <a:xfrm>
          <a:off x="2560174" y="0"/>
          <a:ext cx="1025225" cy="998073"/>
        </a:xfrm>
        <a:prstGeom prst="ellipse">
          <a:avLst/>
        </a:prstGeom>
        <a:solidFill>
          <a:schemeClr val="accent3">
            <a:shade val="80000"/>
            <a:hueOff val="-388558"/>
            <a:satOff val="-21425"/>
            <a:lumOff val="28287"/>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2 main Islands</a:t>
          </a:r>
        </a:p>
      </dsp:txBody>
      <dsp:txXfrm>
        <a:off x="2710315" y="146164"/>
        <a:ext cx="724943" cy="705745"/>
      </dsp:txXfrm>
    </dsp:sp>
    <dsp:sp modelId="{FEA2203F-0D3C-4D82-BE8E-C3CC781DEC57}">
      <dsp:nvSpPr>
        <dsp:cNvPr id="0" name=""/>
        <dsp:cNvSpPr/>
      </dsp:nvSpPr>
      <dsp:spPr>
        <a:xfrm>
          <a:off x="2209865" y="1590833"/>
          <a:ext cx="132513" cy="132431"/>
        </a:xfrm>
        <a:prstGeom prst="ellipse">
          <a:avLst/>
        </a:prstGeom>
        <a:solidFill>
          <a:schemeClr val="accent3">
            <a:shade val="80000"/>
            <a:hueOff val="-414462"/>
            <a:satOff val="-22853"/>
            <a:lumOff val="30173"/>
            <a:alphaOff val="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E48E32-A2AE-4D45-B0F3-B48CC418B901}" type="datetimeFigureOut">
              <a:rPr lang="en-US" smtClean="0"/>
              <a:t>6/22/2023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CE08F5-819D-41B2-8E67-5B55100C0DD3}" type="slidenum">
              <a:rPr lang="en-US" smtClean="0"/>
              <a:t>‹#›</a:t>
            </a:fld>
            <a:endParaRPr lang="en-US"/>
          </a:p>
        </p:txBody>
      </p:sp>
    </p:spTree>
    <p:extLst>
      <p:ext uri="{BB962C8B-B14F-4D97-AF65-F5344CB8AC3E}">
        <p14:creationId xmlns:p14="http://schemas.microsoft.com/office/powerpoint/2010/main" val="707923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9FCE08F5-819D-41B2-8E67-5B55100C0DD3}" type="slidenum">
              <a:rPr lang="en-US" smtClean="0"/>
              <a:t>2</a:t>
            </a:fld>
            <a:endParaRPr lang="en-US"/>
          </a:p>
        </p:txBody>
      </p:sp>
    </p:spTree>
    <p:extLst>
      <p:ext uri="{BB962C8B-B14F-4D97-AF65-F5344CB8AC3E}">
        <p14:creationId xmlns:p14="http://schemas.microsoft.com/office/powerpoint/2010/main" val="1356175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9FCE08F5-819D-41B2-8E67-5B55100C0DD3}" type="slidenum">
              <a:rPr lang="en-US" smtClean="0"/>
              <a:t>15</a:t>
            </a:fld>
            <a:endParaRPr lang="en-US"/>
          </a:p>
        </p:txBody>
      </p:sp>
    </p:spTree>
    <p:extLst>
      <p:ext uri="{BB962C8B-B14F-4D97-AF65-F5344CB8AC3E}">
        <p14:creationId xmlns:p14="http://schemas.microsoft.com/office/powerpoint/2010/main" val="2485500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8AD777-7BE1-48A2-9D25-11EF1A63EA4F}" type="datetime1">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FF7189-5CF9-4FAB-9CEF-F613C642AC5E}" type="slidenum">
              <a:rPr lang="en-US" smtClean="0"/>
              <a:t>‹#›</a:t>
            </a:fld>
            <a:endParaRPr lang="en-US"/>
          </a:p>
        </p:txBody>
      </p:sp>
    </p:spTree>
    <p:extLst>
      <p:ext uri="{BB962C8B-B14F-4D97-AF65-F5344CB8AC3E}">
        <p14:creationId xmlns:p14="http://schemas.microsoft.com/office/powerpoint/2010/main" val="535431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BDE787-3B62-4FD7-BAD7-E98D77CE633F}" type="datetime1">
              <a:rPr lang="en-US" smtClean="0"/>
              <a:t>6/22/2023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FF7189-5CF9-4FAB-9CEF-F613C642AC5E}" type="slidenum">
              <a:rPr lang="en-US" smtClean="0"/>
              <a:t>‹#›</a:t>
            </a:fld>
            <a:endParaRPr lang="en-US"/>
          </a:p>
        </p:txBody>
      </p:sp>
    </p:spTree>
    <p:extLst>
      <p:ext uri="{BB962C8B-B14F-4D97-AF65-F5344CB8AC3E}">
        <p14:creationId xmlns:p14="http://schemas.microsoft.com/office/powerpoint/2010/main" val="2131297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48E668-E808-46BC-8DDB-477AEEE47CA5}" type="datetime1">
              <a:rPr lang="en-US" smtClean="0"/>
              <a:t>6/22/2023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FF7189-5CF9-4FAB-9CEF-F613C642AC5E}" type="slidenum">
              <a:rPr lang="en-US" smtClean="0"/>
              <a:t>‹#›</a:t>
            </a:fld>
            <a:endParaRPr lang="en-US"/>
          </a:p>
        </p:txBody>
      </p:sp>
    </p:spTree>
    <p:extLst>
      <p:ext uri="{BB962C8B-B14F-4D97-AF65-F5344CB8AC3E}">
        <p14:creationId xmlns:p14="http://schemas.microsoft.com/office/powerpoint/2010/main" val="244651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A92EDB-CC72-4ED5-BAE4-B3122F6A58A0}" type="datetime1">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FF7189-5CF9-4FAB-9CEF-F613C642AC5E}" type="slidenum">
              <a:rPr lang="en-US" smtClean="0"/>
              <a:t>‹#›</a:t>
            </a:fld>
            <a:endParaRPr lang="en-US"/>
          </a:p>
        </p:txBody>
      </p:sp>
    </p:spTree>
    <p:extLst>
      <p:ext uri="{BB962C8B-B14F-4D97-AF65-F5344CB8AC3E}">
        <p14:creationId xmlns:p14="http://schemas.microsoft.com/office/powerpoint/2010/main" val="243269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72A904-DFB2-4180-AA30-7CF299997BAD}" type="datetime1">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FF7189-5CF9-4FAB-9CEF-F613C642AC5E}" type="slidenum">
              <a:rPr lang="en-US" smtClean="0"/>
              <a:t>‹#›</a:t>
            </a:fld>
            <a:endParaRPr lang="en-US"/>
          </a:p>
        </p:txBody>
      </p:sp>
    </p:spTree>
    <p:extLst>
      <p:ext uri="{BB962C8B-B14F-4D97-AF65-F5344CB8AC3E}">
        <p14:creationId xmlns:p14="http://schemas.microsoft.com/office/powerpoint/2010/main" val="124298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5FA1A3A-6B64-40F6-BA4F-D8932093FC66}" type="datetime1">
              <a:rPr lang="en-US" smtClean="0"/>
              <a:t>6/22/2023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AFF7189-5CF9-4FAB-9CEF-F613C642AC5E}" type="slidenum">
              <a:rPr lang="en-US" smtClean="0"/>
              <a:t>‹#›</a:t>
            </a:fld>
            <a:endParaRPr lang="en-US"/>
          </a:p>
        </p:txBody>
      </p:sp>
    </p:spTree>
    <p:extLst>
      <p:ext uri="{BB962C8B-B14F-4D97-AF65-F5344CB8AC3E}">
        <p14:creationId xmlns:p14="http://schemas.microsoft.com/office/powerpoint/2010/main" val="2111324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0ACBD23D-72E0-4E81-A3DB-6EFB657600AD}" type="datetime1">
              <a:rPr lang="en-US" smtClean="0"/>
              <a:t>6/22/2023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9AFF7189-5CF9-4FAB-9CEF-F613C642AC5E}" type="slidenum">
              <a:rPr lang="en-US" smtClean="0"/>
              <a:t>‹#›</a:t>
            </a:fld>
            <a:endParaRPr lang="en-US"/>
          </a:p>
        </p:txBody>
      </p:sp>
    </p:spTree>
    <p:extLst>
      <p:ext uri="{BB962C8B-B14F-4D97-AF65-F5344CB8AC3E}">
        <p14:creationId xmlns:p14="http://schemas.microsoft.com/office/powerpoint/2010/main" val="252475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0AB996AA-FD3C-4BC4-8E39-4775EC5BAC82}" type="datetime1">
              <a:rPr lang="en-US" smtClean="0"/>
              <a:t>6/22/2023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9AFF7189-5CF9-4FAB-9CEF-F613C642AC5E}" type="slidenum">
              <a:rPr lang="en-US" smtClean="0"/>
              <a:t>‹#›</a:t>
            </a:fld>
            <a:endParaRPr lang="en-US"/>
          </a:p>
        </p:txBody>
      </p:sp>
    </p:spTree>
    <p:extLst>
      <p:ext uri="{BB962C8B-B14F-4D97-AF65-F5344CB8AC3E}">
        <p14:creationId xmlns:p14="http://schemas.microsoft.com/office/powerpoint/2010/main" val="220318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52A8516-E9B8-4D26-9A31-355801FE1F5E}" type="datetime1">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FF7189-5CF9-4FAB-9CEF-F613C642AC5E}" type="slidenum">
              <a:rPr lang="en-US" smtClean="0"/>
              <a:t>‹#›</a:t>
            </a:fld>
            <a:endParaRPr lang="en-US"/>
          </a:p>
        </p:txBody>
      </p:sp>
    </p:spTree>
    <p:extLst>
      <p:ext uri="{BB962C8B-B14F-4D97-AF65-F5344CB8AC3E}">
        <p14:creationId xmlns:p14="http://schemas.microsoft.com/office/powerpoint/2010/main" val="2836828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62369525-9B65-4522-A0CC-7EC45F7511CE}" type="datetime1">
              <a:rPr lang="en-US" smtClean="0"/>
              <a:t>6/22/2023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9AFF7189-5CF9-4FAB-9CEF-F613C642AC5E}" type="slidenum">
              <a:rPr lang="en-US" smtClean="0"/>
              <a:t>‹#›</a:t>
            </a:fld>
            <a:endParaRPr lang="en-US"/>
          </a:p>
        </p:txBody>
      </p:sp>
    </p:spTree>
    <p:extLst>
      <p:ext uri="{BB962C8B-B14F-4D97-AF65-F5344CB8AC3E}">
        <p14:creationId xmlns:p14="http://schemas.microsoft.com/office/powerpoint/2010/main" val="380169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2327D6E0-C2F2-48E8-84FA-0169D58AE495}" type="datetime1">
              <a:rPr lang="en-US" smtClean="0"/>
              <a:t>6/22/2023</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9AFF7189-5CF9-4FAB-9CEF-F613C642AC5E}" type="slidenum">
              <a:rPr lang="en-US" smtClean="0"/>
              <a:t>‹#›</a:t>
            </a:fld>
            <a:endParaRPr lang="en-US"/>
          </a:p>
        </p:txBody>
      </p:sp>
    </p:spTree>
    <p:extLst>
      <p:ext uri="{BB962C8B-B14F-4D97-AF65-F5344CB8AC3E}">
        <p14:creationId xmlns:p14="http://schemas.microsoft.com/office/powerpoint/2010/main" val="2196325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6CB3555E-506D-44C9-AB0D-4A563F357360}" type="datetime1">
              <a:rPr lang="en-US" smtClean="0"/>
              <a:t>6/22/2023</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9AFF7189-5CF9-4FAB-9CEF-F613C642AC5E}" type="slidenum">
              <a:rPr lang="en-US" smtClean="0"/>
              <a:t>‹#›</a:t>
            </a:fld>
            <a:endParaRPr lang="en-US"/>
          </a:p>
        </p:txBody>
      </p:sp>
    </p:spTree>
    <p:extLst>
      <p:ext uri="{BB962C8B-B14F-4D97-AF65-F5344CB8AC3E}">
        <p14:creationId xmlns:p14="http://schemas.microsoft.com/office/powerpoint/2010/main" val="41879007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diagramColors" Target="../diagrams/colors1.xml"/><Relationship Id="rId12"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7.jpg"/><Relationship Id="rId5" Type="http://schemas.openxmlformats.org/officeDocument/2006/relationships/diagramLayout" Target="../diagrams/layout1.xml"/><Relationship Id="rId10" Type="http://schemas.openxmlformats.org/officeDocument/2006/relationships/image" Target="../media/image6.jpg"/><Relationship Id="rId4" Type="http://schemas.openxmlformats.org/officeDocument/2006/relationships/diagramData" Target="../diagrams/data1.xml"/><Relationship Id="rId9"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1" y="1905164"/>
            <a:ext cx="7315200" cy="1927039"/>
          </a:xfrm>
        </p:spPr>
        <p:txBody>
          <a:bodyPr>
            <a:normAutofit fontScale="90000"/>
          </a:bodyPr>
          <a:lstStyle/>
          <a:p>
            <a:pPr algn="ctr"/>
            <a:r>
              <a:rPr lang="en-US" sz="6700" dirty="0"/>
              <a:t>Electric Vehicle Integration in Fiji</a:t>
            </a:r>
            <a:br>
              <a:rPr lang="en-US" sz="6700" dirty="0"/>
            </a:br>
            <a:r>
              <a:rPr lang="en-US" sz="6700" dirty="0"/>
              <a:t>-</a:t>
            </a:r>
            <a:r>
              <a:rPr lang="en-US" sz="4400" dirty="0"/>
              <a:t>Accelerating E-mobility-</a:t>
            </a:r>
          </a:p>
        </p:txBody>
      </p:sp>
      <p:sp>
        <p:nvSpPr>
          <p:cNvPr id="3" name="Subtitle 2"/>
          <p:cNvSpPr>
            <a:spLocks noGrp="1"/>
          </p:cNvSpPr>
          <p:nvPr>
            <p:ph type="subTitle" idx="1"/>
          </p:nvPr>
        </p:nvSpPr>
        <p:spPr>
          <a:xfrm>
            <a:off x="4404946" y="4292167"/>
            <a:ext cx="4598556" cy="1420347"/>
          </a:xfrm>
        </p:spPr>
        <p:txBody>
          <a:bodyPr>
            <a:normAutofit/>
          </a:bodyPr>
          <a:lstStyle/>
          <a:p>
            <a:pPr algn="r"/>
            <a:r>
              <a:rPr lang="en-US" b="1" dirty="0">
                <a:latin typeface="Arial Narrow" panose="020B0606020202030204" pitchFamily="34" charset="0"/>
              </a:rPr>
              <a:t>Razik Khan</a:t>
            </a:r>
          </a:p>
          <a:p>
            <a:pPr algn="r"/>
            <a:r>
              <a:rPr lang="en-US" b="1" dirty="0">
                <a:latin typeface="Arial Narrow" panose="020B0606020202030204" pitchFamily="34" charset="0"/>
              </a:rPr>
              <a:t>Acting Mechanical Engineer – LTA Fiji</a:t>
            </a:r>
          </a:p>
          <a:p>
            <a:pPr algn="r"/>
            <a:r>
              <a:rPr lang="en-US" dirty="0">
                <a:latin typeface="Arial Narrow" panose="020B0606020202030204" pitchFamily="34" charset="0"/>
              </a:rPr>
              <a:t>15</a:t>
            </a:r>
            <a:r>
              <a:rPr lang="en-US" baseline="30000" dirty="0">
                <a:latin typeface="Arial Narrow" panose="020B0606020202030204" pitchFamily="34" charset="0"/>
              </a:rPr>
              <a:t>th</a:t>
            </a:r>
            <a:r>
              <a:rPr lang="en-US" dirty="0">
                <a:latin typeface="Arial Narrow" panose="020B0606020202030204" pitchFamily="34" charset="0"/>
              </a:rPr>
              <a:t> June 2023, Nuku’alofa, Tonga</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8308" y="3832203"/>
            <a:ext cx="2662266" cy="167608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9817" y="1010272"/>
            <a:ext cx="3096114" cy="2270483"/>
          </a:xfrm>
          <a:prstGeom prst="rect">
            <a:avLst/>
          </a:prstGeom>
        </p:spPr>
      </p:pic>
      <p:pic>
        <p:nvPicPr>
          <p:cNvPr id="11" name="Picture 10">
            <a:extLst>
              <a:ext uri="{FF2B5EF4-FFF2-40B4-BE49-F238E27FC236}">
                <a16:creationId xmlns:a16="http://schemas.microsoft.com/office/drawing/2014/main" id="{1B7D7309-392A-4F48-8E5A-10900EEF52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735026"/>
            <a:ext cx="914400" cy="1333500"/>
          </a:xfrm>
          <a:prstGeom prst="rect">
            <a:avLst/>
          </a:prstGeom>
        </p:spPr>
      </p:pic>
      <p:sp>
        <p:nvSpPr>
          <p:cNvPr id="4" name="Slide Number Placeholder 3">
            <a:extLst>
              <a:ext uri="{FF2B5EF4-FFF2-40B4-BE49-F238E27FC236}">
                <a16:creationId xmlns:a16="http://schemas.microsoft.com/office/drawing/2014/main" id="{9875058B-FFF5-4CA2-BED8-B0F9BA86AEB1}"/>
              </a:ext>
            </a:extLst>
          </p:cNvPr>
          <p:cNvSpPr>
            <a:spLocks noGrp="1"/>
          </p:cNvSpPr>
          <p:nvPr>
            <p:ph type="sldNum" sz="quarter" idx="12"/>
          </p:nvPr>
        </p:nvSpPr>
        <p:spPr/>
        <p:txBody>
          <a:bodyPr/>
          <a:lstStyle/>
          <a:p>
            <a:fld id="{9AFF7189-5CF9-4FAB-9CEF-F613C642AC5E}" type="slidenum">
              <a:rPr lang="en-US" smtClean="0"/>
              <a:t>1</a:t>
            </a:fld>
            <a:endParaRPr lang="en-US"/>
          </a:p>
        </p:txBody>
      </p:sp>
    </p:spTree>
    <p:extLst>
      <p:ext uri="{BB962C8B-B14F-4D97-AF65-F5344CB8AC3E}">
        <p14:creationId xmlns:p14="http://schemas.microsoft.com/office/powerpoint/2010/main" val="599530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970" y="3228903"/>
            <a:ext cx="2768134" cy="2445489"/>
          </a:xfrm>
        </p:spPr>
        <p:txBody>
          <a:bodyPr/>
          <a:lstStyle/>
          <a:p>
            <a:pPr algn="ctr"/>
            <a:r>
              <a:rPr lang="en-US" dirty="0"/>
              <a:t>Next Steps</a:t>
            </a:r>
          </a:p>
        </p:txBody>
      </p:sp>
      <p:sp>
        <p:nvSpPr>
          <p:cNvPr id="18" name="Content Placeholder 2">
            <a:extLst>
              <a:ext uri="{FF2B5EF4-FFF2-40B4-BE49-F238E27FC236}">
                <a16:creationId xmlns:a16="http://schemas.microsoft.com/office/drawing/2014/main" id="{EEAB48F4-FE82-4B71-875B-6115AA294D97}"/>
              </a:ext>
            </a:extLst>
          </p:cNvPr>
          <p:cNvSpPr txBox="1">
            <a:spLocks/>
          </p:cNvSpPr>
          <p:nvPr/>
        </p:nvSpPr>
        <p:spPr>
          <a:xfrm>
            <a:off x="3721001" y="415723"/>
            <a:ext cx="7417420" cy="562635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None/>
            </a:pPr>
            <a:r>
              <a:rPr lang="en-US" sz="2400" dirty="0">
                <a:latin typeface="Arial Narrow" panose="020B0606020202030204" pitchFamily="34" charset="0"/>
              </a:rPr>
              <a:t>In the short to medium term, some of the key areas that can be looked at are;</a:t>
            </a:r>
          </a:p>
          <a:p>
            <a:pPr marL="0" indent="0">
              <a:buNone/>
            </a:pPr>
            <a:endParaRPr lang="en-US" sz="2400" dirty="0">
              <a:latin typeface="Arial Narrow" panose="020B0606020202030204" pitchFamily="34" charset="0"/>
            </a:endParaRPr>
          </a:p>
          <a:p>
            <a:r>
              <a:rPr lang="en-US" sz="2400" dirty="0">
                <a:latin typeface="Arial Narrow" panose="020B0606020202030204" pitchFamily="34" charset="0"/>
              </a:rPr>
              <a:t>A compliance base end of life system for vehicles.</a:t>
            </a:r>
          </a:p>
          <a:p>
            <a:pPr marL="0" indent="0">
              <a:buNone/>
            </a:pPr>
            <a:endParaRPr lang="en-US" sz="2400" dirty="0">
              <a:latin typeface="Arial Narrow" panose="020B0606020202030204" pitchFamily="34" charset="0"/>
            </a:endParaRPr>
          </a:p>
          <a:p>
            <a:r>
              <a:rPr lang="en-US" sz="2400" dirty="0">
                <a:latin typeface="Arial Narrow" panose="020B0606020202030204" pitchFamily="34" charset="0"/>
              </a:rPr>
              <a:t>Electrification of Busses</a:t>
            </a:r>
          </a:p>
        </p:txBody>
      </p:sp>
      <p:pic>
        <p:nvPicPr>
          <p:cNvPr id="7" name="Content Placeholder 5">
            <a:extLst>
              <a:ext uri="{FF2B5EF4-FFF2-40B4-BE49-F238E27FC236}">
                <a16:creationId xmlns:a16="http://schemas.microsoft.com/office/drawing/2014/main" id="{D2A043A8-AE72-4939-A25C-E9ACB0E2A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188" y="1198294"/>
            <a:ext cx="2603595" cy="2734869"/>
          </a:xfrm>
          <a:prstGeom prst="rect">
            <a:avLst/>
          </a:prstGeom>
        </p:spPr>
      </p:pic>
      <p:sp>
        <p:nvSpPr>
          <p:cNvPr id="3" name="Slide Number Placeholder 2">
            <a:extLst>
              <a:ext uri="{FF2B5EF4-FFF2-40B4-BE49-F238E27FC236}">
                <a16:creationId xmlns:a16="http://schemas.microsoft.com/office/drawing/2014/main" id="{814F87F1-74C6-492E-9167-04027266B335}"/>
              </a:ext>
            </a:extLst>
          </p:cNvPr>
          <p:cNvSpPr>
            <a:spLocks noGrp="1"/>
          </p:cNvSpPr>
          <p:nvPr>
            <p:ph type="sldNum" sz="quarter" idx="12"/>
          </p:nvPr>
        </p:nvSpPr>
        <p:spPr/>
        <p:txBody>
          <a:bodyPr/>
          <a:lstStyle/>
          <a:p>
            <a:fld id="{9AFF7189-5CF9-4FAB-9CEF-F613C642AC5E}" type="slidenum">
              <a:rPr lang="en-US" smtClean="0"/>
              <a:t>10</a:t>
            </a:fld>
            <a:endParaRPr lang="en-US"/>
          </a:p>
        </p:txBody>
      </p:sp>
    </p:spTree>
    <p:extLst>
      <p:ext uri="{BB962C8B-B14F-4D97-AF65-F5344CB8AC3E}">
        <p14:creationId xmlns:p14="http://schemas.microsoft.com/office/powerpoint/2010/main" val="46106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97865-9399-492E-A6CC-610765796731}"/>
              </a:ext>
            </a:extLst>
          </p:cNvPr>
          <p:cNvSpPr>
            <a:spLocks noGrp="1"/>
          </p:cNvSpPr>
          <p:nvPr>
            <p:ph type="sldNum" sz="quarter" idx="12"/>
          </p:nvPr>
        </p:nvSpPr>
        <p:spPr/>
        <p:txBody>
          <a:bodyPr/>
          <a:lstStyle/>
          <a:p>
            <a:fld id="{9AFF7189-5CF9-4FAB-9CEF-F613C642AC5E}" type="slidenum">
              <a:rPr lang="en-US" smtClean="0"/>
              <a:t>11</a:t>
            </a:fld>
            <a:endParaRPr lang="en-US"/>
          </a:p>
        </p:txBody>
      </p:sp>
      <p:sp>
        <p:nvSpPr>
          <p:cNvPr id="3" name="TextBox 2">
            <a:extLst>
              <a:ext uri="{FF2B5EF4-FFF2-40B4-BE49-F238E27FC236}">
                <a16:creationId xmlns:a16="http://schemas.microsoft.com/office/drawing/2014/main" id="{6CCF2CC6-5D55-4341-9EFB-D7F4EF8CDD52}"/>
              </a:ext>
            </a:extLst>
          </p:cNvPr>
          <p:cNvSpPr txBox="1"/>
          <p:nvPr/>
        </p:nvSpPr>
        <p:spPr>
          <a:xfrm>
            <a:off x="1445528" y="2618913"/>
            <a:ext cx="9637831" cy="646331"/>
          </a:xfrm>
          <a:prstGeom prst="rect">
            <a:avLst/>
          </a:prstGeom>
          <a:noFill/>
        </p:spPr>
        <p:txBody>
          <a:bodyPr wrap="none" rtlCol="0">
            <a:spAutoFit/>
          </a:bodyPr>
          <a:lstStyle/>
          <a:p>
            <a:pPr algn="ctr"/>
            <a:r>
              <a:rPr lang="en-US" sz="3600" b="1" dirty="0">
                <a:solidFill>
                  <a:srgbClr val="93C333"/>
                </a:solidFill>
              </a:rPr>
              <a:t>A Compliance Based Vehicle End-of-Life System</a:t>
            </a:r>
            <a:endParaRPr lang="en-FJ" sz="3600" b="1" dirty="0">
              <a:solidFill>
                <a:srgbClr val="93C333"/>
              </a:solidFill>
            </a:endParaRPr>
          </a:p>
        </p:txBody>
      </p:sp>
    </p:spTree>
    <p:extLst>
      <p:ext uri="{BB962C8B-B14F-4D97-AF65-F5344CB8AC3E}">
        <p14:creationId xmlns:p14="http://schemas.microsoft.com/office/powerpoint/2010/main" val="158295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25" y="3086860"/>
            <a:ext cx="2768134" cy="2445489"/>
          </a:xfrm>
        </p:spPr>
        <p:txBody>
          <a:bodyPr/>
          <a:lstStyle/>
          <a:p>
            <a:pPr algn="ctr"/>
            <a:r>
              <a:rPr lang="en-US" dirty="0"/>
              <a:t>End-of-Life</a:t>
            </a:r>
          </a:p>
        </p:txBody>
      </p:sp>
      <p:sp>
        <p:nvSpPr>
          <p:cNvPr id="18" name="Content Placeholder 2">
            <a:extLst>
              <a:ext uri="{FF2B5EF4-FFF2-40B4-BE49-F238E27FC236}">
                <a16:creationId xmlns:a16="http://schemas.microsoft.com/office/drawing/2014/main" id="{EEAB48F4-FE82-4B71-875B-6115AA294D97}"/>
              </a:ext>
            </a:extLst>
          </p:cNvPr>
          <p:cNvSpPr txBox="1">
            <a:spLocks/>
          </p:cNvSpPr>
          <p:nvPr/>
        </p:nvSpPr>
        <p:spPr>
          <a:xfrm>
            <a:off x="3557043" y="782276"/>
            <a:ext cx="7417420" cy="562635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285750" indent="-285750" algn="just">
              <a:lnSpc>
                <a:spcPct val="80000"/>
              </a:lnSpc>
              <a:buFont typeface="Arial" panose="020B0604020202020204" pitchFamily="34" charset="0"/>
              <a:buChar char="•"/>
            </a:pPr>
            <a:r>
              <a:rPr lang="en-US" sz="2400" dirty="0">
                <a:solidFill>
                  <a:prstClr val="black">
                    <a:lumMod val="65000"/>
                    <a:lumOff val="35000"/>
                  </a:prstClr>
                </a:solidFill>
                <a:latin typeface="Arial Narrow" panose="020B0606020202030204" pitchFamily="34" charset="0"/>
              </a:rPr>
              <a:t>Instead of having an age based vehicle end-of-life structure a compliance based end-of-life system looks more rewarding. This will ensure that vehicles in use are efficient and will also promote a shift towards cleaner, greener and more efficient vehicles.</a:t>
            </a:r>
          </a:p>
          <a:p>
            <a:pPr marL="0" indent="0" algn="just">
              <a:lnSpc>
                <a:spcPct val="80000"/>
              </a:lnSpc>
              <a:buNone/>
            </a:pPr>
            <a:endParaRPr lang="en-US" sz="2400" dirty="0">
              <a:solidFill>
                <a:prstClr val="black">
                  <a:lumMod val="65000"/>
                  <a:lumOff val="35000"/>
                </a:prstClr>
              </a:solidFill>
              <a:latin typeface="Arial Narrow" panose="020B0606020202030204" pitchFamily="34" charset="0"/>
            </a:endParaRPr>
          </a:p>
          <a:p>
            <a:pPr marL="285750" indent="-285750" algn="just">
              <a:lnSpc>
                <a:spcPct val="80000"/>
              </a:lnSpc>
              <a:buFont typeface="Arial" panose="020B0604020202020204" pitchFamily="34" charset="0"/>
              <a:buChar char="•"/>
            </a:pPr>
            <a:r>
              <a:rPr lang="en-US" sz="2400" dirty="0">
                <a:solidFill>
                  <a:prstClr val="black">
                    <a:lumMod val="65000"/>
                    <a:lumOff val="35000"/>
                  </a:prstClr>
                </a:solidFill>
                <a:latin typeface="Arial Narrow" panose="020B0606020202030204" pitchFamily="34" charset="0"/>
              </a:rPr>
              <a:t>Vehicle tailpipe emissions can be used as a pass/fail criteria during renewals, i.e. vehicles failing emission tests will be not be renewed.</a:t>
            </a:r>
          </a:p>
          <a:p>
            <a:pPr marL="285750" indent="-285750" algn="just">
              <a:lnSpc>
                <a:spcPct val="80000"/>
              </a:lnSpc>
              <a:buFont typeface="Arial" panose="020B0604020202020204" pitchFamily="34" charset="0"/>
              <a:buChar char="•"/>
            </a:pPr>
            <a:endParaRPr lang="en-US" sz="2400" dirty="0">
              <a:solidFill>
                <a:prstClr val="black">
                  <a:lumMod val="65000"/>
                  <a:lumOff val="35000"/>
                </a:prstClr>
              </a:solidFill>
              <a:latin typeface="Arial Narrow" panose="020B0606020202030204" pitchFamily="34" charset="0"/>
            </a:endParaRPr>
          </a:p>
          <a:p>
            <a:pPr marL="285750" indent="-285750" algn="just">
              <a:lnSpc>
                <a:spcPct val="80000"/>
              </a:lnSpc>
              <a:buFont typeface="Arial" panose="020B0604020202020204" pitchFamily="34" charset="0"/>
              <a:buChar char="•"/>
            </a:pPr>
            <a:r>
              <a:rPr lang="en-US" sz="2400" dirty="0">
                <a:solidFill>
                  <a:prstClr val="black">
                    <a:lumMod val="65000"/>
                    <a:lumOff val="35000"/>
                  </a:prstClr>
                </a:solidFill>
                <a:latin typeface="Arial Narrow" panose="020B0606020202030204" pitchFamily="34" charset="0"/>
              </a:rPr>
              <a:t>This will lead to two things;</a:t>
            </a:r>
          </a:p>
          <a:p>
            <a:pPr marL="914400" lvl="1" indent="-457200" algn="just">
              <a:lnSpc>
                <a:spcPct val="80000"/>
              </a:lnSpc>
              <a:spcBef>
                <a:spcPts val="1200"/>
              </a:spcBef>
              <a:buFont typeface="+mj-lt"/>
              <a:buAutoNum type="arabicPeriod"/>
            </a:pPr>
            <a:r>
              <a:rPr lang="en-US" sz="2400" dirty="0">
                <a:solidFill>
                  <a:prstClr val="black">
                    <a:lumMod val="65000"/>
                    <a:lumOff val="35000"/>
                  </a:prstClr>
                </a:solidFill>
                <a:latin typeface="Arial Narrow" panose="020B0606020202030204" pitchFamily="34" charset="0"/>
              </a:rPr>
              <a:t>Replacement of non-compliant vehicles.</a:t>
            </a:r>
          </a:p>
          <a:p>
            <a:pPr marL="914400" lvl="1" indent="-457200" algn="just">
              <a:lnSpc>
                <a:spcPct val="80000"/>
              </a:lnSpc>
              <a:spcBef>
                <a:spcPts val="1200"/>
              </a:spcBef>
              <a:buFont typeface="+mj-lt"/>
              <a:buAutoNum type="arabicPeriod"/>
            </a:pPr>
            <a:r>
              <a:rPr lang="en-US" sz="2400" dirty="0">
                <a:solidFill>
                  <a:prstClr val="black">
                    <a:lumMod val="65000"/>
                    <a:lumOff val="35000"/>
                  </a:prstClr>
                </a:solidFill>
                <a:latin typeface="Arial Narrow" panose="020B0606020202030204" pitchFamily="34" charset="0"/>
              </a:rPr>
              <a:t>Guarantee better service and maintenance of all registered vehicles to comply to the required standards.</a:t>
            </a:r>
          </a:p>
          <a:p>
            <a:pPr marL="285750" indent="-285750">
              <a:buFont typeface="Arial" panose="020B0604020202020204" pitchFamily="34" charset="0"/>
              <a:buChar char="•"/>
            </a:pPr>
            <a:endParaRPr lang="en-US" sz="2400" dirty="0"/>
          </a:p>
        </p:txBody>
      </p:sp>
      <p:sp>
        <p:nvSpPr>
          <p:cNvPr id="3" name="Slide Number Placeholder 2">
            <a:extLst>
              <a:ext uri="{FF2B5EF4-FFF2-40B4-BE49-F238E27FC236}">
                <a16:creationId xmlns:a16="http://schemas.microsoft.com/office/drawing/2014/main" id="{814F87F1-74C6-492E-9167-04027266B335}"/>
              </a:ext>
            </a:extLst>
          </p:cNvPr>
          <p:cNvSpPr>
            <a:spLocks noGrp="1"/>
          </p:cNvSpPr>
          <p:nvPr>
            <p:ph type="sldNum" sz="quarter" idx="12"/>
          </p:nvPr>
        </p:nvSpPr>
        <p:spPr/>
        <p:txBody>
          <a:bodyPr/>
          <a:lstStyle/>
          <a:p>
            <a:fld id="{9AFF7189-5CF9-4FAB-9CEF-F613C642AC5E}" type="slidenum">
              <a:rPr lang="en-US" smtClean="0"/>
              <a:t>12</a:t>
            </a:fld>
            <a:endParaRPr lang="en-US"/>
          </a:p>
        </p:txBody>
      </p:sp>
      <p:pic>
        <p:nvPicPr>
          <p:cNvPr id="5" name="Picture 4">
            <a:extLst>
              <a:ext uri="{FF2B5EF4-FFF2-40B4-BE49-F238E27FC236}">
                <a16:creationId xmlns:a16="http://schemas.microsoft.com/office/drawing/2014/main" id="{52CF7AFA-BFA1-4029-A361-B6D5D063F8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07" y="1809173"/>
            <a:ext cx="3404793" cy="1786283"/>
          </a:xfrm>
          <a:prstGeom prst="rect">
            <a:avLst/>
          </a:prstGeom>
        </p:spPr>
      </p:pic>
    </p:spTree>
    <p:extLst>
      <p:ext uri="{BB962C8B-B14F-4D97-AF65-F5344CB8AC3E}">
        <p14:creationId xmlns:p14="http://schemas.microsoft.com/office/powerpoint/2010/main" val="1046457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25" y="3086860"/>
            <a:ext cx="2768134" cy="2445489"/>
          </a:xfrm>
        </p:spPr>
        <p:txBody>
          <a:bodyPr/>
          <a:lstStyle/>
          <a:p>
            <a:pPr algn="ctr"/>
            <a:r>
              <a:rPr lang="en-US" dirty="0"/>
              <a:t>Emission Levy </a:t>
            </a:r>
          </a:p>
        </p:txBody>
      </p:sp>
      <p:sp>
        <p:nvSpPr>
          <p:cNvPr id="18" name="Content Placeholder 2">
            <a:extLst>
              <a:ext uri="{FF2B5EF4-FFF2-40B4-BE49-F238E27FC236}">
                <a16:creationId xmlns:a16="http://schemas.microsoft.com/office/drawing/2014/main" id="{EEAB48F4-FE82-4B71-875B-6115AA294D97}"/>
              </a:ext>
            </a:extLst>
          </p:cNvPr>
          <p:cNvSpPr txBox="1">
            <a:spLocks/>
          </p:cNvSpPr>
          <p:nvPr/>
        </p:nvSpPr>
        <p:spPr>
          <a:xfrm>
            <a:off x="3699086" y="463269"/>
            <a:ext cx="7417420" cy="5931461"/>
          </a:xfrm>
          <a:prstGeom prst="rect">
            <a:avLst/>
          </a:prstGeom>
        </p:spPr>
        <p:txBody>
          <a:bodyPr vert="horz" lIns="91440" tIns="45720" rIns="91440" bIns="45720" rtlCol="0" anchor="ctr">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just">
              <a:buNone/>
            </a:pPr>
            <a:endParaRPr lang="en-US" sz="2400" dirty="0"/>
          </a:p>
          <a:p>
            <a:pPr marL="0" indent="0" algn="just">
              <a:buNone/>
            </a:pPr>
            <a:r>
              <a:rPr lang="en-US" sz="2600" dirty="0">
                <a:solidFill>
                  <a:prstClr val="black">
                    <a:lumMod val="65000"/>
                    <a:lumOff val="35000"/>
                  </a:prstClr>
                </a:solidFill>
                <a:latin typeface="Arial Narrow" panose="020B0606020202030204" pitchFamily="34" charset="0"/>
              </a:rPr>
              <a:t>Emission tiers can be developed as;</a:t>
            </a:r>
          </a:p>
          <a:p>
            <a:pPr marL="285750" indent="-285750" algn="just">
              <a:buFont typeface="Arial" panose="020B0604020202020204" pitchFamily="34" charset="0"/>
              <a:buChar char="•"/>
            </a:pPr>
            <a:r>
              <a:rPr lang="en-US" sz="2600" dirty="0">
                <a:solidFill>
                  <a:prstClr val="black">
                    <a:lumMod val="65000"/>
                    <a:lumOff val="35000"/>
                  </a:prstClr>
                </a:solidFill>
                <a:latin typeface="Arial Narrow" panose="020B0606020202030204" pitchFamily="34" charset="0"/>
              </a:rPr>
              <a:t>Tier 1 – most stringent emission standards. All vehicles falling in the tier can be exempt from paying an emission levy.</a:t>
            </a:r>
          </a:p>
          <a:p>
            <a:pPr marL="285750" indent="-285750" algn="just">
              <a:buFont typeface="Arial" panose="020B0604020202020204" pitchFamily="34" charset="0"/>
              <a:buChar char="•"/>
            </a:pPr>
            <a:endParaRPr lang="en-US" sz="2600" dirty="0">
              <a:solidFill>
                <a:prstClr val="black">
                  <a:lumMod val="65000"/>
                  <a:lumOff val="35000"/>
                </a:prstClr>
              </a:solidFill>
              <a:latin typeface="Arial Narrow" panose="020B0606020202030204" pitchFamily="34" charset="0"/>
            </a:endParaRPr>
          </a:p>
          <a:p>
            <a:pPr marL="285750" indent="-285750" algn="just">
              <a:buFont typeface="Arial" panose="020B0604020202020204" pitchFamily="34" charset="0"/>
              <a:buChar char="•"/>
            </a:pPr>
            <a:r>
              <a:rPr lang="en-US" sz="2600" dirty="0">
                <a:solidFill>
                  <a:prstClr val="black">
                    <a:lumMod val="65000"/>
                    <a:lumOff val="35000"/>
                  </a:prstClr>
                </a:solidFill>
                <a:latin typeface="Arial Narrow" panose="020B0606020202030204" pitchFamily="34" charset="0"/>
              </a:rPr>
              <a:t>Tier 2 – slightly less stringent. Vehicles in this tier will be registered but will be required to pay a calculated emission levy based on vehicle usage to continue having the vehicle registered.</a:t>
            </a:r>
          </a:p>
          <a:p>
            <a:pPr marL="285750" indent="-285750" algn="just">
              <a:buFont typeface="Arial" panose="020B0604020202020204" pitchFamily="34" charset="0"/>
              <a:buChar char="•"/>
            </a:pPr>
            <a:endParaRPr lang="en-US" sz="2600" dirty="0">
              <a:solidFill>
                <a:prstClr val="black">
                  <a:lumMod val="65000"/>
                  <a:lumOff val="35000"/>
                </a:prstClr>
              </a:solidFill>
              <a:latin typeface="Arial Narrow" panose="020B0606020202030204" pitchFamily="34" charset="0"/>
            </a:endParaRPr>
          </a:p>
          <a:p>
            <a:pPr marL="285750" indent="-285750" algn="just">
              <a:buFont typeface="Arial" panose="020B0604020202020204" pitchFamily="34" charset="0"/>
              <a:buChar char="•"/>
            </a:pPr>
            <a:r>
              <a:rPr lang="en-US" sz="2600" dirty="0">
                <a:solidFill>
                  <a:prstClr val="black">
                    <a:lumMod val="65000"/>
                    <a:lumOff val="35000"/>
                  </a:prstClr>
                </a:solidFill>
                <a:latin typeface="Arial Narrow" panose="020B0606020202030204" pitchFamily="34" charset="0"/>
              </a:rPr>
              <a:t>Tier 3 – least stringent. Vehicles in this tier will be registered but will be required to pay a higher calculated emission levy based on vehicle usage to continue having the vehicle registered.</a:t>
            </a:r>
          </a:p>
          <a:p>
            <a:pPr marL="285750" indent="-285750" algn="just">
              <a:buFont typeface="Arial" panose="020B0604020202020204" pitchFamily="34" charset="0"/>
              <a:buChar char="•"/>
            </a:pPr>
            <a:endParaRPr lang="en-US" sz="2600" dirty="0">
              <a:solidFill>
                <a:prstClr val="black">
                  <a:lumMod val="65000"/>
                  <a:lumOff val="35000"/>
                </a:prstClr>
              </a:solidFill>
              <a:latin typeface="Arial Narrow" panose="020B0606020202030204" pitchFamily="34" charset="0"/>
            </a:endParaRPr>
          </a:p>
          <a:p>
            <a:pPr marL="285750" indent="-285750">
              <a:buFont typeface="Arial" panose="020B0604020202020204" pitchFamily="34" charset="0"/>
              <a:buChar char="•"/>
            </a:pPr>
            <a:endParaRPr lang="en-US" sz="2400" dirty="0"/>
          </a:p>
        </p:txBody>
      </p:sp>
      <p:sp>
        <p:nvSpPr>
          <p:cNvPr id="3" name="Slide Number Placeholder 2">
            <a:extLst>
              <a:ext uri="{FF2B5EF4-FFF2-40B4-BE49-F238E27FC236}">
                <a16:creationId xmlns:a16="http://schemas.microsoft.com/office/drawing/2014/main" id="{814F87F1-74C6-492E-9167-04027266B335}"/>
              </a:ext>
            </a:extLst>
          </p:cNvPr>
          <p:cNvSpPr>
            <a:spLocks noGrp="1"/>
          </p:cNvSpPr>
          <p:nvPr>
            <p:ph type="sldNum" sz="quarter" idx="12"/>
          </p:nvPr>
        </p:nvSpPr>
        <p:spPr/>
        <p:txBody>
          <a:bodyPr/>
          <a:lstStyle/>
          <a:p>
            <a:fld id="{9AFF7189-5CF9-4FAB-9CEF-F613C642AC5E}" type="slidenum">
              <a:rPr lang="en-US" smtClean="0"/>
              <a:t>13</a:t>
            </a:fld>
            <a:endParaRPr lang="en-US"/>
          </a:p>
        </p:txBody>
      </p:sp>
      <p:pic>
        <p:nvPicPr>
          <p:cNvPr id="6" name="Picture 5">
            <a:extLst>
              <a:ext uri="{FF2B5EF4-FFF2-40B4-BE49-F238E27FC236}">
                <a16:creationId xmlns:a16="http://schemas.microsoft.com/office/drawing/2014/main" id="{E8BDB255-8DE3-4989-A7CE-51D1F50A1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167" y="1261461"/>
            <a:ext cx="2573692" cy="2573692"/>
          </a:xfrm>
          <a:prstGeom prst="rect">
            <a:avLst/>
          </a:prstGeom>
        </p:spPr>
      </p:pic>
    </p:spTree>
    <p:extLst>
      <p:ext uri="{BB962C8B-B14F-4D97-AF65-F5344CB8AC3E}">
        <p14:creationId xmlns:p14="http://schemas.microsoft.com/office/powerpoint/2010/main" val="4094036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97865-9399-492E-A6CC-610765796731}"/>
              </a:ext>
            </a:extLst>
          </p:cNvPr>
          <p:cNvSpPr>
            <a:spLocks noGrp="1"/>
          </p:cNvSpPr>
          <p:nvPr>
            <p:ph type="sldNum" sz="quarter" idx="12"/>
          </p:nvPr>
        </p:nvSpPr>
        <p:spPr/>
        <p:txBody>
          <a:bodyPr/>
          <a:lstStyle/>
          <a:p>
            <a:fld id="{9AFF7189-5CF9-4FAB-9CEF-F613C642AC5E}" type="slidenum">
              <a:rPr lang="en-US" smtClean="0"/>
              <a:t>14</a:t>
            </a:fld>
            <a:endParaRPr lang="en-US"/>
          </a:p>
        </p:txBody>
      </p:sp>
      <p:sp>
        <p:nvSpPr>
          <p:cNvPr id="3" name="TextBox 2">
            <a:extLst>
              <a:ext uri="{FF2B5EF4-FFF2-40B4-BE49-F238E27FC236}">
                <a16:creationId xmlns:a16="http://schemas.microsoft.com/office/drawing/2014/main" id="{6CCF2CC6-5D55-4341-9EFB-D7F4EF8CDD52}"/>
              </a:ext>
            </a:extLst>
          </p:cNvPr>
          <p:cNvSpPr txBox="1"/>
          <p:nvPr/>
        </p:nvSpPr>
        <p:spPr>
          <a:xfrm>
            <a:off x="2183044" y="2618913"/>
            <a:ext cx="8162812" cy="646331"/>
          </a:xfrm>
          <a:prstGeom prst="rect">
            <a:avLst/>
          </a:prstGeom>
          <a:noFill/>
        </p:spPr>
        <p:txBody>
          <a:bodyPr wrap="none" rtlCol="0">
            <a:spAutoFit/>
          </a:bodyPr>
          <a:lstStyle/>
          <a:p>
            <a:pPr algn="ctr"/>
            <a:r>
              <a:rPr lang="en-US" sz="3600" b="1" dirty="0">
                <a:solidFill>
                  <a:srgbClr val="93C333"/>
                </a:solidFill>
              </a:rPr>
              <a:t>Why Prioritize Electrification of Busses? </a:t>
            </a:r>
            <a:endParaRPr lang="en-FJ" sz="3600" b="1" dirty="0">
              <a:solidFill>
                <a:srgbClr val="93C333"/>
              </a:solidFill>
            </a:endParaRPr>
          </a:p>
        </p:txBody>
      </p:sp>
    </p:spTree>
    <p:extLst>
      <p:ext uri="{BB962C8B-B14F-4D97-AF65-F5344CB8AC3E}">
        <p14:creationId xmlns:p14="http://schemas.microsoft.com/office/powerpoint/2010/main" val="1302627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3331028"/>
            <a:ext cx="2947482" cy="2393991"/>
          </a:xfrm>
        </p:spPr>
        <p:txBody>
          <a:bodyPr/>
          <a:lstStyle/>
          <a:p>
            <a:pPr algn="ctr"/>
            <a:r>
              <a:rPr lang="en-US" dirty="0"/>
              <a:t>E-Buses </a:t>
            </a:r>
            <a:br>
              <a:rPr lang="en-US" dirty="0"/>
            </a:br>
            <a:r>
              <a:rPr lang="en-US" dirty="0"/>
              <a:t>vs </a:t>
            </a:r>
            <a:br>
              <a:rPr lang="en-US" dirty="0"/>
            </a:br>
            <a:r>
              <a:rPr lang="en-US" dirty="0"/>
              <a:t>ICE Buses</a:t>
            </a:r>
            <a:br>
              <a:rPr lang="en-US" dirty="0"/>
            </a:br>
            <a:r>
              <a:rPr lang="en-US" dirty="0"/>
              <a:t>($)</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49390"/>
          <a:stretch/>
        </p:blipFill>
        <p:spPr>
          <a:xfrm>
            <a:off x="-76399" y="1715039"/>
            <a:ext cx="3606117" cy="2189284"/>
          </a:xfrm>
          <a:prstGeom prst="rect">
            <a:avLst/>
          </a:prstGeom>
        </p:spPr>
      </p:pic>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B935CBFE-4855-453D-BB5B-B77F56DB9A31}"/>
                  </a:ext>
                </a:extLst>
              </p:cNvPr>
              <p:cNvSpPr>
                <a:spLocks noGrp="1"/>
              </p:cNvSpPr>
              <p:nvPr>
                <p:ph idx="1"/>
              </p:nvPr>
            </p:nvSpPr>
            <p:spPr>
              <a:xfrm>
                <a:off x="7639013" y="1802233"/>
                <a:ext cx="3886263" cy="4088381"/>
              </a:xfrm>
            </p:spPr>
            <p:txBody>
              <a:bodyPr>
                <a:normAutofit fontScale="92500" lnSpcReduction="10000"/>
              </a:bodyPr>
              <a:lstStyle/>
              <a:p>
                <a:pPr marL="0" lvl="0" indent="0">
                  <a:buNone/>
                </a:pPr>
                <a:endParaRPr lang="en-US" dirty="0"/>
              </a:p>
              <a:p>
                <a:pPr marL="0" indent="0">
                  <a:lnSpc>
                    <a:spcPct val="100000"/>
                  </a:lnSpc>
                  <a:buNone/>
                </a:pPr>
                <a:r>
                  <a:rPr lang="en-US" sz="2200" b="1" dirty="0">
                    <a:latin typeface="Arial Narrow" panose="020B0606020202030204" pitchFamily="34" charset="0"/>
                    <a:cs typeface="Arial" panose="020B0604020202020204" pitchFamily="34" charset="0"/>
                  </a:rPr>
                  <a:t>Cost for full Capacity</a:t>
                </a:r>
              </a:p>
              <a:p>
                <a:pPr marL="0" lvl="0" indent="0">
                  <a:lnSpc>
                    <a:spcPct val="100000"/>
                  </a:lnSpc>
                  <a:buNone/>
                </a:pPr>
                <a:r>
                  <a:rPr lang="en-US" sz="2200" dirty="0">
                    <a:latin typeface="Arial Narrow" panose="020B0606020202030204" pitchFamily="34" charset="0"/>
                    <a:cs typeface="Arial" panose="020B0604020202020204" pitchFamily="34" charset="0"/>
                  </a:rPr>
                  <a:t>250 kwh x $0.3401 </a:t>
                </a:r>
              </a:p>
              <a:p>
                <a:pPr marL="0" lvl="0" indent="0">
                  <a:lnSpc>
                    <a:spcPct val="100000"/>
                  </a:lnSpc>
                  <a:buNone/>
                </a:pPr>
                <a:r>
                  <a:rPr lang="en-US" sz="2200" dirty="0">
                    <a:latin typeface="Arial Narrow" panose="020B0606020202030204" pitchFamily="34" charset="0"/>
                    <a:cs typeface="Arial" panose="020B0604020202020204" pitchFamily="34" charset="0"/>
                    <a:sym typeface="Wingdings" panose="05000000000000000000" pitchFamily="2" charset="2"/>
                  </a:rPr>
                  <a:t> </a:t>
                </a:r>
                <a:r>
                  <a:rPr lang="en-US" sz="2200" dirty="0">
                    <a:latin typeface="Arial Narrow" panose="020B0606020202030204" pitchFamily="34" charset="0"/>
                    <a:cs typeface="Arial" panose="020B0604020202020204" pitchFamily="34" charset="0"/>
                  </a:rPr>
                  <a:t>$85.02 </a:t>
                </a:r>
              </a:p>
              <a:p>
                <a:pPr marL="0" lvl="0" indent="0">
                  <a:lnSpc>
                    <a:spcPct val="100000"/>
                  </a:lnSpc>
                  <a:buNone/>
                </a:pPr>
                <a:r>
                  <a:rPr lang="en-US" sz="2200" dirty="0">
                    <a:latin typeface="Arial Narrow" panose="020B0606020202030204" pitchFamily="34" charset="0"/>
                    <a:cs typeface="Arial" panose="020B0604020202020204" pitchFamily="34" charset="0"/>
                  </a:rPr>
                  <a:t>(For 132km range)</a:t>
                </a:r>
              </a:p>
              <a:p>
                <a:pPr marL="0" indent="0">
                  <a:lnSpc>
                    <a:spcPct val="100000"/>
                  </a:lnSpc>
                  <a:buNone/>
                </a:pPr>
                <a:endParaRPr lang="en-US" sz="2200" b="1" dirty="0">
                  <a:latin typeface="Arial Narrow" panose="020B0606020202030204" pitchFamily="34" charset="0"/>
                  <a:cs typeface="Arial" panose="020B0604020202020204" pitchFamily="34" charset="0"/>
                </a:endParaRPr>
              </a:p>
              <a:p>
                <a:pPr marL="0" indent="0">
                  <a:lnSpc>
                    <a:spcPct val="100000"/>
                  </a:lnSpc>
                  <a:buNone/>
                </a:pPr>
                <a:r>
                  <a:rPr lang="en-US" sz="2200" b="1" dirty="0">
                    <a:latin typeface="Arial Narrow" panose="020B0606020202030204" pitchFamily="34" charset="0"/>
                    <a:cs typeface="Arial" panose="020B0604020202020204" pitchFamily="34" charset="0"/>
                  </a:rPr>
                  <a:t>Energy cost  per km</a:t>
                </a:r>
              </a:p>
              <a:p>
                <a:pPr marL="0" lvl="0" indent="0">
                  <a:lnSpc>
                    <a:spcPct val="100000"/>
                  </a:lnSpc>
                  <a:buNone/>
                </a:pPr>
                <a14:m>
                  <m:oMath xmlns:m="http://schemas.openxmlformats.org/officeDocument/2006/math">
                    <m:f>
                      <m:fPr>
                        <m:ctrlPr>
                          <a:rPr lang="en-US" sz="2600" b="1" i="1">
                            <a:latin typeface="Cambria Math" panose="02040503050406030204" pitchFamily="18" charset="0"/>
                          </a:rPr>
                        </m:ctrlPr>
                      </m:fPr>
                      <m:num>
                        <m:r>
                          <a:rPr lang="en-US" sz="2600" b="1">
                            <a:latin typeface="Cambria Math" panose="02040503050406030204" pitchFamily="18" charset="0"/>
                          </a:rPr>
                          <m:t>$85.02</m:t>
                        </m:r>
                      </m:num>
                      <m:den>
                        <m:r>
                          <a:rPr lang="en-US" sz="2600" b="1">
                            <a:latin typeface="Cambria Math" panose="02040503050406030204" pitchFamily="18" charset="0"/>
                          </a:rPr>
                          <m:t>132 </m:t>
                        </m:r>
                        <m:r>
                          <a:rPr lang="en-US" sz="2600" b="1">
                            <a:latin typeface="Cambria Math" panose="02040503050406030204" pitchFamily="18" charset="0"/>
                          </a:rPr>
                          <m:t>𝑘𝑚</m:t>
                        </m:r>
                      </m:den>
                    </m:f>
                  </m:oMath>
                </a14:m>
                <a:r>
                  <a:rPr lang="en-US" sz="2600" b="1" dirty="0">
                    <a:latin typeface="Arial Narrow" panose="020B0606020202030204" pitchFamily="34" charset="0"/>
                    <a:cs typeface="Arial" panose="020B0604020202020204" pitchFamily="34" charset="0"/>
                  </a:rPr>
                  <a:t> </a:t>
                </a:r>
              </a:p>
              <a:p>
                <a:pPr marL="0" lvl="0" indent="0">
                  <a:lnSpc>
                    <a:spcPct val="100000"/>
                  </a:lnSpc>
                  <a:buNone/>
                </a:pPr>
                <a:r>
                  <a:rPr lang="en-US" sz="2200" b="1" dirty="0">
                    <a:latin typeface="Arial Narrow" panose="020B0606020202030204" pitchFamily="34" charset="0"/>
                    <a:cs typeface="Arial" panose="020B0604020202020204" pitchFamily="34" charset="0"/>
                    <a:sym typeface="Wingdings" panose="05000000000000000000" pitchFamily="2" charset="2"/>
                  </a:rPr>
                  <a:t> </a:t>
                </a:r>
                <a:r>
                  <a:rPr lang="en-US" sz="2200" b="1" u="sng" dirty="0">
                    <a:solidFill>
                      <a:srgbClr val="00B050"/>
                    </a:solidFill>
                    <a:latin typeface="Arial Narrow" panose="020B0606020202030204" pitchFamily="34" charset="0"/>
                    <a:cs typeface="Arial" panose="020B0604020202020204" pitchFamily="34" charset="0"/>
                  </a:rPr>
                  <a:t>$0.64 per km</a:t>
                </a:r>
              </a:p>
              <a:p>
                <a:pPr marL="0" lvl="0" indent="0">
                  <a:buNone/>
                </a:pPr>
                <a:endParaRPr lang="en-US" dirty="0"/>
              </a:p>
            </p:txBody>
          </p:sp>
        </mc:Choice>
        <mc:Fallback xmlns="">
          <p:sp>
            <p:nvSpPr>
              <p:cNvPr id="6" name="Content Placeholder 2">
                <a:extLst>
                  <a:ext uri="{FF2B5EF4-FFF2-40B4-BE49-F238E27FC236}">
                    <a16:creationId xmlns:a16="http://schemas.microsoft.com/office/drawing/2014/main" id="{B935CBFE-4855-453D-BB5B-B77F56DB9A31}"/>
                  </a:ext>
                </a:extLst>
              </p:cNvPr>
              <p:cNvSpPr>
                <a:spLocks noGrp="1" noRot="1" noChangeAspect="1" noMove="1" noResize="1" noEditPoints="1" noAdjustHandles="1" noChangeArrowheads="1" noChangeShapeType="1" noTextEdit="1"/>
              </p:cNvSpPr>
              <p:nvPr>
                <p:ph idx="1"/>
              </p:nvPr>
            </p:nvSpPr>
            <p:spPr>
              <a:xfrm>
                <a:off x="7639013" y="1802233"/>
                <a:ext cx="3886263" cy="4088381"/>
              </a:xfrm>
              <a:blipFill>
                <a:blip r:embed="rId4"/>
                <a:stretch>
                  <a:fillRect l="-1567"/>
                </a:stretch>
              </a:blipFill>
            </p:spPr>
            <p:txBody>
              <a:bodyPr/>
              <a:lstStyle/>
              <a:p>
                <a:r>
                  <a:rPr lang="en-FJ">
                    <a:noFill/>
                  </a:rPr>
                  <a:t> </a:t>
                </a:r>
              </a:p>
            </p:txBody>
          </p:sp>
        </mc:Fallback>
      </mc:AlternateContent>
      <p:grpSp>
        <p:nvGrpSpPr>
          <p:cNvPr id="9" name="Group 8">
            <a:extLst>
              <a:ext uri="{FF2B5EF4-FFF2-40B4-BE49-F238E27FC236}">
                <a16:creationId xmlns:a16="http://schemas.microsoft.com/office/drawing/2014/main" id="{AB47A1FA-1EBE-4335-A929-3161FA4D4FA2}"/>
              </a:ext>
            </a:extLst>
          </p:cNvPr>
          <p:cNvGrpSpPr/>
          <p:nvPr/>
        </p:nvGrpSpPr>
        <p:grpSpPr>
          <a:xfrm>
            <a:off x="3986142" y="987763"/>
            <a:ext cx="2867130" cy="4686529"/>
            <a:chOff x="3874541" y="827863"/>
            <a:chExt cx="2867130" cy="4686529"/>
          </a:xfrm>
        </p:grpSpPr>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BEF1C30B-C7AA-43D4-BAF1-3926BFEFA376}"/>
                    </a:ext>
                  </a:extLst>
                </p:cNvPr>
                <p:cNvSpPr txBox="1">
                  <a:spLocks/>
                </p:cNvSpPr>
                <p:nvPr/>
              </p:nvSpPr>
              <p:spPr>
                <a:xfrm>
                  <a:off x="3874541" y="1858657"/>
                  <a:ext cx="2867130" cy="3655735"/>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b="1" dirty="0">
                      <a:latin typeface="Arial Narrow" panose="020B0606020202030204" pitchFamily="34" charset="0"/>
                      <a:cs typeface="Arial" panose="020B0604020202020204" pitchFamily="34" charset="0"/>
                    </a:rPr>
                    <a:t>Cost for full Capacity</a:t>
                  </a:r>
                </a:p>
                <a:p>
                  <a:pPr marL="0" indent="0">
                    <a:buFont typeface="Wingdings 2" pitchFamily="18" charset="2"/>
                    <a:buNone/>
                  </a:pPr>
                  <a:r>
                    <a:rPr lang="en-US" dirty="0">
                      <a:latin typeface="Arial Narrow" panose="020B0606020202030204" pitchFamily="34" charset="0"/>
                      <a:cs typeface="Arial" panose="020B0604020202020204" pitchFamily="34" charset="0"/>
                    </a:rPr>
                    <a:t>120L x $2.61 </a:t>
                  </a:r>
                </a:p>
                <a:p>
                  <a:pPr marL="0" indent="0">
                    <a:buFont typeface="Wingdings 2" pitchFamily="18" charset="2"/>
                    <a:buNone/>
                  </a:pPr>
                  <a:r>
                    <a:rPr lang="en-US" dirty="0">
                      <a:latin typeface="Arial Narrow" panose="020B0606020202030204" pitchFamily="34" charset="0"/>
                      <a:cs typeface="Arial" panose="020B0604020202020204" pitchFamily="34" charset="0"/>
                      <a:sym typeface="Wingdings" panose="05000000000000000000" pitchFamily="2" charset="2"/>
                    </a:rPr>
                    <a:t> </a:t>
                  </a:r>
                  <a:r>
                    <a:rPr lang="en-US" dirty="0">
                      <a:latin typeface="Arial Narrow" panose="020B0606020202030204" pitchFamily="34" charset="0"/>
                      <a:cs typeface="Arial" panose="020B0604020202020204" pitchFamily="34" charset="0"/>
                    </a:rPr>
                    <a:t>$376.80 </a:t>
                  </a:r>
                </a:p>
                <a:p>
                  <a:pPr marL="0" indent="0">
                    <a:buFont typeface="Wingdings 2" pitchFamily="18" charset="2"/>
                    <a:buNone/>
                  </a:pPr>
                  <a:r>
                    <a:rPr lang="en-US" dirty="0">
                      <a:latin typeface="Arial Narrow" panose="020B0606020202030204" pitchFamily="34" charset="0"/>
                      <a:cs typeface="Arial" panose="020B0604020202020204" pitchFamily="34" charset="0"/>
                    </a:rPr>
                    <a:t>(For 306km range)</a:t>
                  </a:r>
                </a:p>
                <a:p>
                  <a:pPr marL="0" indent="0">
                    <a:buFont typeface="Wingdings 2" pitchFamily="18" charset="2"/>
                    <a:buNone/>
                  </a:pPr>
                  <a:endParaRPr lang="en-US" dirty="0">
                    <a:latin typeface="Arial Narrow" panose="020B0606020202030204" pitchFamily="34" charset="0"/>
                    <a:cs typeface="Arial" panose="020B0604020202020204" pitchFamily="34" charset="0"/>
                  </a:endParaRPr>
                </a:p>
                <a:p>
                  <a:pPr marL="0" indent="0">
                    <a:buFont typeface="Wingdings 2" pitchFamily="18" charset="2"/>
                    <a:buNone/>
                  </a:pPr>
                  <a:r>
                    <a:rPr lang="en-US" b="1" dirty="0">
                      <a:latin typeface="Arial Narrow" panose="020B0606020202030204" pitchFamily="34" charset="0"/>
                      <a:cs typeface="Arial" panose="020B0604020202020204" pitchFamily="34" charset="0"/>
                    </a:rPr>
                    <a:t>Fuel cost  per km</a:t>
                  </a:r>
                </a:p>
                <a:p>
                  <a:pPr marL="0" indent="0">
                    <a:buFont typeface="Wingdings 2" pitchFamily="18" charset="2"/>
                    <a:buNone/>
                  </a:pPr>
                  <a14:m>
                    <m:oMath xmlns:m="http://schemas.openxmlformats.org/officeDocument/2006/math">
                      <m:f>
                        <m:fPr>
                          <m:ctrlPr>
                            <a:rPr lang="en-US" sz="2400" i="1" smtClean="0">
                              <a:latin typeface="Cambria Math" panose="02040503050406030204" pitchFamily="18" charset="0"/>
                            </a:rPr>
                          </m:ctrlPr>
                        </m:fPr>
                        <m:num>
                          <m:r>
                            <a:rPr lang="en-US" sz="2400" i="1" smtClean="0">
                              <a:latin typeface="Cambria Math" panose="02040503050406030204" pitchFamily="18" charset="0"/>
                            </a:rPr>
                            <m:t>$3</m:t>
                          </m:r>
                          <m:r>
                            <a:rPr lang="en-US" sz="2400" b="0" i="1" smtClean="0">
                              <a:latin typeface="Cambria Math" panose="02040503050406030204" pitchFamily="18" charset="0"/>
                            </a:rPr>
                            <m:t>13</m:t>
                          </m:r>
                          <m:r>
                            <a:rPr lang="en-US" sz="2400" i="1" smtClean="0">
                              <a:latin typeface="Cambria Math" panose="02040503050406030204" pitchFamily="18" charset="0"/>
                            </a:rPr>
                            <m:t>.</m:t>
                          </m:r>
                          <m:r>
                            <a:rPr lang="en-US" sz="2400" b="0" i="1" smtClean="0">
                              <a:latin typeface="Cambria Math" panose="02040503050406030204" pitchFamily="18" charset="0"/>
                            </a:rPr>
                            <m:t>2</m:t>
                          </m:r>
                          <m:r>
                            <a:rPr lang="en-US" sz="2400" i="1" smtClean="0">
                              <a:latin typeface="Cambria Math" panose="02040503050406030204" pitchFamily="18" charset="0"/>
                            </a:rPr>
                            <m:t>0</m:t>
                          </m:r>
                        </m:num>
                        <m:den>
                          <m:r>
                            <a:rPr lang="en-US" sz="2400" i="1" smtClean="0">
                              <a:latin typeface="Cambria Math" panose="02040503050406030204" pitchFamily="18" charset="0"/>
                            </a:rPr>
                            <m:t>306 </m:t>
                          </m:r>
                          <m:r>
                            <a:rPr lang="en-US" sz="2400" i="1" smtClean="0">
                              <a:latin typeface="Cambria Math" panose="02040503050406030204" pitchFamily="18" charset="0"/>
                            </a:rPr>
                            <m:t>𝑘𝑚</m:t>
                          </m:r>
                        </m:den>
                      </m:f>
                    </m:oMath>
                  </a14:m>
                  <a:r>
                    <a:rPr lang="en-US" sz="2400" dirty="0">
                      <a:latin typeface="Arial Narrow" panose="020B0606020202030204" pitchFamily="34" charset="0"/>
                      <a:cs typeface="Arial" panose="020B0604020202020204" pitchFamily="34" charset="0"/>
                    </a:rPr>
                    <a:t> </a:t>
                  </a:r>
                  <a:endParaRPr lang="en-US" dirty="0">
                    <a:latin typeface="Arial Narrow" panose="020B0606020202030204" pitchFamily="34" charset="0"/>
                    <a:cs typeface="Arial" panose="020B0604020202020204" pitchFamily="34" charset="0"/>
                  </a:endParaRPr>
                </a:p>
                <a:p>
                  <a:pPr marL="0" indent="0">
                    <a:buFont typeface="Wingdings 2" pitchFamily="18" charset="2"/>
                    <a:buNone/>
                  </a:pPr>
                  <a:r>
                    <a:rPr lang="en-US" dirty="0">
                      <a:solidFill>
                        <a:schemeClr val="tx1"/>
                      </a:solidFill>
                      <a:latin typeface="Arial Narrow" panose="020B0606020202030204" pitchFamily="34" charset="0"/>
                      <a:cs typeface="Arial" panose="020B0604020202020204" pitchFamily="34" charset="0"/>
                      <a:sym typeface="Wingdings" panose="05000000000000000000" pitchFamily="2" charset="2"/>
                    </a:rPr>
                    <a:t> </a:t>
                  </a:r>
                  <a:r>
                    <a:rPr lang="en-US" b="1" u="sng" dirty="0">
                      <a:solidFill>
                        <a:srgbClr val="00B050"/>
                      </a:solidFill>
                      <a:latin typeface="Arial Narrow" panose="020B0606020202030204" pitchFamily="34" charset="0"/>
                      <a:cs typeface="Arial" panose="020B0604020202020204" pitchFamily="34" charset="0"/>
                    </a:rPr>
                    <a:t>$1.02 per km</a:t>
                  </a:r>
                  <a:endParaRPr lang="en-US" dirty="0">
                    <a:latin typeface="Arial Narrow" panose="020B0606020202030204" pitchFamily="34" charset="0"/>
                    <a:cs typeface="Arial" panose="020B0604020202020204" pitchFamily="34" charset="0"/>
                  </a:endParaRPr>
                </a:p>
              </p:txBody>
            </p:sp>
          </mc:Choice>
          <mc:Fallback xmlns="">
            <p:sp>
              <p:nvSpPr>
                <p:cNvPr id="8" name="Content Placeholder 2">
                  <a:extLst>
                    <a:ext uri="{FF2B5EF4-FFF2-40B4-BE49-F238E27FC236}">
                      <a16:creationId xmlns:a16="http://schemas.microsoft.com/office/drawing/2014/main" id="{BEF1C30B-C7AA-43D4-BAF1-3926BFEFA376}"/>
                    </a:ext>
                  </a:extLst>
                </p:cNvPr>
                <p:cNvSpPr txBox="1">
                  <a:spLocks noRot="1" noChangeAspect="1" noMove="1" noResize="1" noEditPoints="1" noAdjustHandles="1" noChangeArrowheads="1" noChangeShapeType="1" noTextEdit="1"/>
                </p:cNvSpPr>
                <p:nvPr/>
              </p:nvSpPr>
              <p:spPr>
                <a:xfrm>
                  <a:off x="3874541" y="1858657"/>
                  <a:ext cx="2867130" cy="3655735"/>
                </a:xfrm>
                <a:prstGeom prst="rect">
                  <a:avLst/>
                </a:prstGeom>
                <a:blipFill>
                  <a:blip r:embed="rId5"/>
                  <a:stretch>
                    <a:fillRect l="-2340" t="-500" b="-1833"/>
                  </a:stretch>
                </a:blipFill>
              </p:spPr>
              <p:txBody>
                <a:bodyPr/>
                <a:lstStyle/>
                <a:p>
                  <a:r>
                    <a:rPr lang="en-FJ">
                      <a:noFill/>
                    </a:rPr>
                    <a:t> </a:t>
                  </a:r>
                </a:p>
              </p:txBody>
            </p:sp>
          </mc:Fallback>
        </mc:AlternateContent>
        <p:pic>
          <p:nvPicPr>
            <p:cNvPr id="4" name="Picture 3">
              <a:extLst>
                <a:ext uri="{FF2B5EF4-FFF2-40B4-BE49-F238E27FC236}">
                  <a16:creationId xmlns:a16="http://schemas.microsoft.com/office/drawing/2014/main" id="{C77E2270-D0E8-404B-A1DE-612BC38042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2837" y="827863"/>
              <a:ext cx="2070808" cy="909497"/>
            </a:xfrm>
            <a:prstGeom prst="rect">
              <a:avLst/>
            </a:prstGeom>
          </p:spPr>
        </p:pic>
      </p:grpSp>
      <p:pic>
        <p:nvPicPr>
          <p:cNvPr id="11" name="Picture 10">
            <a:extLst>
              <a:ext uri="{FF2B5EF4-FFF2-40B4-BE49-F238E27FC236}">
                <a16:creationId xmlns:a16="http://schemas.microsoft.com/office/drawing/2014/main" id="{46DCEBD7-CF77-4A8C-B360-624345FADA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68330" y="987762"/>
            <a:ext cx="1573093" cy="923839"/>
          </a:xfrm>
          <a:prstGeom prst="rect">
            <a:avLst/>
          </a:prstGeom>
        </p:spPr>
      </p:pic>
      <p:sp>
        <p:nvSpPr>
          <p:cNvPr id="3" name="Slide Number Placeholder 2">
            <a:extLst>
              <a:ext uri="{FF2B5EF4-FFF2-40B4-BE49-F238E27FC236}">
                <a16:creationId xmlns:a16="http://schemas.microsoft.com/office/drawing/2014/main" id="{04EF02E6-29F5-4F38-8B86-5EC2E69078FC}"/>
              </a:ext>
            </a:extLst>
          </p:cNvPr>
          <p:cNvSpPr>
            <a:spLocks noGrp="1"/>
          </p:cNvSpPr>
          <p:nvPr>
            <p:ph type="sldNum" sz="quarter" idx="12"/>
          </p:nvPr>
        </p:nvSpPr>
        <p:spPr/>
        <p:txBody>
          <a:bodyPr/>
          <a:lstStyle/>
          <a:p>
            <a:fld id="{9AFF7189-5CF9-4FAB-9CEF-F613C642AC5E}" type="slidenum">
              <a:rPr lang="en-US" smtClean="0"/>
              <a:t>15</a:t>
            </a:fld>
            <a:endParaRPr lang="en-US"/>
          </a:p>
        </p:txBody>
      </p:sp>
    </p:spTree>
    <p:extLst>
      <p:ext uri="{BB962C8B-B14F-4D97-AF65-F5344CB8AC3E}">
        <p14:creationId xmlns:p14="http://schemas.microsoft.com/office/powerpoint/2010/main" val="1417134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521" y="2989275"/>
            <a:ext cx="2947482" cy="3025782"/>
          </a:xfrm>
        </p:spPr>
        <p:txBody>
          <a:bodyPr/>
          <a:lstStyle/>
          <a:p>
            <a:pPr algn="ctr"/>
            <a:r>
              <a:rPr lang="en-US" dirty="0"/>
              <a:t>E-Bus </a:t>
            </a:r>
            <a:br>
              <a:rPr lang="en-US" dirty="0"/>
            </a:br>
            <a:r>
              <a:rPr lang="en-US" dirty="0"/>
              <a:t>vs </a:t>
            </a:r>
            <a:br>
              <a:rPr lang="en-US" dirty="0"/>
            </a:br>
            <a:r>
              <a:rPr lang="en-US" dirty="0"/>
              <a:t>Private EVs</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49390"/>
          <a:stretch/>
        </p:blipFill>
        <p:spPr>
          <a:xfrm>
            <a:off x="-235681" y="1431800"/>
            <a:ext cx="3606117" cy="2189284"/>
          </a:xfrm>
          <a:prstGeom prst="rect">
            <a:avLst/>
          </a:prstGeom>
        </p:spPr>
      </p:pic>
      <p:pic>
        <p:nvPicPr>
          <p:cNvPr id="9" name="Content Placeholder 8">
            <a:extLst>
              <a:ext uri="{FF2B5EF4-FFF2-40B4-BE49-F238E27FC236}">
                <a16:creationId xmlns:a16="http://schemas.microsoft.com/office/drawing/2014/main" id="{C04F5A88-1180-46CB-B484-7FAB938F789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590382" y="912318"/>
            <a:ext cx="1280160" cy="1252728"/>
          </a:xfrm>
        </p:spPr>
      </p:pic>
      <p:sp>
        <p:nvSpPr>
          <p:cNvPr id="12" name="TextBox 11">
            <a:extLst>
              <a:ext uri="{FF2B5EF4-FFF2-40B4-BE49-F238E27FC236}">
                <a16:creationId xmlns:a16="http://schemas.microsoft.com/office/drawing/2014/main" id="{34EB0934-2627-472D-851A-022F2924A542}"/>
              </a:ext>
            </a:extLst>
          </p:cNvPr>
          <p:cNvSpPr txBox="1"/>
          <p:nvPr/>
        </p:nvSpPr>
        <p:spPr>
          <a:xfrm>
            <a:off x="6864976" y="2349571"/>
            <a:ext cx="838691" cy="369332"/>
          </a:xfrm>
          <a:prstGeom prst="rect">
            <a:avLst/>
          </a:prstGeom>
          <a:noFill/>
        </p:spPr>
        <p:txBody>
          <a:bodyPr wrap="none" rtlCol="0">
            <a:spAutoFit/>
          </a:bodyPr>
          <a:lstStyle/>
          <a:p>
            <a:r>
              <a:rPr lang="en-US" dirty="0">
                <a:latin typeface="Arial Narrow" panose="020B0606020202030204" pitchFamily="34" charset="0"/>
              </a:rPr>
              <a:t>60 kwh </a:t>
            </a:r>
            <a:endParaRPr lang="en-FJ" dirty="0">
              <a:latin typeface="Arial Narrow" panose="020B0606020202030204" pitchFamily="34" charset="0"/>
            </a:endParaRPr>
          </a:p>
        </p:txBody>
      </p:sp>
      <p:sp>
        <p:nvSpPr>
          <p:cNvPr id="14" name="TextBox 13">
            <a:extLst>
              <a:ext uri="{FF2B5EF4-FFF2-40B4-BE49-F238E27FC236}">
                <a16:creationId xmlns:a16="http://schemas.microsoft.com/office/drawing/2014/main" id="{4FA7F664-90FA-48C5-AF27-B056738BD2EE}"/>
              </a:ext>
            </a:extLst>
          </p:cNvPr>
          <p:cNvSpPr txBox="1"/>
          <p:nvPr/>
        </p:nvSpPr>
        <p:spPr>
          <a:xfrm>
            <a:off x="6874433" y="2845324"/>
            <a:ext cx="859531" cy="369332"/>
          </a:xfrm>
          <a:prstGeom prst="rect">
            <a:avLst/>
          </a:prstGeom>
          <a:noFill/>
        </p:spPr>
        <p:txBody>
          <a:bodyPr wrap="none" rtlCol="0">
            <a:spAutoFit/>
          </a:bodyPr>
          <a:lstStyle/>
          <a:p>
            <a:r>
              <a:rPr lang="en-US" dirty="0">
                <a:latin typeface="Arial Narrow" panose="020B0606020202030204" pitchFamily="34" charset="0"/>
              </a:rPr>
              <a:t>320 km </a:t>
            </a:r>
            <a:endParaRPr lang="en-FJ" dirty="0">
              <a:latin typeface="Arial Narrow" panose="020B0606020202030204" pitchFamily="34" charset="0"/>
            </a:endParaRPr>
          </a:p>
        </p:txBody>
      </p:sp>
      <p:sp>
        <p:nvSpPr>
          <p:cNvPr id="16" name="TextBox 15">
            <a:extLst>
              <a:ext uri="{FF2B5EF4-FFF2-40B4-BE49-F238E27FC236}">
                <a16:creationId xmlns:a16="http://schemas.microsoft.com/office/drawing/2014/main" id="{876113A9-13FF-4E14-A831-9E7318DD05D9}"/>
              </a:ext>
            </a:extLst>
          </p:cNvPr>
          <p:cNvSpPr txBox="1"/>
          <p:nvPr/>
        </p:nvSpPr>
        <p:spPr>
          <a:xfrm>
            <a:off x="7063939" y="3451384"/>
            <a:ext cx="341760" cy="369332"/>
          </a:xfrm>
          <a:prstGeom prst="rect">
            <a:avLst/>
          </a:prstGeom>
          <a:noFill/>
        </p:spPr>
        <p:txBody>
          <a:bodyPr wrap="none" rtlCol="0">
            <a:spAutoFit/>
          </a:bodyPr>
          <a:lstStyle/>
          <a:p>
            <a:r>
              <a:rPr lang="en-US" dirty="0">
                <a:latin typeface="Arial Narrow" panose="020B0606020202030204" pitchFamily="34" charset="0"/>
              </a:rPr>
              <a:t>5 </a:t>
            </a:r>
            <a:endParaRPr lang="en-FJ" dirty="0">
              <a:latin typeface="Arial Narrow" panose="020B0606020202030204" pitchFamily="34" charset="0"/>
            </a:endParaRPr>
          </a:p>
        </p:txBody>
      </p:sp>
      <p:sp>
        <p:nvSpPr>
          <p:cNvPr id="18" name="TextBox 17">
            <a:extLst>
              <a:ext uri="{FF2B5EF4-FFF2-40B4-BE49-F238E27FC236}">
                <a16:creationId xmlns:a16="http://schemas.microsoft.com/office/drawing/2014/main" id="{73C92974-361D-4CBD-AB77-5DB25D290C08}"/>
              </a:ext>
            </a:extLst>
          </p:cNvPr>
          <p:cNvSpPr txBox="1"/>
          <p:nvPr/>
        </p:nvSpPr>
        <p:spPr>
          <a:xfrm>
            <a:off x="6692652" y="3919940"/>
            <a:ext cx="1143262" cy="369332"/>
          </a:xfrm>
          <a:prstGeom prst="rect">
            <a:avLst/>
          </a:prstGeom>
          <a:noFill/>
        </p:spPr>
        <p:txBody>
          <a:bodyPr wrap="none" rtlCol="0">
            <a:spAutoFit/>
          </a:bodyPr>
          <a:lstStyle/>
          <a:p>
            <a:r>
              <a:rPr lang="en-US" dirty="0">
                <a:latin typeface="Arial Narrow" panose="020B0606020202030204" pitchFamily="34" charset="0"/>
              </a:rPr>
              <a:t>0.19 kw/km</a:t>
            </a:r>
            <a:endParaRPr lang="en-FJ" dirty="0">
              <a:latin typeface="Arial Narrow" panose="020B0606020202030204" pitchFamily="34" charset="0"/>
            </a:endParaRPr>
          </a:p>
        </p:txBody>
      </p:sp>
      <p:sp>
        <p:nvSpPr>
          <p:cNvPr id="20" name="TextBox 19">
            <a:extLst>
              <a:ext uri="{FF2B5EF4-FFF2-40B4-BE49-F238E27FC236}">
                <a16:creationId xmlns:a16="http://schemas.microsoft.com/office/drawing/2014/main" id="{E3C92ED9-3651-4FA8-A4B0-4E5EC498CF13}"/>
              </a:ext>
            </a:extLst>
          </p:cNvPr>
          <p:cNvSpPr txBox="1"/>
          <p:nvPr/>
        </p:nvSpPr>
        <p:spPr>
          <a:xfrm>
            <a:off x="6415974" y="4546498"/>
            <a:ext cx="1776448" cy="369332"/>
          </a:xfrm>
          <a:prstGeom prst="rect">
            <a:avLst/>
          </a:prstGeom>
          <a:noFill/>
        </p:spPr>
        <p:txBody>
          <a:bodyPr wrap="none" rtlCol="0">
            <a:spAutoFit/>
          </a:bodyPr>
          <a:lstStyle/>
          <a:p>
            <a:r>
              <a:rPr lang="en-US" dirty="0">
                <a:latin typeface="Arial Narrow" panose="020B0606020202030204" pitchFamily="34" charset="0"/>
              </a:rPr>
              <a:t>0.04 kw/km/person</a:t>
            </a:r>
            <a:endParaRPr lang="en-FJ" dirty="0">
              <a:latin typeface="Arial Narrow" panose="020B0606020202030204" pitchFamily="34" charset="0"/>
            </a:endParaRPr>
          </a:p>
        </p:txBody>
      </p:sp>
      <p:pic>
        <p:nvPicPr>
          <p:cNvPr id="11" name="Picture 10">
            <a:extLst>
              <a:ext uri="{FF2B5EF4-FFF2-40B4-BE49-F238E27FC236}">
                <a16:creationId xmlns:a16="http://schemas.microsoft.com/office/drawing/2014/main" id="{7E19297F-030A-4BCC-A58B-C78272EC8B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008" t="15738" r="14490" b="28435"/>
          <a:stretch/>
        </p:blipFill>
        <p:spPr>
          <a:xfrm>
            <a:off x="9001075" y="400963"/>
            <a:ext cx="1887656" cy="1637521"/>
          </a:xfrm>
          <a:prstGeom prst="rect">
            <a:avLst/>
          </a:prstGeom>
        </p:spPr>
      </p:pic>
      <p:sp>
        <p:nvSpPr>
          <p:cNvPr id="13" name="TextBox 12">
            <a:extLst>
              <a:ext uri="{FF2B5EF4-FFF2-40B4-BE49-F238E27FC236}">
                <a16:creationId xmlns:a16="http://schemas.microsoft.com/office/drawing/2014/main" id="{D6DA5822-3D87-48C8-9F5C-DE42E5138398}"/>
              </a:ext>
            </a:extLst>
          </p:cNvPr>
          <p:cNvSpPr txBox="1"/>
          <p:nvPr/>
        </p:nvSpPr>
        <p:spPr>
          <a:xfrm>
            <a:off x="9570440" y="2349571"/>
            <a:ext cx="877741" cy="369332"/>
          </a:xfrm>
          <a:prstGeom prst="rect">
            <a:avLst/>
          </a:prstGeom>
          <a:noFill/>
        </p:spPr>
        <p:txBody>
          <a:bodyPr wrap="none" rtlCol="0">
            <a:spAutoFit/>
          </a:bodyPr>
          <a:lstStyle/>
          <a:p>
            <a:r>
              <a:rPr lang="en-US" dirty="0">
                <a:latin typeface="Arial Narrow" panose="020B0606020202030204" pitchFamily="34" charset="0"/>
              </a:rPr>
              <a:t>118 kwh</a:t>
            </a:r>
            <a:endParaRPr lang="en-FJ" dirty="0">
              <a:latin typeface="Arial Narrow" panose="020B0606020202030204" pitchFamily="34" charset="0"/>
            </a:endParaRPr>
          </a:p>
        </p:txBody>
      </p:sp>
      <p:sp>
        <p:nvSpPr>
          <p:cNvPr id="15" name="TextBox 14">
            <a:extLst>
              <a:ext uri="{FF2B5EF4-FFF2-40B4-BE49-F238E27FC236}">
                <a16:creationId xmlns:a16="http://schemas.microsoft.com/office/drawing/2014/main" id="{DDF2FEBD-993A-4B6E-9642-C6A3D6514E37}"/>
              </a:ext>
            </a:extLst>
          </p:cNvPr>
          <p:cNvSpPr txBox="1"/>
          <p:nvPr/>
        </p:nvSpPr>
        <p:spPr>
          <a:xfrm>
            <a:off x="9614362" y="2847729"/>
            <a:ext cx="806631" cy="369332"/>
          </a:xfrm>
          <a:prstGeom prst="rect">
            <a:avLst/>
          </a:prstGeom>
          <a:noFill/>
        </p:spPr>
        <p:txBody>
          <a:bodyPr wrap="none" rtlCol="0">
            <a:spAutoFit/>
          </a:bodyPr>
          <a:lstStyle/>
          <a:p>
            <a:r>
              <a:rPr lang="en-US" dirty="0">
                <a:latin typeface="Arial Narrow" panose="020B0606020202030204" pitchFamily="34" charset="0"/>
              </a:rPr>
              <a:t>240 km</a:t>
            </a:r>
            <a:endParaRPr lang="en-FJ" dirty="0">
              <a:latin typeface="Arial Narrow" panose="020B0606020202030204" pitchFamily="34" charset="0"/>
            </a:endParaRPr>
          </a:p>
        </p:txBody>
      </p:sp>
      <p:sp>
        <p:nvSpPr>
          <p:cNvPr id="17" name="TextBox 16">
            <a:extLst>
              <a:ext uri="{FF2B5EF4-FFF2-40B4-BE49-F238E27FC236}">
                <a16:creationId xmlns:a16="http://schemas.microsoft.com/office/drawing/2014/main" id="{1C7F94B2-4865-4DC8-ABB5-BC5AC31328C8}"/>
              </a:ext>
            </a:extLst>
          </p:cNvPr>
          <p:cNvSpPr txBox="1"/>
          <p:nvPr/>
        </p:nvSpPr>
        <p:spPr>
          <a:xfrm>
            <a:off x="9815699" y="3451384"/>
            <a:ext cx="449162" cy="369332"/>
          </a:xfrm>
          <a:prstGeom prst="rect">
            <a:avLst/>
          </a:prstGeom>
          <a:noFill/>
        </p:spPr>
        <p:txBody>
          <a:bodyPr wrap="none" rtlCol="0">
            <a:spAutoFit/>
          </a:bodyPr>
          <a:lstStyle/>
          <a:p>
            <a:r>
              <a:rPr lang="en-US" dirty="0">
                <a:latin typeface="Arial Narrow" panose="020B0606020202030204" pitchFamily="34" charset="0"/>
              </a:rPr>
              <a:t>24 </a:t>
            </a:r>
            <a:endParaRPr lang="en-FJ" dirty="0">
              <a:latin typeface="Arial Narrow" panose="020B0606020202030204" pitchFamily="34" charset="0"/>
            </a:endParaRPr>
          </a:p>
        </p:txBody>
      </p:sp>
      <p:sp>
        <p:nvSpPr>
          <p:cNvPr id="19" name="TextBox 18">
            <a:extLst>
              <a:ext uri="{FF2B5EF4-FFF2-40B4-BE49-F238E27FC236}">
                <a16:creationId xmlns:a16="http://schemas.microsoft.com/office/drawing/2014/main" id="{E21AB33F-7201-41DD-A2CB-79712E403385}"/>
              </a:ext>
            </a:extLst>
          </p:cNvPr>
          <p:cNvSpPr txBox="1"/>
          <p:nvPr/>
        </p:nvSpPr>
        <p:spPr>
          <a:xfrm>
            <a:off x="9402126" y="3925981"/>
            <a:ext cx="1143262" cy="369332"/>
          </a:xfrm>
          <a:prstGeom prst="rect">
            <a:avLst/>
          </a:prstGeom>
          <a:noFill/>
        </p:spPr>
        <p:txBody>
          <a:bodyPr wrap="none" rtlCol="0">
            <a:spAutoFit/>
          </a:bodyPr>
          <a:lstStyle/>
          <a:p>
            <a:r>
              <a:rPr lang="en-US" dirty="0">
                <a:latin typeface="Arial Narrow" panose="020B0606020202030204" pitchFamily="34" charset="0"/>
              </a:rPr>
              <a:t>0.49 kw/km</a:t>
            </a:r>
            <a:endParaRPr lang="en-FJ" dirty="0">
              <a:latin typeface="Arial Narrow" panose="020B0606020202030204" pitchFamily="34" charset="0"/>
            </a:endParaRPr>
          </a:p>
        </p:txBody>
      </p:sp>
      <p:sp>
        <p:nvSpPr>
          <p:cNvPr id="21" name="TextBox 20">
            <a:extLst>
              <a:ext uri="{FF2B5EF4-FFF2-40B4-BE49-F238E27FC236}">
                <a16:creationId xmlns:a16="http://schemas.microsoft.com/office/drawing/2014/main" id="{B6AE834D-622D-4CE5-96C0-CA75835CB6D0}"/>
              </a:ext>
            </a:extLst>
          </p:cNvPr>
          <p:cNvSpPr txBox="1"/>
          <p:nvPr/>
        </p:nvSpPr>
        <p:spPr>
          <a:xfrm>
            <a:off x="9057159" y="4546498"/>
            <a:ext cx="1776448" cy="369332"/>
          </a:xfrm>
          <a:prstGeom prst="rect">
            <a:avLst/>
          </a:prstGeom>
          <a:noFill/>
        </p:spPr>
        <p:txBody>
          <a:bodyPr wrap="none" rtlCol="0">
            <a:spAutoFit/>
          </a:bodyPr>
          <a:lstStyle/>
          <a:p>
            <a:r>
              <a:rPr lang="en-US" dirty="0">
                <a:latin typeface="Arial Narrow" panose="020B0606020202030204" pitchFamily="34" charset="0"/>
              </a:rPr>
              <a:t>0.02 kw/km/person</a:t>
            </a:r>
            <a:endParaRPr lang="en-FJ" dirty="0">
              <a:latin typeface="Arial Narrow" panose="020B0606020202030204" pitchFamily="34" charset="0"/>
            </a:endParaRPr>
          </a:p>
        </p:txBody>
      </p:sp>
      <p:sp>
        <p:nvSpPr>
          <p:cNvPr id="22" name="TextBox 21">
            <a:extLst>
              <a:ext uri="{FF2B5EF4-FFF2-40B4-BE49-F238E27FC236}">
                <a16:creationId xmlns:a16="http://schemas.microsoft.com/office/drawing/2014/main" id="{F4020525-D50D-4A88-BE74-72C0C45AE357}"/>
              </a:ext>
            </a:extLst>
          </p:cNvPr>
          <p:cNvSpPr txBox="1"/>
          <p:nvPr/>
        </p:nvSpPr>
        <p:spPr>
          <a:xfrm>
            <a:off x="3611799" y="1477584"/>
            <a:ext cx="2645398" cy="3693319"/>
          </a:xfrm>
          <a:prstGeom prst="rect">
            <a:avLst/>
          </a:prstGeom>
          <a:noFill/>
        </p:spPr>
        <p:txBody>
          <a:bodyPr wrap="square" rtlCol="0">
            <a:spAutoFit/>
          </a:bodyPr>
          <a:lstStyle/>
          <a:p>
            <a:r>
              <a:rPr lang="en-US" b="1" dirty="0">
                <a:solidFill>
                  <a:srgbClr val="00B050"/>
                </a:solidFill>
                <a:latin typeface="Arial Narrow" panose="020B0606020202030204" pitchFamily="34" charset="0"/>
              </a:rPr>
              <a:t>EV Type</a:t>
            </a:r>
          </a:p>
          <a:p>
            <a:endParaRPr lang="en-US" b="1" dirty="0">
              <a:solidFill>
                <a:srgbClr val="00B050"/>
              </a:solidFill>
              <a:latin typeface="Arial Narrow" panose="020B0606020202030204" pitchFamily="34" charset="0"/>
            </a:endParaRPr>
          </a:p>
          <a:p>
            <a:endParaRPr lang="en-US" b="1" dirty="0">
              <a:solidFill>
                <a:srgbClr val="00B050"/>
              </a:solidFill>
              <a:latin typeface="Arial Narrow" panose="020B0606020202030204" pitchFamily="34" charset="0"/>
            </a:endParaRPr>
          </a:p>
          <a:p>
            <a:r>
              <a:rPr lang="en-US" b="1" dirty="0">
                <a:solidFill>
                  <a:srgbClr val="00B050"/>
                </a:solidFill>
                <a:latin typeface="Arial Narrow" panose="020B0606020202030204" pitchFamily="34" charset="0"/>
              </a:rPr>
              <a:t>Battery Capacity</a:t>
            </a:r>
          </a:p>
          <a:p>
            <a:endParaRPr lang="en-US" b="1" dirty="0">
              <a:solidFill>
                <a:srgbClr val="00B050"/>
              </a:solidFill>
              <a:latin typeface="Arial Narrow" panose="020B0606020202030204" pitchFamily="34" charset="0"/>
            </a:endParaRPr>
          </a:p>
          <a:p>
            <a:r>
              <a:rPr lang="en-US" b="1" dirty="0">
                <a:solidFill>
                  <a:srgbClr val="00B050"/>
                </a:solidFill>
                <a:latin typeface="Arial Narrow" panose="020B0606020202030204" pitchFamily="34" charset="0"/>
              </a:rPr>
              <a:t>Range</a:t>
            </a:r>
          </a:p>
          <a:p>
            <a:endParaRPr lang="en-US" b="1" dirty="0">
              <a:solidFill>
                <a:srgbClr val="00B050"/>
              </a:solidFill>
              <a:latin typeface="Arial Narrow" panose="020B0606020202030204" pitchFamily="34" charset="0"/>
            </a:endParaRPr>
          </a:p>
          <a:p>
            <a:r>
              <a:rPr lang="en-US" b="1" dirty="0">
                <a:solidFill>
                  <a:srgbClr val="00B050"/>
                </a:solidFill>
                <a:latin typeface="Arial Narrow" panose="020B0606020202030204" pitchFamily="34" charset="0"/>
              </a:rPr>
              <a:t>Passengers</a:t>
            </a:r>
          </a:p>
          <a:p>
            <a:endParaRPr lang="en-US" b="1" dirty="0">
              <a:solidFill>
                <a:srgbClr val="00B050"/>
              </a:solidFill>
              <a:latin typeface="Arial Narrow" panose="020B0606020202030204" pitchFamily="34" charset="0"/>
            </a:endParaRPr>
          </a:p>
          <a:p>
            <a:r>
              <a:rPr lang="en-US" b="1" dirty="0">
                <a:solidFill>
                  <a:srgbClr val="00B050"/>
                </a:solidFill>
                <a:latin typeface="Arial Narrow" panose="020B0606020202030204" pitchFamily="34" charset="0"/>
              </a:rPr>
              <a:t>Energy Consumption</a:t>
            </a:r>
          </a:p>
          <a:p>
            <a:endParaRPr lang="en-US" b="1" dirty="0">
              <a:solidFill>
                <a:srgbClr val="00B050"/>
              </a:solidFill>
              <a:latin typeface="Arial Narrow" panose="020B0606020202030204" pitchFamily="34" charset="0"/>
            </a:endParaRPr>
          </a:p>
          <a:p>
            <a:r>
              <a:rPr lang="en-US" b="1" dirty="0">
                <a:solidFill>
                  <a:srgbClr val="00B050"/>
                </a:solidFill>
                <a:latin typeface="Arial Narrow" panose="020B0606020202030204" pitchFamily="34" charset="0"/>
              </a:rPr>
              <a:t>Energy Consumption</a:t>
            </a:r>
          </a:p>
          <a:p>
            <a:r>
              <a:rPr lang="en-US" b="1" dirty="0">
                <a:solidFill>
                  <a:srgbClr val="00B050"/>
                </a:solidFill>
                <a:latin typeface="Arial Narrow" panose="020B0606020202030204" pitchFamily="34" charset="0"/>
              </a:rPr>
              <a:t>Per passenger</a:t>
            </a:r>
          </a:p>
        </p:txBody>
      </p:sp>
      <p:sp>
        <p:nvSpPr>
          <p:cNvPr id="26" name="TextBox 25">
            <a:extLst>
              <a:ext uri="{FF2B5EF4-FFF2-40B4-BE49-F238E27FC236}">
                <a16:creationId xmlns:a16="http://schemas.microsoft.com/office/drawing/2014/main" id="{83B63E53-A6AB-451F-8604-B0E39A5779DC}"/>
              </a:ext>
            </a:extLst>
          </p:cNvPr>
          <p:cNvSpPr txBox="1"/>
          <p:nvPr/>
        </p:nvSpPr>
        <p:spPr>
          <a:xfrm>
            <a:off x="6638472" y="5197921"/>
            <a:ext cx="1507144" cy="584775"/>
          </a:xfrm>
          <a:prstGeom prst="rect">
            <a:avLst/>
          </a:prstGeom>
          <a:noFill/>
        </p:spPr>
        <p:txBody>
          <a:bodyPr wrap="none" rtlCol="0">
            <a:spAutoFit/>
          </a:bodyPr>
          <a:lstStyle/>
          <a:p>
            <a:pPr algn="ctr"/>
            <a:r>
              <a:rPr lang="en-US" sz="1600" i="1" dirty="0">
                <a:solidFill>
                  <a:srgbClr val="0070C0"/>
                </a:solidFill>
                <a:latin typeface="Arial Narrow" panose="020B0606020202030204" pitchFamily="34" charset="0"/>
              </a:rPr>
              <a:t>Reference Model;</a:t>
            </a:r>
          </a:p>
          <a:p>
            <a:pPr algn="ctr"/>
            <a:r>
              <a:rPr lang="en-US" sz="1600" i="1" dirty="0">
                <a:solidFill>
                  <a:srgbClr val="0070C0"/>
                </a:solidFill>
                <a:latin typeface="Arial Narrow" panose="020B0606020202030204" pitchFamily="34" charset="0"/>
              </a:rPr>
              <a:t>Nissan leaf</a:t>
            </a:r>
            <a:endParaRPr lang="en-FJ" sz="1600" i="1" dirty="0">
              <a:solidFill>
                <a:srgbClr val="0070C0"/>
              </a:solidFill>
              <a:latin typeface="Arial Narrow" panose="020B0606020202030204" pitchFamily="34" charset="0"/>
            </a:endParaRPr>
          </a:p>
        </p:txBody>
      </p:sp>
      <p:sp>
        <p:nvSpPr>
          <p:cNvPr id="27" name="TextBox 26">
            <a:extLst>
              <a:ext uri="{FF2B5EF4-FFF2-40B4-BE49-F238E27FC236}">
                <a16:creationId xmlns:a16="http://schemas.microsoft.com/office/drawing/2014/main" id="{EF49398D-95B2-4C48-8110-0A402F564065}"/>
              </a:ext>
            </a:extLst>
          </p:cNvPr>
          <p:cNvSpPr txBox="1"/>
          <p:nvPr/>
        </p:nvSpPr>
        <p:spPr>
          <a:xfrm>
            <a:off x="9191331" y="5197921"/>
            <a:ext cx="1507144" cy="584775"/>
          </a:xfrm>
          <a:prstGeom prst="rect">
            <a:avLst/>
          </a:prstGeom>
          <a:noFill/>
        </p:spPr>
        <p:txBody>
          <a:bodyPr wrap="none" rtlCol="0">
            <a:spAutoFit/>
          </a:bodyPr>
          <a:lstStyle/>
          <a:p>
            <a:pPr algn="ctr"/>
            <a:r>
              <a:rPr lang="en-US" sz="1600" i="1" dirty="0">
                <a:solidFill>
                  <a:srgbClr val="0070C0"/>
                </a:solidFill>
                <a:latin typeface="Arial Narrow" panose="020B0606020202030204" pitchFamily="34" charset="0"/>
              </a:rPr>
              <a:t>Reference Model;</a:t>
            </a:r>
          </a:p>
          <a:p>
            <a:pPr algn="ctr"/>
            <a:r>
              <a:rPr lang="en-US" sz="1600" i="1" dirty="0">
                <a:solidFill>
                  <a:srgbClr val="0070C0"/>
                </a:solidFill>
                <a:latin typeface="Arial Narrow" panose="020B0606020202030204" pitchFamily="34" charset="0"/>
              </a:rPr>
              <a:t>Greenstar EV</a:t>
            </a:r>
            <a:endParaRPr lang="en-FJ" sz="1600" i="1" dirty="0">
              <a:solidFill>
                <a:srgbClr val="0070C0"/>
              </a:solidFill>
              <a:latin typeface="Arial Narrow" panose="020B0606020202030204" pitchFamily="34" charset="0"/>
            </a:endParaRPr>
          </a:p>
        </p:txBody>
      </p:sp>
      <p:sp>
        <p:nvSpPr>
          <p:cNvPr id="3" name="TextBox 2">
            <a:extLst>
              <a:ext uri="{FF2B5EF4-FFF2-40B4-BE49-F238E27FC236}">
                <a16:creationId xmlns:a16="http://schemas.microsoft.com/office/drawing/2014/main" id="{508CC4AD-45C0-4249-AE98-04F4B95A973B}"/>
              </a:ext>
            </a:extLst>
          </p:cNvPr>
          <p:cNvSpPr txBox="1"/>
          <p:nvPr/>
        </p:nvSpPr>
        <p:spPr>
          <a:xfrm>
            <a:off x="3644612" y="6015057"/>
            <a:ext cx="7869363" cy="338554"/>
          </a:xfrm>
          <a:prstGeom prst="rect">
            <a:avLst/>
          </a:prstGeom>
          <a:noFill/>
        </p:spPr>
        <p:txBody>
          <a:bodyPr wrap="square" rtlCol="0">
            <a:spAutoFit/>
          </a:bodyPr>
          <a:lstStyle/>
          <a:p>
            <a:r>
              <a:rPr lang="en-US" sz="1600" i="1" dirty="0">
                <a:solidFill>
                  <a:srgbClr val="FF0000"/>
                </a:solidFill>
                <a:latin typeface="Arial Narrow" panose="020B0606020202030204" pitchFamily="34" charset="0"/>
                <a:cs typeface="Arial" panose="020B0604020202020204" pitchFamily="34" charset="0"/>
              </a:rPr>
              <a:t>*These calculations are based on best case scenario - most private cars run with only 1 or 2 occupants.</a:t>
            </a:r>
            <a:endParaRPr lang="en-FJ" sz="1600" i="1" dirty="0">
              <a:solidFill>
                <a:srgbClr val="FF0000"/>
              </a:solidFill>
              <a:latin typeface="Arial Narrow" panose="020B0606020202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4553FA0-9316-4560-A77E-44F363428BC5}"/>
              </a:ext>
            </a:extLst>
          </p:cNvPr>
          <p:cNvSpPr>
            <a:spLocks noGrp="1"/>
          </p:cNvSpPr>
          <p:nvPr>
            <p:ph type="sldNum" sz="quarter" idx="12"/>
          </p:nvPr>
        </p:nvSpPr>
        <p:spPr/>
        <p:txBody>
          <a:bodyPr/>
          <a:lstStyle/>
          <a:p>
            <a:fld id="{9AFF7189-5CF9-4FAB-9CEF-F613C642AC5E}" type="slidenum">
              <a:rPr lang="en-US" smtClean="0"/>
              <a:t>16</a:t>
            </a:fld>
            <a:endParaRPr lang="en-US"/>
          </a:p>
        </p:txBody>
      </p:sp>
    </p:spTree>
    <p:extLst>
      <p:ext uri="{BB962C8B-B14F-4D97-AF65-F5344CB8AC3E}">
        <p14:creationId xmlns:p14="http://schemas.microsoft.com/office/powerpoint/2010/main" val="3586372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70D3C-FDB6-45C2-B334-CBEF69232CF9}"/>
              </a:ext>
            </a:extLst>
          </p:cNvPr>
          <p:cNvSpPr>
            <a:spLocks noGrp="1"/>
          </p:cNvSpPr>
          <p:nvPr>
            <p:ph type="title"/>
          </p:nvPr>
        </p:nvSpPr>
        <p:spPr>
          <a:xfrm>
            <a:off x="291634" y="3692769"/>
            <a:ext cx="2947482" cy="1970705"/>
          </a:xfrm>
        </p:spPr>
        <p:txBody>
          <a:bodyPr/>
          <a:lstStyle/>
          <a:p>
            <a:pPr algn="ctr"/>
            <a:r>
              <a:rPr lang="en-US" dirty="0"/>
              <a:t>Projects Implemented</a:t>
            </a:r>
            <a:endParaRPr lang="en-FJ" dirty="0"/>
          </a:p>
        </p:txBody>
      </p:sp>
      <p:sp>
        <p:nvSpPr>
          <p:cNvPr id="3" name="Content Placeholder 2">
            <a:extLst>
              <a:ext uri="{FF2B5EF4-FFF2-40B4-BE49-F238E27FC236}">
                <a16:creationId xmlns:a16="http://schemas.microsoft.com/office/drawing/2014/main" id="{5B5D8941-8E29-4FC8-97D8-FA167563E8E1}"/>
              </a:ext>
            </a:extLst>
          </p:cNvPr>
          <p:cNvSpPr>
            <a:spLocks noGrp="1"/>
          </p:cNvSpPr>
          <p:nvPr>
            <p:ph idx="1"/>
          </p:nvPr>
        </p:nvSpPr>
        <p:spPr>
          <a:xfrm>
            <a:off x="3776149" y="811771"/>
            <a:ext cx="4359969" cy="5120640"/>
          </a:xfrm>
        </p:spPr>
        <p:txBody>
          <a:bodyPr>
            <a:normAutofit fontScale="92500" lnSpcReduction="20000"/>
          </a:bodyPr>
          <a:lstStyle/>
          <a:p>
            <a:r>
              <a:rPr lang="en-US" dirty="0"/>
              <a:t>Pre-shipment vehicle inspections</a:t>
            </a:r>
          </a:p>
          <a:p>
            <a:pPr lvl="1"/>
            <a:r>
              <a:rPr lang="en-US" dirty="0"/>
              <a:t>Inclusion of emission tests, hybrid vehicle battery testing, verification of emission standards</a:t>
            </a:r>
          </a:p>
          <a:p>
            <a:r>
              <a:rPr lang="en-US" dirty="0"/>
              <a:t>Open Taxi Ranking System </a:t>
            </a:r>
          </a:p>
          <a:p>
            <a:pPr lvl="1"/>
            <a:r>
              <a:rPr lang="en-US" dirty="0"/>
              <a:t>Increasing efficiency of taxi operations and reducing frequency of empty runs</a:t>
            </a:r>
          </a:p>
          <a:p>
            <a:r>
              <a:rPr lang="en-US" dirty="0"/>
              <a:t>Technical Assistance and Data Provision</a:t>
            </a:r>
          </a:p>
          <a:p>
            <a:pPr lvl="1"/>
            <a:r>
              <a:rPr lang="en-US" dirty="0"/>
              <a:t>Development of Fiji’s LEDS</a:t>
            </a:r>
          </a:p>
          <a:p>
            <a:pPr lvl="1"/>
            <a:r>
              <a:rPr lang="en-US" dirty="0"/>
              <a:t>Development of Fiji’s NDC </a:t>
            </a:r>
          </a:p>
          <a:p>
            <a:pPr lvl="1"/>
            <a:r>
              <a:rPr lang="en-US" dirty="0"/>
              <a:t>Development of Fiji’s NEP</a:t>
            </a:r>
          </a:p>
          <a:p>
            <a:r>
              <a:rPr lang="en-US" dirty="0"/>
              <a:t>Procurement of Emission Testers for Diesel/Petrol and LPG vehicle tailpipe emissions through grant funding</a:t>
            </a:r>
          </a:p>
          <a:p>
            <a:r>
              <a:rPr lang="en-US" dirty="0"/>
              <a:t>MOU with Universities for training development and R&amp;D on EV projects.</a:t>
            </a:r>
          </a:p>
          <a:p>
            <a:r>
              <a:rPr lang="en-US" dirty="0"/>
              <a:t>Private Sector – 3 wheeler verification and approval for 10 units.</a:t>
            </a:r>
          </a:p>
        </p:txBody>
      </p:sp>
      <p:sp>
        <p:nvSpPr>
          <p:cNvPr id="4" name="Slide Number Placeholder 3">
            <a:extLst>
              <a:ext uri="{FF2B5EF4-FFF2-40B4-BE49-F238E27FC236}">
                <a16:creationId xmlns:a16="http://schemas.microsoft.com/office/drawing/2014/main" id="{45D62B2B-B89C-4651-B518-1EC4BC26891D}"/>
              </a:ext>
            </a:extLst>
          </p:cNvPr>
          <p:cNvSpPr>
            <a:spLocks noGrp="1"/>
          </p:cNvSpPr>
          <p:nvPr>
            <p:ph type="sldNum" sz="quarter" idx="12"/>
          </p:nvPr>
        </p:nvSpPr>
        <p:spPr/>
        <p:txBody>
          <a:bodyPr/>
          <a:lstStyle/>
          <a:p>
            <a:fld id="{9AFF7189-5CF9-4FAB-9CEF-F613C642AC5E}" type="slidenum">
              <a:rPr lang="en-US" smtClean="0"/>
              <a:t>17</a:t>
            </a:fld>
            <a:endParaRPr lang="en-US"/>
          </a:p>
        </p:txBody>
      </p:sp>
      <p:pic>
        <p:nvPicPr>
          <p:cNvPr id="5" name="Content Placeholder 6">
            <a:extLst>
              <a:ext uri="{FF2B5EF4-FFF2-40B4-BE49-F238E27FC236}">
                <a16:creationId xmlns:a16="http://schemas.microsoft.com/office/drawing/2014/main" id="{55D473A0-4F43-493B-9B40-BB1510DF20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094" y="2040890"/>
            <a:ext cx="3212562" cy="1801347"/>
          </a:xfrm>
        </p:spPr>
      </p:pic>
      <p:pic>
        <p:nvPicPr>
          <p:cNvPr id="7" name="Picture 6">
            <a:extLst>
              <a:ext uri="{FF2B5EF4-FFF2-40B4-BE49-F238E27FC236}">
                <a16:creationId xmlns:a16="http://schemas.microsoft.com/office/drawing/2014/main" id="{10BC42A2-9111-4CB3-95BA-BF48C629DABA}"/>
              </a:ext>
            </a:extLst>
          </p:cNvPr>
          <p:cNvPicPr>
            <a:picLocks noChangeAspect="1"/>
          </p:cNvPicPr>
          <p:nvPr/>
        </p:nvPicPr>
        <p:blipFill>
          <a:blip r:embed="rId3"/>
          <a:stretch>
            <a:fillRect/>
          </a:stretch>
        </p:blipFill>
        <p:spPr>
          <a:xfrm>
            <a:off x="8444913" y="4504833"/>
            <a:ext cx="987213" cy="1371600"/>
          </a:xfrm>
          <a:prstGeom prst="rect">
            <a:avLst/>
          </a:prstGeom>
        </p:spPr>
      </p:pic>
      <p:pic>
        <p:nvPicPr>
          <p:cNvPr id="8" name="Picture 7">
            <a:extLst>
              <a:ext uri="{FF2B5EF4-FFF2-40B4-BE49-F238E27FC236}">
                <a16:creationId xmlns:a16="http://schemas.microsoft.com/office/drawing/2014/main" id="{790E3BEE-B2AE-4155-9C8A-69AC91FDBAA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5419" y="2686291"/>
            <a:ext cx="2195879" cy="1371601"/>
          </a:xfrm>
          <a:prstGeom prst="rect">
            <a:avLst/>
          </a:prstGeom>
          <a:noFill/>
        </p:spPr>
      </p:pic>
      <p:pic>
        <p:nvPicPr>
          <p:cNvPr id="9" name="Picture 8">
            <a:extLst>
              <a:ext uri="{FF2B5EF4-FFF2-40B4-BE49-F238E27FC236}">
                <a16:creationId xmlns:a16="http://schemas.microsoft.com/office/drawing/2014/main" id="{DBCA643F-7202-48B2-AED6-56A97B037BBF}"/>
              </a:ext>
            </a:extLst>
          </p:cNvPr>
          <p:cNvPicPr>
            <a:picLocks noChangeAspect="1"/>
          </p:cNvPicPr>
          <p:nvPr/>
        </p:nvPicPr>
        <p:blipFill>
          <a:blip r:embed="rId5"/>
          <a:stretch>
            <a:fillRect/>
          </a:stretch>
        </p:blipFill>
        <p:spPr>
          <a:xfrm>
            <a:off x="8595419" y="1036896"/>
            <a:ext cx="2038716" cy="1316272"/>
          </a:xfrm>
          <a:prstGeom prst="rect">
            <a:avLst/>
          </a:prstGeom>
        </p:spPr>
      </p:pic>
      <p:pic>
        <p:nvPicPr>
          <p:cNvPr id="10" name="Picture 9">
            <a:extLst>
              <a:ext uri="{FF2B5EF4-FFF2-40B4-BE49-F238E27FC236}">
                <a16:creationId xmlns:a16="http://schemas.microsoft.com/office/drawing/2014/main" id="{786E43F3-5506-48A2-9B8C-2E47CA4BA7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36619" y="4142280"/>
            <a:ext cx="1595032" cy="1734153"/>
          </a:xfrm>
          <a:prstGeom prst="rect">
            <a:avLst/>
          </a:prstGeom>
        </p:spPr>
      </p:pic>
    </p:spTree>
    <p:extLst>
      <p:ext uri="{BB962C8B-B14F-4D97-AF65-F5344CB8AC3E}">
        <p14:creationId xmlns:p14="http://schemas.microsoft.com/office/powerpoint/2010/main" val="2976799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70D3C-FDB6-45C2-B334-CBEF69232CF9}"/>
              </a:ext>
            </a:extLst>
          </p:cNvPr>
          <p:cNvSpPr>
            <a:spLocks noGrp="1"/>
          </p:cNvSpPr>
          <p:nvPr>
            <p:ph type="title"/>
          </p:nvPr>
        </p:nvSpPr>
        <p:spPr>
          <a:xfrm>
            <a:off x="291634" y="3692769"/>
            <a:ext cx="2947482" cy="1970705"/>
          </a:xfrm>
        </p:spPr>
        <p:txBody>
          <a:bodyPr/>
          <a:lstStyle/>
          <a:p>
            <a:pPr algn="ctr"/>
            <a:r>
              <a:rPr lang="en-US" dirty="0"/>
              <a:t>Bus Shuttle Project</a:t>
            </a:r>
            <a:endParaRPr lang="en-FJ" dirty="0"/>
          </a:p>
        </p:txBody>
      </p:sp>
      <p:sp>
        <p:nvSpPr>
          <p:cNvPr id="3" name="Content Placeholder 2">
            <a:extLst>
              <a:ext uri="{FF2B5EF4-FFF2-40B4-BE49-F238E27FC236}">
                <a16:creationId xmlns:a16="http://schemas.microsoft.com/office/drawing/2014/main" id="{5B5D8941-8E29-4FC8-97D8-FA167563E8E1}"/>
              </a:ext>
            </a:extLst>
          </p:cNvPr>
          <p:cNvSpPr>
            <a:spLocks noGrp="1"/>
          </p:cNvSpPr>
          <p:nvPr>
            <p:ph idx="1"/>
          </p:nvPr>
        </p:nvSpPr>
        <p:spPr>
          <a:xfrm>
            <a:off x="3561443" y="1151465"/>
            <a:ext cx="7315200" cy="4686627"/>
          </a:xfrm>
        </p:spPr>
        <p:txBody>
          <a:bodyPr/>
          <a:lstStyle/>
          <a:p>
            <a:endParaRPr lang="en-FJ" dirty="0"/>
          </a:p>
          <a:p>
            <a:r>
              <a:rPr lang="en-US" dirty="0"/>
              <a:t>A Pilot Project to aiming prove Electrical shuttle technologies</a:t>
            </a:r>
          </a:p>
          <a:p>
            <a:endParaRPr lang="en-US" dirty="0"/>
          </a:p>
          <a:p>
            <a:r>
              <a:rPr lang="en-US" dirty="0"/>
              <a:t>LTA Technical Support</a:t>
            </a:r>
          </a:p>
          <a:p>
            <a:pPr lvl="1"/>
            <a:r>
              <a:rPr lang="en-US" dirty="0"/>
              <a:t>Route Selection and Mapping</a:t>
            </a:r>
          </a:p>
          <a:p>
            <a:pPr lvl="1"/>
            <a:r>
              <a:rPr lang="en-US" dirty="0"/>
              <a:t>Route Data Collection</a:t>
            </a:r>
          </a:p>
          <a:p>
            <a:pPr lvl="1"/>
            <a:r>
              <a:rPr lang="en-US" dirty="0"/>
              <a:t>Route Energy Analysis</a:t>
            </a:r>
          </a:p>
          <a:p>
            <a:pPr lvl="1"/>
            <a:r>
              <a:rPr lang="en-US" dirty="0"/>
              <a:t>Technical Assistance in fleet planning</a:t>
            </a:r>
          </a:p>
          <a:p>
            <a:pPr lvl="1"/>
            <a:r>
              <a:rPr lang="en-US" dirty="0"/>
              <a:t>Development of draft operating model and rules</a:t>
            </a:r>
          </a:p>
        </p:txBody>
      </p:sp>
      <p:sp>
        <p:nvSpPr>
          <p:cNvPr id="4" name="Slide Number Placeholder 3">
            <a:extLst>
              <a:ext uri="{FF2B5EF4-FFF2-40B4-BE49-F238E27FC236}">
                <a16:creationId xmlns:a16="http://schemas.microsoft.com/office/drawing/2014/main" id="{45D62B2B-B89C-4651-B518-1EC4BC26891D}"/>
              </a:ext>
            </a:extLst>
          </p:cNvPr>
          <p:cNvSpPr>
            <a:spLocks noGrp="1"/>
          </p:cNvSpPr>
          <p:nvPr>
            <p:ph type="sldNum" sz="quarter" idx="12"/>
          </p:nvPr>
        </p:nvSpPr>
        <p:spPr/>
        <p:txBody>
          <a:bodyPr/>
          <a:lstStyle/>
          <a:p>
            <a:fld id="{9AFF7189-5CF9-4FAB-9CEF-F613C642AC5E}" type="slidenum">
              <a:rPr lang="en-US" smtClean="0"/>
              <a:t>18</a:t>
            </a:fld>
            <a:endParaRPr lang="en-US"/>
          </a:p>
        </p:txBody>
      </p:sp>
      <p:pic>
        <p:nvPicPr>
          <p:cNvPr id="8" name="Picture 7">
            <a:extLst>
              <a:ext uri="{FF2B5EF4-FFF2-40B4-BE49-F238E27FC236}">
                <a16:creationId xmlns:a16="http://schemas.microsoft.com/office/drawing/2014/main" id="{03E585A4-AD9E-4DA6-ADE0-ADDF012BD00C}"/>
              </a:ext>
            </a:extLst>
          </p:cNvPr>
          <p:cNvPicPr>
            <a:picLocks noChangeAspect="1"/>
          </p:cNvPicPr>
          <p:nvPr/>
        </p:nvPicPr>
        <p:blipFill rotWithShape="1">
          <a:blip r:embed="rId2">
            <a:extLst>
              <a:ext uri="{28A0092B-C50C-407E-A947-70E740481C1C}">
                <a14:useLocalDpi xmlns:a14="http://schemas.microsoft.com/office/drawing/2010/main" val="0"/>
              </a:ext>
            </a:extLst>
          </a:blip>
          <a:srcRect b="12597"/>
          <a:stretch/>
        </p:blipFill>
        <p:spPr>
          <a:xfrm>
            <a:off x="231639" y="1585771"/>
            <a:ext cx="2869008" cy="2115790"/>
          </a:xfrm>
          <a:prstGeom prst="rect">
            <a:avLst/>
          </a:prstGeom>
        </p:spPr>
      </p:pic>
      <p:pic>
        <p:nvPicPr>
          <p:cNvPr id="9" name="Picture 8">
            <a:extLst>
              <a:ext uri="{FF2B5EF4-FFF2-40B4-BE49-F238E27FC236}">
                <a16:creationId xmlns:a16="http://schemas.microsoft.com/office/drawing/2014/main" id="{0851B5EA-4B85-46CC-AF6D-4285CF0506FA}"/>
              </a:ext>
            </a:extLst>
          </p:cNvPr>
          <p:cNvPicPr>
            <a:picLocks noChangeAspect="1"/>
          </p:cNvPicPr>
          <p:nvPr/>
        </p:nvPicPr>
        <p:blipFill>
          <a:blip r:embed="rId3"/>
          <a:stretch>
            <a:fillRect/>
          </a:stretch>
        </p:blipFill>
        <p:spPr>
          <a:xfrm>
            <a:off x="5422313" y="5140933"/>
            <a:ext cx="3874477" cy="1499005"/>
          </a:xfrm>
          <a:prstGeom prst="rect">
            <a:avLst/>
          </a:prstGeom>
        </p:spPr>
      </p:pic>
      <p:pic>
        <p:nvPicPr>
          <p:cNvPr id="10" name="Picture 9">
            <a:extLst>
              <a:ext uri="{FF2B5EF4-FFF2-40B4-BE49-F238E27FC236}">
                <a16:creationId xmlns:a16="http://schemas.microsoft.com/office/drawing/2014/main" id="{FCE1C79D-B451-43C0-BE24-ED5EEE5EEDCB}"/>
              </a:ext>
            </a:extLst>
          </p:cNvPr>
          <p:cNvPicPr>
            <a:picLocks noChangeAspect="1"/>
          </p:cNvPicPr>
          <p:nvPr/>
        </p:nvPicPr>
        <p:blipFill>
          <a:blip r:embed="rId4"/>
          <a:stretch>
            <a:fillRect/>
          </a:stretch>
        </p:blipFill>
        <p:spPr>
          <a:xfrm>
            <a:off x="3662084" y="166112"/>
            <a:ext cx="2899175" cy="1970705"/>
          </a:xfrm>
          <a:prstGeom prst="rect">
            <a:avLst/>
          </a:prstGeom>
        </p:spPr>
      </p:pic>
      <p:pic>
        <p:nvPicPr>
          <p:cNvPr id="12" name="Picture 11">
            <a:extLst>
              <a:ext uri="{FF2B5EF4-FFF2-40B4-BE49-F238E27FC236}">
                <a16:creationId xmlns:a16="http://schemas.microsoft.com/office/drawing/2014/main" id="{5B564FC6-D841-4BDF-8FD6-BAC1C505DF62}"/>
              </a:ext>
            </a:extLst>
          </p:cNvPr>
          <p:cNvPicPr>
            <a:picLocks noChangeAspect="1"/>
          </p:cNvPicPr>
          <p:nvPr/>
        </p:nvPicPr>
        <p:blipFill>
          <a:blip r:embed="rId5"/>
          <a:stretch>
            <a:fillRect/>
          </a:stretch>
        </p:blipFill>
        <p:spPr>
          <a:xfrm>
            <a:off x="7817670" y="2938398"/>
            <a:ext cx="2958240" cy="1526326"/>
          </a:xfrm>
          <a:prstGeom prst="rect">
            <a:avLst/>
          </a:prstGeom>
        </p:spPr>
      </p:pic>
    </p:spTree>
    <p:extLst>
      <p:ext uri="{BB962C8B-B14F-4D97-AF65-F5344CB8AC3E}">
        <p14:creationId xmlns:p14="http://schemas.microsoft.com/office/powerpoint/2010/main" val="1593550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70D3C-FDB6-45C2-B334-CBEF69232CF9}"/>
              </a:ext>
            </a:extLst>
          </p:cNvPr>
          <p:cNvSpPr>
            <a:spLocks noGrp="1"/>
          </p:cNvSpPr>
          <p:nvPr>
            <p:ph type="title"/>
          </p:nvPr>
        </p:nvSpPr>
        <p:spPr>
          <a:xfrm>
            <a:off x="291634" y="3692769"/>
            <a:ext cx="2947482" cy="1970705"/>
          </a:xfrm>
        </p:spPr>
        <p:txBody>
          <a:bodyPr/>
          <a:lstStyle/>
          <a:p>
            <a:pPr algn="ctr"/>
            <a:r>
              <a:rPr lang="en-US" dirty="0"/>
              <a:t>Available Incentives</a:t>
            </a:r>
            <a:endParaRPr lang="en-FJ" dirty="0"/>
          </a:p>
        </p:txBody>
      </p:sp>
      <p:sp>
        <p:nvSpPr>
          <p:cNvPr id="4" name="Slide Number Placeholder 3">
            <a:extLst>
              <a:ext uri="{FF2B5EF4-FFF2-40B4-BE49-F238E27FC236}">
                <a16:creationId xmlns:a16="http://schemas.microsoft.com/office/drawing/2014/main" id="{45D62B2B-B89C-4651-B518-1EC4BC26891D}"/>
              </a:ext>
            </a:extLst>
          </p:cNvPr>
          <p:cNvSpPr>
            <a:spLocks noGrp="1"/>
          </p:cNvSpPr>
          <p:nvPr>
            <p:ph type="sldNum" sz="quarter" idx="12"/>
          </p:nvPr>
        </p:nvSpPr>
        <p:spPr/>
        <p:txBody>
          <a:bodyPr/>
          <a:lstStyle/>
          <a:p>
            <a:fld id="{9AFF7189-5CF9-4FAB-9CEF-F613C642AC5E}" type="slidenum">
              <a:rPr lang="en-US" smtClean="0"/>
              <a:t>19</a:t>
            </a:fld>
            <a:endParaRPr lang="en-US"/>
          </a:p>
        </p:txBody>
      </p:sp>
      <p:pic>
        <p:nvPicPr>
          <p:cNvPr id="13" name="Picture 12">
            <a:extLst>
              <a:ext uri="{FF2B5EF4-FFF2-40B4-BE49-F238E27FC236}">
                <a16:creationId xmlns:a16="http://schemas.microsoft.com/office/drawing/2014/main" id="{BA814BAF-D5AA-45E8-A222-B10CD5730AE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951"/>
          <a:stretch/>
        </p:blipFill>
        <p:spPr>
          <a:xfrm>
            <a:off x="483624" y="1522395"/>
            <a:ext cx="2446343" cy="2170374"/>
          </a:xfrm>
          <a:prstGeom prst="rect">
            <a:avLst/>
          </a:prstGeom>
        </p:spPr>
      </p:pic>
      <p:pic>
        <p:nvPicPr>
          <p:cNvPr id="7" name="Picture 6">
            <a:extLst>
              <a:ext uri="{FF2B5EF4-FFF2-40B4-BE49-F238E27FC236}">
                <a16:creationId xmlns:a16="http://schemas.microsoft.com/office/drawing/2014/main" id="{ED67F6A1-B40A-41B7-AB65-109935796706}"/>
              </a:ext>
            </a:extLst>
          </p:cNvPr>
          <p:cNvPicPr>
            <a:picLocks noChangeAspect="1"/>
          </p:cNvPicPr>
          <p:nvPr/>
        </p:nvPicPr>
        <p:blipFill>
          <a:blip r:embed="rId3"/>
          <a:stretch>
            <a:fillRect/>
          </a:stretch>
        </p:blipFill>
        <p:spPr>
          <a:xfrm>
            <a:off x="3952757" y="1591408"/>
            <a:ext cx="7623781" cy="3509959"/>
          </a:xfrm>
          <a:prstGeom prst="rect">
            <a:avLst/>
          </a:prstGeom>
        </p:spPr>
      </p:pic>
    </p:spTree>
    <p:extLst>
      <p:ext uri="{BB962C8B-B14F-4D97-AF65-F5344CB8AC3E}">
        <p14:creationId xmlns:p14="http://schemas.microsoft.com/office/powerpoint/2010/main" val="3310758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232" y="3903785"/>
            <a:ext cx="2947482" cy="1821235"/>
          </a:xfrm>
        </p:spPr>
        <p:txBody>
          <a:bodyPr/>
          <a:lstStyle/>
          <a:p>
            <a:r>
              <a:rPr lang="en-US" dirty="0"/>
              <a:t>Overview</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17" y="1612469"/>
            <a:ext cx="2948384" cy="2291316"/>
          </a:xfrm>
          <a:prstGeom prst="rect">
            <a:avLst/>
          </a:prstGeom>
        </p:spPr>
      </p:pic>
      <p:graphicFrame>
        <p:nvGraphicFramePr>
          <p:cNvPr id="5" name="Diagram 4"/>
          <p:cNvGraphicFramePr/>
          <p:nvPr>
            <p:extLst>
              <p:ext uri="{D42A27DB-BD31-4B8C-83A1-F6EECF244321}">
                <p14:modId xmlns:p14="http://schemas.microsoft.com/office/powerpoint/2010/main" val="3458532148"/>
              </p:ext>
            </p:extLst>
          </p:nvPr>
        </p:nvGraphicFramePr>
        <p:xfrm>
          <a:off x="3931299" y="386254"/>
          <a:ext cx="4121019" cy="24524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8">
            <a:extLst>
              <a:ext uri="{FF2B5EF4-FFF2-40B4-BE49-F238E27FC236}">
                <a16:creationId xmlns:a16="http://schemas.microsoft.com/office/drawing/2014/main" id="{28EC7B12-3583-4DFA-81B0-329287BB830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19840" y="4567575"/>
            <a:ext cx="3162758" cy="1923614"/>
          </a:xfrm>
          <a:prstGeom prst="rect">
            <a:avLst/>
          </a:prstGeom>
          <a:ln>
            <a:noFill/>
          </a:ln>
          <a:effectLst>
            <a:softEdge rad="112500"/>
          </a:effectLst>
        </p:spPr>
      </p:pic>
      <p:pic>
        <p:nvPicPr>
          <p:cNvPr id="11" name="Picture 10">
            <a:extLst>
              <a:ext uri="{FF2B5EF4-FFF2-40B4-BE49-F238E27FC236}">
                <a16:creationId xmlns:a16="http://schemas.microsoft.com/office/drawing/2014/main" id="{9B6B4198-1A3C-4289-AFAE-F1128120E01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19612" y="2725563"/>
            <a:ext cx="3108627" cy="1791260"/>
          </a:xfrm>
          <a:prstGeom prst="rect">
            <a:avLst/>
          </a:prstGeom>
          <a:ln>
            <a:noFill/>
          </a:ln>
          <a:effectLst>
            <a:softEdge rad="112500"/>
          </a:effectLst>
        </p:spPr>
      </p:pic>
      <p:pic>
        <p:nvPicPr>
          <p:cNvPr id="13" name="Picture 12">
            <a:extLst>
              <a:ext uri="{FF2B5EF4-FFF2-40B4-BE49-F238E27FC236}">
                <a16:creationId xmlns:a16="http://schemas.microsoft.com/office/drawing/2014/main" id="{3210AA3E-FA4F-4EBE-A5AF-7B63E76EC88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179933" y="693402"/>
            <a:ext cx="2918650" cy="1506400"/>
          </a:xfrm>
          <a:prstGeom prst="rect">
            <a:avLst/>
          </a:prstGeom>
          <a:ln>
            <a:noFill/>
          </a:ln>
          <a:effectLst>
            <a:softEdge rad="112500"/>
          </a:effectLst>
        </p:spPr>
      </p:pic>
      <p:pic>
        <p:nvPicPr>
          <p:cNvPr id="15" name="Picture 14">
            <a:extLst>
              <a:ext uri="{FF2B5EF4-FFF2-40B4-BE49-F238E27FC236}">
                <a16:creationId xmlns:a16="http://schemas.microsoft.com/office/drawing/2014/main" id="{B008F10C-4DD7-4FB2-B564-7FA5CD8115F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55854" y="2555724"/>
            <a:ext cx="3642729" cy="1880118"/>
          </a:xfrm>
          <a:prstGeom prst="rect">
            <a:avLst/>
          </a:prstGeom>
          <a:ln>
            <a:noFill/>
          </a:ln>
          <a:effectLst>
            <a:softEdge rad="112500"/>
          </a:effectLst>
        </p:spPr>
      </p:pic>
      <p:pic>
        <p:nvPicPr>
          <p:cNvPr id="21" name="Picture 20">
            <a:extLst>
              <a:ext uri="{FF2B5EF4-FFF2-40B4-BE49-F238E27FC236}">
                <a16:creationId xmlns:a16="http://schemas.microsoft.com/office/drawing/2014/main" id="{5513A9E6-371E-4C70-9427-F4D9D35BC33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73900" y="4711959"/>
            <a:ext cx="3424683" cy="1779230"/>
          </a:xfrm>
          <a:prstGeom prst="rect">
            <a:avLst/>
          </a:prstGeom>
          <a:ln>
            <a:noFill/>
          </a:ln>
          <a:effectLst>
            <a:softEdge rad="112500"/>
          </a:effectLst>
        </p:spPr>
      </p:pic>
      <p:sp>
        <p:nvSpPr>
          <p:cNvPr id="3" name="Slide Number Placeholder 2">
            <a:extLst>
              <a:ext uri="{FF2B5EF4-FFF2-40B4-BE49-F238E27FC236}">
                <a16:creationId xmlns:a16="http://schemas.microsoft.com/office/drawing/2014/main" id="{4E471650-AD04-4587-8AEF-6408E5EFA264}"/>
              </a:ext>
            </a:extLst>
          </p:cNvPr>
          <p:cNvSpPr>
            <a:spLocks noGrp="1"/>
          </p:cNvSpPr>
          <p:nvPr>
            <p:ph type="sldNum" sz="quarter" idx="12"/>
          </p:nvPr>
        </p:nvSpPr>
        <p:spPr/>
        <p:txBody>
          <a:bodyPr/>
          <a:lstStyle/>
          <a:p>
            <a:fld id="{9AFF7189-5CF9-4FAB-9CEF-F613C642AC5E}" type="slidenum">
              <a:rPr lang="en-US" smtClean="0"/>
              <a:t>2</a:t>
            </a:fld>
            <a:endParaRPr lang="en-US"/>
          </a:p>
        </p:txBody>
      </p:sp>
    </p:spTree>
    <p:extLst>
      <p:ext uri="{BB962C8B-B14F-4D97-AF65-F5344CB8AC3E}">
        <p14:creationId xmlns:p14="http://schemas.microsoft.com/office/powerpoint/2010/main" val="753579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46296A-3B38-4698-95AE-A432AAECF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7299" y="1279770"/>
            <a:ext cx="4149317" cy="2793465"/>
          </a:xfrm>
          <a:prstGeom prst="rect">
            <a:avLst/>
          </a:prstGeom>
        </p:spPr>
      </p:pic>
      <p:pic>
        <p:nvPicPr>
          <p:cNvPr id="8" name="Picture 7">
            <a:extLst>
              <a:ext uri="{FF2B5EF4-FFF2-40B4-BE49-F238E27FC236}">
                <a16:creationId xmlns:a16="http://schemas.microsoft.com/office/drawing/2014/main" id="{DCDDB287-BC28-4C66-BF7F-5CFA287673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384" y="1279770"/>
            <a:ext cx="5205309" cy="2793465"/>
          </a:xfrm>
          <a:prstGeom prst="rect">
            <a:avLst/>
          </a:prstGeom>
        </p:spPr>
      </p:pic>
      <p:pic>
        <p:nvPicPr>
          <p:cNvPr id="10" name="Picture 9">
            <a:extLst>
              <a:ext uri="{FF2B5EF4-FFF2-40B4-BE49-F238E27FC236}">
                <a16:creationId xmlns:a16="http://schemas.microsoft.com/office/drawing/2014/main" id="{60902808-D379-4CD8-8653-3FB163C38E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127" y="4583545"/>
            <a:ext cx="1106632" cy="1106632"/>
          </a:xfrm>
          <a:prstGeom prst="rect">
            <a:avLst/>
          </a:prstGeom>
        </p:spPr>
      </p:pic>
      <p:pic>
        <p:nvPicPr>
          <p:cNvPr id="12" name="Picture 11">
            <a:extLst>
              <a:ext uri="{FF2B5EF4-FFF2-40B4-BE49-F238E27FC236}">
                <a16:creationId xmlns:a16="http://schemas.microsoft.com/office/drawing/2014/main" id="{466BFB56-B6FC-476F-97B3-276CC101DB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5634" y="4583544"/>
            <a:ext cx="1106633" cy="1106633"/>
          </a:xfrm>
          <a:prstGeom prst="rect">
            <a:avLst/>
          </a:prstGeom>
        </p:spPr>
      </p:pic>
      <p:sp>
        <p:nvSpPr>
          <p:cNvPr id="2" name="Slide Number Placeholder 1">
            <a:extLst>
              <a:ext uri="{FF2B5EF4-FFF2-40B4-BE49-F238E27FC236}">
                <a16:creationId xmlns:a16="http://schemas.microsoft.com/office/drawing/2014/main" id="{F1E3426F-DC30-450A-A362-A82288CCCCAC}"/>
              </a:ext>
            </a:extLst>
          </p:cNvPr>
          <p:cNvSpPr>
            <a:spLocks noGrp="1"/>
          </p:cNvSpPr>
          <p:nvPr>
            <p:ph type="sldNum" sz="quarter" idx="12"/>
          </p:nvPr>
        </p:nvSpPr>
        <p:spPr/>
        <p:txBody>
          <a:bodyPr/>
          <a:lstStyle/>
          <a:p>
            <a:fld id="{9AFF7189-5CF9-4FAB-9CEF-F613C642AC5E}" type="slidenum">
              <a:rPr lang="en-US" smtClean="0"/>
              <a:t>20</a:t>
            </a:fld>
            <a:endParaRPr lang="en-US"/>
          </a:p>
        </p:txBody>
      </p:sp>
    </p:spTree>
    <p:extLst>
      <p:ext uri="{BB962C8B-B14F-4D97-AF65-F5344CB8AC3E}">
        <p14:creationId xmlns:p14="http://schemas.microsoft.com/office/powerpoint/2010/main" val="1855657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3323492"/>
            <a:ext cx="2947482" cy="2401528"/>
          </a:xfrm>
        </p:spPr>
        <p:txBody>
          <a:bodyPr/>
          <a:lstStyle/>
          <a:p>
            <a:r>
              <a:rPr lang="en-US" dirty="0"/>
              <a:t>Opportunities</a:t>
            </a:r>
          </a:p>
        </p:txBody>
      </p:sp>
      <p:sp>
        <p:nvSpPr>
          <p:cNvPr id="3" name="Content Placeholder 2"/>
          <p:cNvSpPr>
            <a:spLocks noGrp="1"/>
          </p:cNvSpPr>
          <p:nvPr>
            <p:ph idx="1"/>
          </p:nvPr>
        </p:nvSpPr>
        <p:spPr>
          <a:xfrm>
            <a:off x="3796888" y="1004339"/>
            <a:ext cx="7736578" cy="5120640"/>
          </a:xfrm>
        </p:spPr>
        <p:txBody>
          <a:bodyPr>
            <a:normAutofit/>
          </a:bodyPr>
          <a:lstStyle/>
          <a:p>
            <a:pPr lvl="0"/>
            <a:r>
              <a:rPr lang="en-US" sz="2800" dirty="0">
                <a:latin typeface="Arial Narrow" panose="020B0606020202030204" pitchFamily="34" charset="0"/>
              </a:rPr>
              <a:t>Smaller bus routes </a:t>
            </a:r>
            <a:r>
              <a:rPr lang="en-US" sz="2800" dirty="0">
                <a:latin typeface="Arial Narrow" panose="020B0606020202030204" pitchFamily="34" charset="0"/>
                <a:sym typeface="Wingdings" panose="05000000000000000000" pitchFamily="2" charset="2"/>
              </a:rPr>
              <a:t> greater efficiency in EV operations</a:t>
            </a:r>
          </a:p>
          <a:p>
            <a:pPr marL="0" lvl="0" indent="0">
              <a:buNone/>
            </a:pPr>
            <a:endParaRPr lang="en-US" sz="2800" dirty="0">
              <a:latin typeface="Arial Narrow" panose="020B0606020202030204" pitchFamily="34" charset="0"/>
              <a:sym typeface="Wingdings" panose="05000000000000000000" pitchFamily="2" charset="2"/>
            </a:endParaRPr>
          </a:p>
          <a:p>
            <a:pPr lvl="0"/>
            <a:r>
              <a:rPr lang="en-US" sz="2800" dirty="0">
                <a:latin typeface="Arial Narrow" panose="020B0606020202030204" pitchFamily="34" charset="0"/>
                <a:sym typeface="Wingdings" panose="05000000000000000000" pitchFamily="2" charset="2"/>
              </a:rPr>
              <a:t>High % of younger population  Higher potential for change.</a:t>
            </a:r>
          </a:p>
          <a:p>
            <a:pPr lvl="0"/>
            <a:endParaRPr lang="en-US" sz="2800" dirty="0">
              <a:latin typeface="Arial Narrow" panose="020B0606020202030204" pitchFamily="34" charset="0"/>
              <a:sym typeface="Wingdings" panose="05000000000000000000" pitchFamily="2" charset="2"/>
            </a:endParaRPr>
          </a:p>
          <a:p>
            <a:pPr lvl="0"/>
            <a:r>
              <a:rPr lang="en-US" sz="2800" dirty="0">
                <a:latin typeface="Arial Narrow" panose="020B0606020202030204" pitchFamily="34" charset="0"/>
                <a:sym typeface="Wingdings" panose="05000000000000000000" pitchFamily="2" charset="2"/>
              </a:rPr>
              <a:t>International benchmarking  lessons learnt </a:t>
            </a:r>
          </a:p>
          <a:p>
            <a:pPr lvl="0"/>
            <a:endParaRPr lang="en-US" sz="2800" dirty="0">
              <a:latin typeface="Arial Narrow" panose="020B0606020202030204" pitchFamily="34" charset="0"/>
              <a:sym typeface="Wingdings" panose="05000000000000000000" pitchFamily="2" charset="2"/>
            </a:endParaRPr>
          </a:p>
          <a:p>
            <a:pPr lvl="0"/>
            <a:r>
              <a:rPr lang="en-US" sz="2800" dirty="0">
                <a:latin typeface="Arial Narrow" panose="020B0606020202030204" pitchFamily="34" charset="0"/>
                <a:sym typeface="Wingdings" panose="05000000000000000000" pitchFamily="2" charset="2"/>
              </a:rPr>
              <a:t>Government Incentives Available</a:t>
            </a:r>
            <a:endParaRPr lang="en-US" sz="2800" dirty="0">
              <a:latin typeface="Arial Narrow" panose="020B0606020202030204" pitchFamily="34" charset="0"/>
            </a:endParaRPr>
          </a:p>
          <a:p>
            <a:pPr lvl="0"/>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919" y="1382855"/>
            <a:ext cx="2931186" cy="2599353"/>
          </a:xfrm>
          <a:prstGeom prst="rect">
            <a:avLst/>
          </a:prstGeom>
        </p:spPr>
      </p:pic>
      <p:sp>
        <p:nvSpPr>
          <p:cNvPr id="4" name="Slide Number Placeholder 3">
            <a:extLst>
              <a:ext uri="{FF2B5EF4-FFF2-40B4-BE49-F238E27FC236}">
                <a16:creationId xmlns:a16="http://schemas.microsoft.com/office/drawing/2014/main" id="{4D1DA9A5-3CCC-4198-896B-0D6FECC7F2E1}"/>
              </a:ext>
            </a:extLst>
          </p:cNvPr>
          <p:cNvSpPr>
            <a:spLocks noGrp="1"/>
          </p:cNvSpPr>
          <p:nvPr>
            <p:ph type="sldNum" sz="quarter" idx="12"/>
          </p:nvPr>
        </p:nvSpPr>
        <p:spPr/>
        <p:txBody>
          <a:bodyPr/>
          <a:lstStyle/>
          <a:p>
            <a:fld id="{9AFF7189-5CF9-4FAB-9CEF-F613C642AC5E}" type="slidenum">
              <a:rPr lang="en-US" smtClean="0"/>
              <a:t>3</a:t>
            </a:fld>
            <a:endParaRPr lang="en-US"/>
          </a:p>
        </p:txBody>
      </p:sp>
    </p:spTree>
    <p:extLst>
      <p:ext uri="{BB962C8B-B14F-4D97-AF65-F5344CB8AC3E}">
        <p14:creationId xmlns:p14="http://schemas.microsoft.com/office/powerpoint/2010/main" val="753300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969" y="3298192"/>
            <a:ext cx="2768134" cy="2445489"/>
          </a:xfrm>
        </p:spPr>
        <p:txBody>
          <a:bodyPr/>
          <a:lstStyle/>
          <a:p>
            <a:pPr algn="ctr"/>
            <a:r>
              <a:rPr lang="en-US" dirty="0"/>
              <a:t>Technical Requirements</a:t>
            </a:r>
          </a:p>
        </p:txBody>
      </p:sp>
      <p:sp>
        <p:nvSpPr>
          <p:cNvPr id="3" name="Slide Number Placeholder 2">
            <a:extLst>
              <a:ext uri="{FF2B5EF4-FFF2-40B4-BE49-F238E27FC236}">
                <a16:creationId xmlns:a16="http://schemas.microsoft.com/office/drawing/2014/main" id="{E9387232-26C0-455E-8ADC-5676923B1B4F}"/>
              </a:ext>
            </a:extLst>
          </p:cNvPr>
          <p:cNvSpPr>
            <a:spLocks noGrp="1"/>
          </p:cNvSpPr>
          <p:nvPr>
            <p:ph type="sldNum" sz="quarter" idx="12"/>
          </p:nvPr>
        </p:nvSpPr>
        <p:spPr/>
        <p:txBody>
          <a:bodyPr/>
          <a:lstStyle/>
          <a:p>
            <a:fld id="{9AFF7189-5CF9-4FAB-9CEF-F613C642AC5E}" type="slidenum">
              <a:rPr lang="en-US" smtClean="0"/>
              <a:t>4</a:t>
            </a:fld>
            <a:endParaRPr lang="en-US"/>
          </a:p>
        </p:txBody>
      </p:sp>
      <p:pic>
        <p:nvPicPr>
          <p:cNvPr id="7" name="Content Placeholder 6">
            <a:extLst>
              <a:ext uri="{FF2B5EF4-FFF2-40B4-BE49-F238E27FC236}">
                <a16:creationId xmlns:a16="http://schemas.microsoft.com/office/drawing/2014/main" id="{CD6B4B76-9679-4B23-9224-EC0EF5EE1F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094" y="1706783"/>
            <a:ext cx="3212562" cy="1801347"/>
          </a:xfrm>
        </p:spPr>
      </p:pic>
      <p:sp>
        <p:nvSpPr>
          <p:cNvPr id="8" name="Rectangle 7">
            <a:extLst>
              <a:ext uri="{FF2B5EF4-FFF2-40B4-BE49-F238E27FC236}">
                <a16:creationId xmlns:a16="http://schemas.microsoft.com/office/drawing/2014/main" id="{69B87532-D84E-4BFC-9578-55547406CF53}"/>
              </a:ext>
            </a:extLst>
          </p:cNvPr>
          <p:cNvSpPr/>
          <p:nvPr/>
        </p:nvSpPr>
        <p:spPr>
          <a:xfrm>
            <a:off x="3742593" y="1174533"/>
            <a:ext cx="6957646" cy="4154984"/>
          </a:xfrm>
          <a:prstGeom prst="rect">
            <a:avLst/>
          </a:prstGeom>
        </p:spPr>
        <p:txBody>
          <a:bodyPr wrap="square">
            <a:spAutoFit/>
          </a:bodyPr>
          <a:lstStyle/>
          <a:p>
            <a:pPr algn="just">
              <a:lnSpc>
                <a:spcPct val="80000"/>
              </a:lnSpc>
              <a:spcBef>
                <a:spcPts val="1200"/>
              </a:spcBef>
              <a:buClr>
                <a:schemeClr val="accent1"/>
              </a:buClr>
            </a:pPr>
            <a:r>
              <a:rPr lang="en-US" sz="2000" b="1" dirty="0">
                <a:solidFill>
                  <a:prstClr val="black">
                    <a:lumMod val="65000"/>
                    <a:lumOff val="35000"/>
                  </a:prstClr>
                </a:solidFill>
                <a:latin typeface="Arial Narrow" panose="020B0606020202030204" pitchFamily="34" charset="0"/>
              </a:rPr>
              <a:t>Charging Infrastructure</a:t>
            </a:r>
          </a:p>
          <a:p>
            <a:pPr marL="182880" indent="-182880" algn="just">
              <a:lnSpc>
                <a:spcPct val="80000"/>
              </a:lnSpc>
              <a:spcBef>
                <a:spcPts val="1200"/>
              </a:spcBef>
              <a:buClr>
                <a:schemeClr val="accent1"/>
              </a:buClr>
              <a:buFont typeface="Wingdings 2" pitchFamily="18" charset="2"/>
              <a:buChar char=""/>
            </a:pPr>
            <a:r>
              <a:rPr lang="en-US" sz="2000" dirty="0">
                <a:solidFill>
                  <a:prstClr val="black">
                    <a:lumMod val="65000"/>
                    <a:lumOff val="35000"/>
                  </a:prstClr>
                </a:solidFill>
                <a:latin typeface="Arial Narrow" panose="020B0606020202030204" pitchFamily="34" charset="0"/>
              </a:rPr>
              <a:t>One of the key technical requirements for accelerating EV deployment in Fiji is the availability of charging infrastructure. We will need to invest in the installation of charging stations across the country to support the growing number of EVs on the roads. This will require significant investment in both hardware and software.</a:t>
            </a:r>
          </a:p>
          <a:p>
            <a:pPr marL="182880" indent="-182880" algn="just">
              <a:lnSpc>
                <a:spcPct val="80000"/>
              </a:lnSpc>
              <a:spcBef>
                <a:spcPts val="1200"/>
              </a:spcBef>
              <a:buClr>
                <a:schemeClr val="accent1"/>
              </a:buClr>
              <a:buFont typeface="Wingdings 2" pitchFamily="18" charset="2"/>
              <a:buChar char=""/>
            </a:pPr>
            <a:endParaRPr lang="en-US" sz="2000" dirty="0">
              <a:solidFill>
                <a:prstClr val="black">
                  <a:lumMod val="65000"/>
                  <a:lumOff val="35000"/>
                </a:prstClr>
              </a:solidFill>
              <a:latin typeface="Arial Narrow" panose="020B0606020202030204" pitchFamily="34" charset="0"/>
            </a:endParaRPr>
          </a:p>
          <a:p>
            <a:pPr algn="just">
              <a:lnSpc>
                <a:spcPct val="80000"/>
              </a:lnSpc>
              <a:spcBef>
                <a:spcPts val="1200"/>
              </a:spcBef>
              <a:buClr>
                <a:schemeClr val="accent1"/>
              </a:buClr>
            </a:pPr>
            <a:r>
              <a:rPr lang="en-US" sz="2000" b="1" dirty="0">
                <a:solidFill>
                  <a:prstClr val="black">
                    <a:lumMod val="65000"/>
                    <a:lumOff val="35000"/>
                  </a:prstClr>
                </a:solidFill>
                <a:latin typeface="Arial Narrow" panose="020B0606020202030204" pitchFamily="34" charset="0"/>
              </a:rPr>
              <a:t>Battery Recycling</a:t>
            </a:r>
          </a:p>
          <a:p>
            <a:pPr marL="182880" indent="-182880" algn="just">
              <a:lnSpc>
                <a:spcPct val="80000"/>
              </a:lnSpc>
              <a:spcBef>
                <a:spcPts val="1200"/>
              </a:spcBef>
              <a:buClr>
                <a:schemeClr val="accent1"/>
              </a:buClr>
              <a:buFont typeface="Wingdings 2" pitchFamily="18" charset="2"/>
              <a:buChar char=""/>
            </a:pPr>
            <a:r>
              <a:rPr lang="en-US" sz="2000" dirty="0">
                <a:solidFill>
                  <a:prstClr val="black">
                    <a:lumMod val="65000"/>
                    <a:lumOff val="35000"/>
                  </a:prstClr>
                </a:solidFill>
                <a:latin typeface="Arial Narrow" panose="020B0606020202030204" pitchFamily="34" charset="0"/>
              </a:rPr>
              <a:t>Another important technical requirement for EV deployment is the development of a battery recycling program. Batteries used in EVs contain valuable materials that can be reused, but they also contain toxic chemicals that need to be properly disposed of. Developing a battery recycling program will ensure that the materials are reused, and the toxic chemicals are safely disposed of.</a:t>
            </a:r>
            <a:endParaRPr lang="en-FJ" sz="2000" dirty="0">
              <a:solidFill>
                <a:prstClr val="black">
                  <a:lumMod val="65000"/>
                  <a:lumOff val="35000"/>
                </a:prstClr>
              </a:solidFill>
              <a:latin typeface="Arial Narrow" panose="020B0606020202030204" pitchFamily="34" charset="0"/>
            </a:endParaRPr>
          </a:p>
        </p:txBody>
      </p:sp>
    </p:spTree>
    <p:extLst>
      <p:ext uri="{BB962C8B-B14F-4D97-AF65-F5344CB8AC3E}">
        <p14:creationId xmlns:p14="http://schemas.microsoft.com/office/powerpoint/2010/main" val="43952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328" y="2122090"/>
            <a:ext cx="2768134" cy="2445489"/>
          </a:xfrm>
        </p:spPr>
        <p:txBody>
          <a:bodyPr/>
          <a:lstStyle/>
          <a:p>
            <a:pPr algn="ctr"/>
            <a:r>
              <a:rPr lang="en-US" dirty="0"/>
              <a:t>Technical Requirements</a:t>
            </a:r>
          </a:p>
        </p:txBody>
      </p:sp>
      <p:sp>
        <p:nvSpPr>
          <p:cNvPr id="3" name="Slide Number Placeholder 2">
            <a:extLst>
              <a:ext uri="{FF2B5EF4-FFF2-40B4-BE49-F238E27FC236}">
                <a16:creationId xmlns:a16="http://schemas.microsoft.com/office/drawing/2014/main" id="{E9387232-26C0-455E-8ADC-5676923B1B4F}"/>
              </a:ext>
            </a:extLst>
          </p:cNvPr>
          <p:cNvSpPr>
            <a:spLocks noGrp="1"/>
          </p:cNvSpPr>
          <p:nvPr>
            <p:ph type="sldNum" sz="quarter" idx="12"/>
          </p:nvPr>
        </p:nvSpPr>
        <p:spPr/>
        <p:txBody>
          <a:bodyPr/>
          <a:lstStyle/>
          <a:p>
            <a:fld id="{9AFF7189-5CF9-4FAB-9CEF-F613C642AC5E}" type="slidenum">
              <a:rPr lang="en-US" smtClean="0"/>
              <a:t>5</a:t>
            </a:fld>
            <a:endParaRPr lang="en-US"/>
          </a:p>
        </p:txBody>
      </p:sp>
      <p:sp>
        <p:nvSpPr>
          <p:cNvPr id="8" name="Rectangle 7">
            <a:extLst>
              <a:ext uri="{FF2B5EF4-FFF2-40B4-BE49-F238E27FC236}">
                <a16:creationId xmlns:a16="http://schemas.microsoft.com/office/drawing/2014/main" id="{69B87532-D84E-4BFC-9578-55547406CF53}"/>
              </a:ext>
            </a:extLst>
          </p:cNvPr>
          <p:cNvSpPr/>
          <p:nvPr/>
        </p:nvSpPr>
        <p:spPr>
          <a:xfrm>
            <a:off x="3632100" y="1154531"/>
            <a:ext cx="7385088" cy="4548938"/>
          </a:xfrm>
          <a:prstGeom prst="rect">
            <a:avLst/>
          </a:prstGeom>
        </p:spPr>
        <p:txBody>
          <a:bodyPr wrap="square">
            <a:spAutoFit/>
          </a:bodyPr>
          <a:lstStyle/>
          <a:p>
            <a:pPr algn="just">
              <a:lnSpc>
                <a:spcPct val="80000"/>
              </a:lnSpc>
              <a:spcBef>
                <a:spcPts val="1200"/>
              </a:spcBef>
              <a:buClr>
                <a:schemeClr val="accent1"/>
              </a:buClr>
            </a:pPr>
            <a:r>
              <a:rPr lang="en-US" sz="2400" b="1" dirty="0">
                <a:solidFill>
                  <a:prstClr val="black">
                    <a:lumMod val="65000"/>
                    <a:lumOff val="35000"/>
                  </a:prstClr>
                </a:solidFill>
                <a:latin typeface="Arial Narrow" panose="020B0606020202030204" pitchFamily="34" charset="0"/>
              </a:rPr>
              <a:t>Vehicle Standards</a:t>
            </a:r>
          </a:p>
          <a:p>
            <a:pPr marL="182880" indent="-182880" algn="just">
              <a:lnSpc>
                <a:spcPct val="80000"/>
              </a:lnSpc>
              <a:spcBef>
                <a:spcPts val="1200"/>
              </a:spcBef>
              <a:buClr>
                <a:schemeClr val="accent1"/>
              </a:buClr>
              <a:buFont typeface="Wingdings 2" pitchFamily="18" charset="2"/>
              <a:buChar char=""/>
            </a:pPr>
            <a:r>
              <a:rPr lang="en-US" sz="2400" dirty="0">
                <a:solidFill>
                  <a:prstClr val="black">
                    <a:lumMod val="65000"/>
                    <a:lumOff val="35000"/>
                  </a:prstClr>
                </a:solidFill>
                <a:latin typeface="Arial Narrow" panose="020B0606020202030204" pitchFamily="34" charset="0"/>
              </a:rPr>
              <a:t>Fiji will need to establish vehicle standards for EVs to ensure that they meet safety and environmental requirements. This includes establishing regulations around the types of batteries used in EVs, the range of the vehicle, and the charging and discharging rates.</a:t>
            </a:r>
          </a:p>
          <a:p>
            <a:pPr marL="182880" indent="-182880" algn="just">
              <a:lnSpc>
                <a:spcPct val="80000"/>
              </a:lnSpc>
              <a:spcBef>
                <a:spcPts val="1200"/>
              </a:spcBef>
              <a:buClr>
                <a:schemeClr val="accent1"/>
              </a:buClr>
              <a:buFont typeface="Wingdings 2" pitchFamily="18" charset="2"/>
              <a:buChar char=""/>
            </a:pPr>
            <a:endParaRPr lang="en-US" sz="2400" dirty="0">
              <a:solidFill>
                <a:prstClr val="black">
                  <a:lumMod val="65000"/>
                  <a:lumOff val="35000"/>
                </a:prstClr>
              </a:solidFill>
              <a:latin typeface="Arial Narrow" panose="020B0606020202030204" pitchFamily="34" charset="0"/>
            </a:endParaRPr>
          </a:p>
          <a:p>
            <a:pPr algn="just">
              <a:lnSpc>
                <a:spcPct val="80000"/>
              </a:lnSpc>
              <a:spcBef>
                <a:spcPts val="1200"/>
              </a:spcBef>
              <a:buClr>
                <a:schemeClr val="accent1"/>
              </a:buClr>
            </a:pPr>
            <a:r>
              <a:rPr lang="en-US" sz="2400" b="1" dirty="0">
                <a:solidFill>
                  <a:prstClr val="black">
                    <a:lumMod val="65000"/>
                    <a:lumOff val="35000"/>
                  </a:prstClr>
                </a:solidFill>
                <a:latin typeface="Arial Narrow" panose="020B0606020202030204" pitchFamily="34" charset="0"/>
              </a:rPr>
              <a:t>Government Incentives </a:t>
            </a:r>
          </a:p>
          <a:p>
            <a:pPr marL="182880" indent="-182880" algn="just">
              <a:lnSpc>
                <a:spcPct val="80000"/>
              </a:lnSpc>
              <a:spcBef>
                <a:spcPts val="1200"/>
              </a:spcBef>
              <a:buClr>
                <a:schemeClr val="accent1"/>
              </a:buClr>
              <a:buFont typeface="Wingdings 2" pitchFamily="18" charset="2"/>
              <a:buChar char=""/>
            </a:pPr>
            <a:r>
              <a:rPr lang="en-US" sz="2400" dirty="0">
                <a:solidFill>
                  <a:prstClr val="black">
                    <a:lumMod val="65000"/>
                    <a:lumOff val="35000"/>
                  </a:prstClr>
                </a:solidFill>
                <a:latin typeface="Arial Narrow" panose="020B0606020202030204" pitchFamily="34" charset="0"/>
              </a:rPr>
              <a:t>The government can provide incentives to encourage consumers to purchase EVs. For example, the government can provide tax credits or rebates to people who purchase EVs, or it can offer subsidies to companies that invest in charging infrastructure.</a:t>
            </a:r>
            <a:endParaRPr lang="en-FJ" sz="2400" dirty="0">
              <a:solidFill>
                <a:prstClr val="black">
                  <a:lumMod val="65000"/>
                  <a:lumOff val="35000"/>
                </a:prstClr>
              </a:solidFill>
              <a:latin typeface="Arial Narrow" panose="020B0606020202030204" pitchFamily="34" charset="0"/>
            </a:endParaRPr>
          </a:p>
        </p:txBody>
      </p:sp>
      <p:pic>
        <p:nvPicPr>
          <p:cNvPr id="9" name="Content Placeholder 8">
            <a:extLst>
              <a:ext uri="{FF2B5EF4-FFF2-40B4-BE49-F238E27FC236}">
                <a16:creationId xmlns:a16="http://schemas.microsoft.com/office/drawing/2014/main" id="{7A3A21DB-C334-4324-9C15-39B9FDA61F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8668" y="1381399"/>
            <a:ext cx="1481381" cy="1481381"/>
          </a:xfrm>
        </p:spPr>
      </p:pic>
      <p:pic>
        <p:nvPicPr>
          <p:cNvPr id="13" name="Picture 12">
            <a:extLst>
              <a:ext uri="{FF2B5EF4-FFF2-40B4-BE49-F238E27FC236}">
                <a16:creationId xmlns:a16="http://schemas.microsoft.com/office/drawing/2014/main" id="{52E7E095-56DF-47DA-B774-6B20A1F054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951"/>
          <a:stretch/>
        </p:blipFill>
        <p:spPr>
          <a:xfrm>
            <a:off x="1008668" y="3603471"/>
            <a:ext cx="1793815" cy="1591457"/>
          </a:xfrm>
          <a:prstGeom prst="rect">
            <a:avLst/>
          </a:prstGeom>
        </p:spPr>
      </p:pic>
    </p:spTree>
    <p:extLst>
      <p:ext uri="{BB962C8B-B14F-4D97-AF65-F5344CB8AC3E}">
        <p14:creationId xmlns:p14="http://schemas.microsoft.com/office/powerpoint/2010/main" val="817699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022" y="2397298"/>
            <a:ext cx="2768134" cy="2445489"/>
          </a:xfrm>
        </p:spPr>
        <p:txBody>
          <a:bodyPr/>
          <a:lstStyle/>
          <a:p>
            <a:pPr algn="ctr"/>
            <a:r>
              <a:rPr lang="en-US" dirty="0"/>
              <a:t>Regulatory Framework</a:t>
            </a:r>
          </a:p>
        </p:txBody>
      </p:sp>
      <p:sp>
        <p:nvSpPr>
          <p:cNvPr id="3" name="Slide Number Placeholder 2">
            <a:extLst>
              <a:ext uri="{FF2B5EF4-FFF2-40B4-BE49-F238E27FC236}">
                <a16:creationId xmlns:a16="http://schemas.microsoft.com/office/drawing/2014/main" id="{E9387232-26C0-455E-8ADC-5676923B1B4F}"/>
              </a:ext>
            </a:extLst>
          </p:cNvPr>
          <p:cNvSpPr>
            <a:spLocks noGrp="1"/>
          </p:cNvSpPr>
          <p:nvPr>
            <p:ph type="sldNum" sz="quarter" idx="12"/>
          </p:nvPr>
        </p:nvSpPr>
        <p:spPr/>
        <p:txBody>
          <a:bodyPr/>
          <a:lstStyle/>
          <a:p>
            <a:fld id="{9AFF7189-5CF9-4FAB-9CEF-F613C642AC5E}" type="slidenum">
              <a:rPr lang="en-US" smtClean="0"/>
              <a:t>6</a:t>
            </a:fld>
            <a:endParaRPr lang="en-US"/>
          </a:p>
        </p:txBody>
      </p:sp>
      <p:sp>
        <p:nvSpPr>
          <p:cNvPr id="8" name="Rectangle 7">
            <a:extLst>
              <a:ext uri="{FF2B5EF4-FFF2-40B4-BE49-F238E27FC236}">
                <a16:creationId xmlns:a16="http://schemas.microsoft.com/office/drawing/2014/main" id="{69B87532-D84E-4BFC-9578-55547406CF53}"/>
              </a:ext>
            </a:extLst>
          </p:cNvPr>
          <p:cNvSpPr/>
          <p:nvPr/>
        </p:nvSpPr>
        <p:spPr>
          <a:xfrm>
            <a:off x="3676489" y="953778"/>
            <a:ext cx="6957646" cy="4862870"/>
          </a:xfrm>
          <a:prstGeom prst="rect">
            <a:avLst/>
          </a:prstGeom>
        </p:spPr>
        <p:txBody>
          <a:bodyPr wrap="square">
            <a:spAutoFit/>
          </a:bodyPr>
          <a:lstStyle/>
          <a:p>
            <a:pPr algn="just">
              <a:lnSpc>
                <a:spcPct val="80000"/>
              </a:lnSpc>
              <a:spcBef>
                <a:spcPts val="1200"/>
              </a:spcBef>
              <a:buClr>
                <a:schemeClr val="accent1"/>
              </a:buClr>
            </a:pPr>
            <a:r>
              <a:rPr lang="en-US" sz="2000" b="1" dirty="0">
                <a:solidFill>
                  <a:prstClr val="black">
                    <a:lumMod val="65000"/>
                    <a:lumOff val="35000"/>
                  </a:prstClr>
                </a:solidFill>
                <a:latin typeface="Arial Narrow" panose="020B0606020202030204" pitchFamily="34" charset="0"/>
              </a:rPr>
              <a:t>Vehicle Importation Regulations</a:t>
            </a:r>
          </a:p>
          <a:p>
            <a:pPr marL="182880" indent="-182880" algn="just">
              <a:lnSpc>
                <a:spcPct val="80000"/>
              </a:lnSpc>
              <a:spcBef>
                <a:spcPts val="1200"/>
              </a:spcBef>
              <a:buClr>
                <a:schemeClr val="accent1"/>
              </a:buClr>
              <a:buFont typeface="Wingdings 2" pitchFamily="18" charset="2"/>
              <a:buChar char=""/>
            </a:pPr>
            <a:r>
              <a:rPr lang="en-US" sz="2000" dirty="0">
                <a:solidFill>
                  <a:prstClr val="black">
                    <a:lumMod val="65000"/>
                    <a:lumOff val="35000"/>
                  </a:prstClr>
                </a:solidFill>
                <a:latin typeface="Arial Narrow" panose="020B0606020202030204" pitchFamily="34" charset="0"/>
              </a:rPr>
              <a:t>Fiji will need to establish regulations around the importation of EVs to ensure that they meet safety and environmental requirements. Additionally, a long term plan on the phasing out of ICE vehicles import needs to be developed and adopted. A long term plan will ensure a smoother transition.</a:t>
            </a:r>
          </a:p>
          <a:p>
            <a:pPr algn="just">
              <a:lnSpc>
                <a:spcPct val="80000"/>
              </a:lnSpc>
              <a:spcBef>
                <a:spcPts val="1200"/>
              </a:spcBef>
              <a:buClr>
                <a:schemeClr val="accent1"/>
              </a:buClr>
            </a:pPr>
            <a:endParaRPr lang="en-US" sz="2000" dirty="0">
              <a:solidFill>
                <a:prstClr val="black">
                  <a:lumMod val="65000"/>
                  <a:lumOff val="35000"/>
                </a:prstClr>
              </a:solidFill>
              <a:latin typeface="Arial Narrow" panose="020B0606020202030204" pitchFamily="34" charset="0"/>
            </a:endParaRPr>
          </a:p>
          <a:p>
            <a:pPr algn="just">
              <a:lnSpc>
                <a:spcPct val="80000"/>
              </a:lnSpc>
              <a:spcBef>
                <a:spcPts val="1200"/>
              </a:spcBef>
              <a:buClr>
                <a:schemeClr val="accent1"/>
              </a:buClr>
            </a:pPr>
            <a:r>
              <a:rPr lang="en-US" sz="2000" b="1" dirty="0">
                <a:solidFill>
                  <a:prstClr val="black">
                    <a:lumMod val="65000"/>
                    <a:lumOff val="35000"/>
                  </a:prstClr>
                </a:solidFill>
                <a:latin typeface="Arial Narrow" panose="020B0606020202030204" pitchFamily="34" charset="0"/>
              </a:rPr>
              <a:t>Charging Infrastructure Regulations</a:t>
            </a:r>
          </a:p>
          <a:p>
            <a:pPr marL="182880" indent="-182880" algn="just">
              <a:lnSpc>
                <a:spcPct val="80000"/>
              </a:lnSpc>
              <a:spcBef>
                <a:spcPts val="1200"/>
              </a:spcBef>
              <a:buClr>
                <a:schemeClr val="accent1"/>
              </a:buClr>
              <a:buFont typeface="Wingdings 2" pitchFamily="18" charset="2"/>
              <a:buChar char=""/>
            </a:pPr>
            <a:r>
              <a:rPr lang="en-US" sz="2000" dirty="0">
                <a:solidFill>
                  <a:prstClr val="black">
                    <a:lumMod val="65000"/>
                    <a:lumOff val="35000"/>
                  </a:prstClr>
                </a:solidFill>
                <a:latin typeface="Arial Narrow" panose="020B0606020202030204" pitchFamily="34" charset="0"/>
              </a:rPr>
              <a:t>Fiji will need to establish regulations around the installation and operation of charging infrastructure to ensure that it is safe and reliable.</a:t>
            </a:r>
          </a:p>
          <a:p>
            <a:pPr algn="just">
              <a:lnSpc>
                <a:spcPct val="80000"/>
              </a:lnSpc>
              <a:spcBef>
                <a:spcPts val="1200"/>
              </a:spcBef>
              <a:buClr>
                <a:schemeClr val="accent1"/>
              </a:buClr>
            </a:pPr>
            <a:endParaRPr lang="en-US" sz="2000" dirty="0">
              <a:solidFill>
                <a:prstClr val="black">
                  <a:lumMod val="65000"/>
                  <a:lumOff val="35000"/>
                </a:prstClr>
              </a:solidFill>
              <a:latin typeface="Arial Narrow" panose="020B0606020202030204" pitchFamily="34" charset="0"/>
            </a:endParaRPr>
          </a:p>
          <a:p>
            <a:pPr algn="just">
              <a:lnSpc>
                <a:spcPct val="80000"/>
              </a:lnSpc>
              <a:spcBef>
                <a:spcPts val="1200"/>
              </a:spcBef>
              <a:buClr>
                <a:schemeClr val="accent1"/>
              </a:buClr>
            </a:pPr>
            <a:r>
              <a:rPr lang="en-US" sz="2000" b="1" dirty="0">
                <a:solidFill>
                  <a:prstClr val="black">
                    <a:lumMod val="65000"/>
                    <a:lumOff val="35000"/>
                  </a:prstClr>
                </a:solidFill>
                <a:latin typeface="Arial Narrow" panose="020B0606020202030204" pitchFamily="34" charset="0"/>
              </a:rPr>
              <a:t>Battery Recycling Regulations</a:t>
            </a:r>
          </a:p>
          <a:p>
            <a:pPr marL="182880" indent="-182880" algn="just">
              <a:lnSpc>
                <a:spcPct val="80000"/>
              </a:lnSpc>
              <a:spcBef>
                <a:spcPts val="1200"/>
              </a:spcBef>
              <a:buClr>
                <a:schemeClr val="accent1"/>
              </a:buClr>
              <a:buFont typeface="Wingdings 2" pitchFamily="18" charset="2"/>
              <a:buChar char=""/>
            </a:pPr>
            <a:r>
              <a:rPr lang="en-US" sz="2000" dirty="0">
                <a:solidFill>
                  <a:prstClr val="black">
                    <a:lumMod val="65000"/>
                    <a:lumOff val="35000"/>
                  </a:prstClr>
                </a:solidFill>
                <a:latin typeface="Arial Narrow" panose="020B0606020202030204" pitchFamily="34" charset="0"/>
              </a:rPr>
              <a:t>Fiji will need to establish regulations around the recycling of batteries to ensure that there is proper disposal of toxic chemicals and that the materials are reused.</a:t>
            </a:r>
            <a:endParaRPr lang="en-FJ" sz="2000" dirty="0">
              <a:solidFill>
                <a:prstClr val="black">
                  <a:lumMod val="65000"/>
                  <a:lumOff val="35000"/>
                </a:prstClr>
              </a:solidFill>
              <a:latin typeface="Arial Narrow" panose="020B0606020202030204" pitchFamily="34" charset="0"/>
            </a:endParaRPr>
          </a:p>
        </p:txBody>
      </p:sp>
      <p:pic>
        <p:nvPicPr>
          <p:cNvPr id="7" name="Content Placeholder 6">
            <a:extLst>
              <a:ext uri="{FF2B5EF4-FFF2-40B4-BE49-F238E27FC236}">
                <a16:creationId xmlns:a16="http://schemas.microsoft.com/office/drawing/2014/main" id="{84F7C96A-6150-444D-A1A9-15D02ADBFC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7342" y="1774152"/>
            <a:ext cx="1246291" cy="1246291"/>
          </a:xfrm>
        </p:spPr>
      </p:pic>
    </p:spTree>
    <p:extLst>
      <p:ext uri="{BB962C8B-B14F-4D97-AF65-F5344CB8AC3E}">
        <p14:creationId xmlns:p14="http://schemas.microsoft.com/office/powerpoint/2010/main" val="3172468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58022" y="2397298"/>
            <a:ext cx="2768134" cy="2445489"/>
          </a:xfrm>
        </p:spPr>
        <p:txBody>
          <a:bodyPr/>
          <a:lstStyle/>
          <a:p>
            <a:pPr algn="ctr"/>
            <a:r>
              <a:rPr lang="en-US" dirty="0"/>
              <a:t>Policies and Awareness</a:t>
            </a:r>
          </a:p>
        </p:txBody>
      </p:sp>
      <p:pic>
        <p:nvPicPr>
          <p:cNvPr id="7" name="Content Placeholder 6">
            <a:extLst>
              <a:ext uri="{FF2B5EF4-FFF2-40B4-BE49-F238E27FC236}">
                <a16:creationId xmlns:a16="http://schemas.microsoft.com/office/drawing/2014/main" id="{84F7C96A-6150-444D-A1A9-15D02ADBFC6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7342" y="1774152"/>
            <a:ext cx="1246291" cy="1246291"/>
          </a:xfrm>
        </p:spPr>
      </p:pic>
      <p:sp>
        <p:nvSpPr>
          <p:cNvPr id="3" name="Slide Number Placeholder 2">
            <a:extLst>
              <a:ext uri="{FF2B5EF4-FFF2-40B4-BE49-F238E27FC236}">
                <a16:creationId xmlns:a16="http://schemas.microsoft.com/office/drawing/2014/main" id="{E9387232-26C0-455E-8ADC-5676923B1B4F}"/>
              </a:ext>
            </a:extLst>
          </p:cNvPr>
          <p:cNvSpPr>
            <a:spLocks noGrp="1"/>
          </p:cNvSpPr>
          <p:nvPr>
            <p:ph type="sldNum" sz="quarter" idx="12"/>
          </p:nvPr>
        </p:nvSpPr>
        <p:spPr/>
        <p:txBody>
          <a:bodyPr/>
          <a:lstStyle/>
          <a:p>
            <a:fld id="{9AFF7189-5CF9-4FAB-9CEF-F613C642AC5E}" type="slidenum">
              <a:rPr lang="en-US" smtClean="0"/>
              <a:t>7</a:t>
            </a:fld>
            <a:endParaRPr lang="en-US"/>
          </a:p>
        </p:txBody>
      </p:sp>
      <p:sp>
        <p:nvSpPr>
          <p:cNvPr id="8" name="Rectangle 7">
            <a:extLst>
              <a:ext uri="{FF2B5EF4-FFF2-40B4-BE49-F238E27FC236}">
                <a16:creationId xmlns:a16="http://schemas.microsoft.com/office/drawing/2014/main" id="{69B87532-D84E-4BFC-9578-55547406CF53}"/>
              </a:ext>
            </a:extLst>
          </p:cNvPr>
          <p:cNvSpPr/>
          <p:nvPr/>
        </p:nvSpPr>
        <p:spPr>
          <a:xfrm>
            <a:off x="3632770" y="1028343"/>
            <a:ext cx="7766828" cy="4493538"/>
          </a:xfrm>
          <a:prstGeom prst="rect">
            <a:avLst/>
          </a:prstGeom>
        </p:spPr>
        <p:txBody>
          <a:bodyPr wrap="square">
            <a:spAutoFit/>
          </a:bodyPr>
          <a:lstStyle/>
          <a:p>
            <a:pPr algn="just">
              <a:lnSpc>
                <a:spcPct val="80000"/>
              </a:lnSpc>
              <a:spcBef>
                <a:spcPts val="1200"/>
              </a:spcBef>
              <a:buClr>
                <a:schemeClr val="accent1"/>
              </a:buClr>
            </a:pPr>
            <a:r>
              <a:rPr lang="en-US" b="1" dirty="0">
                <a:solidFill>
                  <a:prstClr val="black">
                    <a:lumMod val="65000"/>
                    <a:lumOff val="35000"/>
                  </a:prstClr>
                </a:solidFill>
                <a:latin typeface="Arial Narrow" panose="020B0606020202030204" pitchFamily="34" charset="0"/>
              </a:rPr>
              <a:t>End of Life system for ICE Vehicles</a:t>
            </a:r>
          </a:p>
          <a:p>
            <a:pPr marL="182880" indent="-182880" algn="just">
              <a:lnSpc>
                <a:spcPct val="80000"/>
              </a:lnSpc>
              <a:spcBef>
                <a:spcPts val="1200"/>
              </a:spcBef>
              <a:buClr>
                <a:schemeClr val="accent1"/>
              </a:buClr>
              <a:buFont typeface="Wingdings 2" pitchFamily="18" charset="2"/>
              <a:buChar char=""/>
            </a:pPr>
            <a:r>
              <a:rPr lang="en-US" dirty="0">
                <a:solidFill>
                  <a:prstClr val="black">
                    <a:lumMod val="65000"/>
                    <a:lumOff val="35000"/>
                  </a:prstClr>
                </a:solidFill>
                <a:latin typeface="Arial Narrow" panose="020B0606020202030204" pitchFamily="34" charset="0"/>
              </a:rPr>
              <a:t>To integrate EVs the first step would be to create a sustainable End of Life system for existing ICE vehicles. This will smoothen the shift towards e-mobility</a:t>
            </a:r>
          </a:p>
          <a:p>
            <a:pPr marL="182880" indent="-182880" algn="just">
              <a:lnSpc>
                <a:spcPct val="80000"/>
              </a:lnSpc>
              <a:spcBef>
                <a:spcPts val="1200"/>
              </a:spcBef>
              <a:buClr>
                <a:schemeClr val="accent1"/>
              </a:buClr>
              <a:buFont typeface="Wingdings 2" pitchFamily="18" charset="2"/>
              <a:buChar char=""/>
            </a:pPr>
            <a:endParaRPr lang="en-US" dirty="0">
              <a:solidFill>
                <a:prstClr val="black">
                  <a:lumMod val="65000"/>
                  <a:lumOff val="35000"/>
                </a:prstClr>
              </a:solidFill>
              <a:latin typeface="Arial Narrow" panose="020B0606020202030204" pitchFamily="34" charset="0"/>
            </a:endParaRPr>
          </a:p>
          <a:p>
            <a:pPr algn="just">
              <a:lnSpc>
                <a:spcPct val="80000"/>
              </a:lnSpc>
              <a:spcBef>
                <a:spcPts val="1200"/>
              </a:spcBef>
              <a:buClr>
                <a:schemeClr val="accent1"/>
              </a:buClr>
            </a:pPr>
            <a:r>
              <a:rPr lang="en-US" b="1" dirty="0">
                <a:solidFill>
                  <a:prstClr val="black">
                    <a:lumMod val="65000"/>
                    <a:lumOff val="35000"/>
                  </a:prstClr>
                </a:solidFill>
                <a:latin typeface="Arial Narrow" panose="020B0606020202030204" pitchFamily="34" charset="0"/>
              </a:rPr>
              <a:t>Incentive Programs</a:t>
            </a:r>
          </a:p>
          <a:p>
            <a:pPr marL="182880" indent="-182880" algn="just">
              <a:lnSpc>
                <a:spcPct val="80000"/>
              </a:lnSpc>
              <a:spcBef>
                <a:spcPts val="1200"/>
              </a:spcBef>
              <a:buClr>
                <a:schemeClr val="accent1"/>
              </a:buClr>
              <a:buFont typeface="Wingdings 2" pitchFamily="18" charset="2"/>
              <a:buChar char=""/>
            </a:pPr>
            <a:r>
              <a:rPr lang="en-US" dirty="0">
                <a:solidFill>
                  <a:prstClr val="black">
                    <a:lumMod val="65000"/>
                    <a:lumOff val="35000"/>
                  </a:prstClr>
                </a:solidFill>
                <a:latin typeface="Arial Narrow" panose="020B0606020202030204" pitchFamily="34" charset="0"/>
              </a:rPr>
              <a:t>The Government incentive programs need to be properly designed to ensure that they are effective and sustainable. Careful consideration will have to be given to the design of these programs to ensure that they are targeted to the right groups and that they align with the overall goals of reducing greenhouse gas emissions and transitioning to a more sustainable transportation system.</a:t>
            </a:r>
          </a:p>
          <a:p>
            <a:pPr algn="just">
              <a:lnSpc>
                <a:spcPct val="80000"/>
              </a:lnSpc>
              <a:spcBef>
                <a:spcPts val="1200"/>
              </a:spcBef>
              <a:buClr>
                <a:schemeClr val="accent1"/>
              </a:buClr>
            </a:pPr>
            <a:endParaRPr lang="en-US" dirty="0">
              <a:solidFill>
                <a:prstClr val="black">
                  <a:lumMod val="65000"/>
                  <a:lumOff val="35000"/>
                </a:prstClr>
              </a:solidFill>
              <a:latin typeface="Arial Narrow" panose="020B0606020202030204" pitchFamily="34" charset="0"/>
            </a:endParaRPr>
          </a:p>
          <a:p>
            <a:pPr algn="just">
              <a:lnSpc>
                <a:spcPct val="80000"/>
              </a:lnSpc>
              <a:spcBef>
                <a:spcPts val="1200"/>
              </a:spcBef>
              <a:buClr>
                <a:schemeClr val="accent1"/>
              </a:buClr>
            </a:pPr>
            <a:r>
              <a:rPr lang="en-US" b="1" dirty="0">
                <a:solidFill>
                  <a:prstClr val="black">
                    <a:lumMod val="65000"/>
                    <a:lumOff val="35000"/>
                  </a:prstClr>
                </a:solidFill>
                <a:latin typeface="Arial Narrow" panose="020B0606020202030204" pitchFamily="34" charset="0"/>
              </a:rPr>
              <a:t>Public Awareness Campaigns</a:t>
            </a:r>
          </a:p>
          <a:p>
            <a:pPr marL="182880" indent="-182880" algn="just">
              <a:lnSpc>
                <a:spcPct val="80000"/>
              </a:lnSpc>
              <a:spcBef>
                <a:spcPts val="1200"/>
              </a:spcBef>
              <a:buClr>
                <a:schemeClr val="accent1"/>
              </a:buClr>
              <a:buFont typeface="Wingdings 2" pitchFamily="18" charset="2"/>
              <a:buChar char=""/>
            </a:pPr>
            <a:r>
              <a:rPr lang="en-US" dirty="0">
                <a:solidFill>
                  <a:prstClr val="black">
                    <a:lumMod val="65000"/>
                    <a:lumOff val="35000"/>
                  </a:prstClr>
                </a:solidFill>
                <a:latin typeface="Arial Narrow" panose="020B0606020202030204" pitchFamily="34" charset="0"/>
              </a:rPr>
              <a:t>Public awareness campaigns will be required to educate the public about EVs and their benefits. These can help to dispel myths about EVs and promote their advantages, such as lower operating costs, reduced emissions, and a quieter and smoother ride.</a:t>
            </a:r>
            <a:endParaRPr lang="en-FJ" dirty="0">
              <a:solidFill>
                <a:prstClr val="black">
                  <a:lumMod val="65000"/>
                  <a:lumOff val="35000"/>
                </a:prstClr>
              </a:solidFill>
              <a:latin typeface="Arial Narrow" panose="020B0606020202030204" pitchFamily="34" charset="0"/>
            </a:endParaRPr>
          </a:p>
        </p:txBody>
      </p:sp>
    </p:spTree>
    <p:extLst>
      <p:ext uri="{BB962C8B-B14F-4D97-AF65-F5344CB8AC3E}">
        <p14:creationId xmlns:p14="http://schemas.microsoft.com/office/powerpoint/2010/main" val="176064100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a:extLst>
              <a:ext uri="{FF2B5EF4-FFF2-40B4-BE49-F238E27FC236}">
                <a16:creationId xmlns:a16="http://schemas.microsoft.com/office/drawing/2014/main" id="{EEAB48F4-FE82-4B71-875B-6115AA294D97}"/>
              </a:ext>
            </a:extLst>
          </p:cNvPr>
          <p:cNvSpPr txBox="1">
            <a:spLocks/>
          </p:cNvSpPr>
          <p:nvPr/>
        </p:nvSpPr>
        <p:spPr>
          <a:xfrm>
            <a:off x="3725215" y="1391518"/>
            <a:ext cx="7417420" cy="562635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gn="just">
              <a:lnSpc>
                <a:spcPct val="80000"/>
              </a:lnSpc>
            </a:pPr>
            <a:r>
              <a:rPr lang="en-US" sz="2400" dirty="0">
                <a:solidFill>
                  <a:prstClr val="black">
                    <a:lumMod val="65000"/>
                    <a:lumOff val="35000"/>
                  </a:prstClr>
                </a:solidFill>
                <a:latin typeface="Arial Narrow" panose="020B0606020202030204" pitchFamily="34" charset="0"/>
              </a:rPr>
              <a:t>Multi-sector approach required – Energy, Transport, Customs, Standards, etc.</a:t>
            </a:r>
          </a:p>
          <a:p>
            <a:pPr algn="just">
              <a:lnSpc>
                <a:spcPct val="80000"/>
              </a:lnSpc>
            </a:pPr>
            <a:endParaRPr lang="en-US" sz="2400" dirty="0">
              <a:solidFill>
                <a:prstClr val="black">
                  <a:lumMod val="65000"/>
                  <a:lumOff val="35000"/>
                </a:prstClr>
              </a:solidFill>
              <a:latin typeface="Arial Narrow" panose="020B0606020202030204" pitchFamily="34" charset="0"/>
            </a:endParaRPr>
          </a:p>
          <a:p>
            <a:pPr algn="just">
              <a:lnSpc>
                <a:spcPct val="80000"/>
              </a:lnSpc>
            </a:pPr>
            <a:r>
              <a:rPr lang="en-US" sz="2400" dirty="0">
                <a:solidFill>
                  <a:prstClr val="black">
                    <a:lumMod val="65000"/>
                    <a:lumOff val="35000"/>
                  </a:prstClr>
                </a:solidFill>
                <a:latin typeface="Arial Narrow" panose="020B0606020202030204" pitchFamily="34" charset="0"/>
              </a:rPr>
              <a:t>Alignment to Fijis climate commitments.</a:t>
            </a:r>
          </a:p>
          <a:p>
            <a:pPr algn="just">
              <a:lnSpc>
                <a:spcPct val="80000"/>
              </a:lnSpc>
            </a:pPr>
            <a:endParaRPr lang="en-US" sz="2400" dirty="0">
              <a:solidFill>
                <a:prstClr val="black">
                  <a:lumMod val="65000"/>
                  <a:lumOff val="35000"/>
                </a:prstClr>
              </a:solidFill>
              <a:latin typeface="Arial Narrow" panose="020B0606020202030204" pitchFamily="34" charset="0"/>
            </a:endParaRPr>
          </a:p>
          <a:p>
            <a:pPr algn="just">
              <a:lnSpc>
                <a:spcPct val="80000"/>
              </a:lnSpc>
            </a:pPr>
            <a:r>
              <a:rPr lang="en-US" sz="2400" dirty="0">
                <a:solidFill>
                  <a:prstClr val="black">
                    <a:lumMod val="65000"/>
                    <a:lumOff val="35000"/>
                  </a:prstClr>
                </a:solidFill>
                <a:latin typeface="Arial Narrow" panose="020B0606020202030204" pitchFamily="34" charset="0"/>
              </a:rPr>
              <a:t>Energy sector alignment is high priority.</a:t>
            </a:r>
          </a:p>
          <a:p>
            <a:pPr algn="just">
              <a:lnSpc>
                <a:spcPct val="80000"/>
              </a:lnSpc>
            </a:pPr>
            <a:endParaRPr lang="en-US" sz="2400" dirty="0">
              <a:solidFill>
                <a:prstClr val="black">
                  <a:lumMod val="65000"/>
                  <a:lumOff val="35000"/>
                </a:prstClr>
              </a:solidFill>
              <a:latin typeface="Arial Narrow" panose="020B0606020202030204" pitchFamily="34" charset="0"/>
            </a:endParaRPr>
          </a:p>
          <a:p>
            <a:pPr algn="just">
              <a:lnSpc>
                <a:spcPct val="80000"/>
              </a:lnSpc>
            </a:pPr>
            <a:r>
              <a:rPr lang="en-US" sz="2400" dirty="0">
                <a:solidFill>
                  <a:prstClr val="black">
                    <a:lumMod val="65000"/>
                    <a:lumOff val="35000"/>
                  </a:prstClr>
                </a:solidFill>
                <a:latin typeface="Arial Narrow" panose="020B0606020202030204" pitchFamily="34" charset="0"/>
              </a:rPr>
              <a:t>Clearly set requirements and regulatory framework to catalyze EV integration</a:t>
            </a:r>
          </a:p>
          <a:p>
            <a:endParaRPr lang="en-US" sz="2800" dirty="0"/>
          </a:p>
          <a:p>
            <a:endParaRPr lang="en-US" sz="2800" dirty="0"/>
          </a:p>
          <a:p>
            <a:endParaRPr lang="en-US" sz="2800" dirty="0"/>
          </a:p>
        </p:txBody>
      </p:sp>
      <p:sp>
        <p:nvSpPr>
          <p:cNvPr id="3" name="Slide Number Placeholder 2">
            <a:extLst>
              <a:ext uri="{FF2B5EF4-FFF2-40B4-BE49-F238E27FC236}">
                <a16:creationId xmlns:a16="http://schemas.microsoft.com/office/drawing/2014/main" id="{E9387232-26C0-455E-8ADC-5676923B1B4F}"/>
              </a:ext>
            </a:extLst>
          </p:cNvPr>
          <p:cNvSpPr>
            <a:spLocks noGrp="1"/>
          </p:cNvSpPr>
          <p:nvPr>
            <p:ph type="sldNum" sz="quarter" idx="12"/>
          </p:nvPr>
        </p:nvSpPr>
        <p:spPr/>
        <p:txBody>
          <a:bodyPr/>
          <a:lstStyle/>
          <a:p>
            <a:fld id="{9AFF7189-5CF9-4FAB-9CEF-F613C642AC5E}" type="slidenum">
              <a:rPr lang="en-US" smtClean="0"/>
              <a:t>8</a:t>
            </a:fld>
            <a:endParaRPr lang="en-US"/>
          </a:p>
        </p:txBody>
      </p:sp>
      <p:pic>
        <p:nvPicPr>
          <p:cNvPr id="10" name="Picture 9">
            <a:extLst>
              <a:ext uri="{FF2B5EF4-FFF2-40B4-BE49-F238E27FC236}">
                <a16:creationId xmlns:a16="http://schemas.microsoft.com/office/drawing/2014/main" id="{41BDB5F8-8F74-45F2-B041-93A5E23A04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114" y="1750292"/>
            <a:ext cx="2149845" cy="1528859"/>
          </a:xfrm>
          <a:prstGeom prst="rect">
            <a:avLst/>
          </a:prstGeom>
        </p:spPr>
      </p:pic>
      <p:sp>
        <p:nvSpPr>
          <p:cNvPr id="11" name="Title 1">
            <a:extLst>
              <a:ext uri="{FF2B5EF4-FFF2-40B4-BE49-F238E27FC236}">
                <a16:creationId xmlns:a16="http://schemas.microsoft.com/office/drawing/2014/main" id="{7CAD0592-357D-4BA8-A867-B9AA66894EA7}"/>
              </a:ext>
            </a:extLst>
          </p:cNvPr>
          <p:cNvSpPr>
            <a:spLocks noGrp="1"/>
          </p:cNvSpPr>
          <p:nvPr>
            <p:ph type="title"/>
          </p:nvPr>
        </p:nvSpPr>
        <p:spPr>
          <a:xfrm>
            <a:off x="310969" y="3023630"/>
            <a:ext cx="2768134" cy="2445489"/>
          </a:xfrm>
        </p:spPr>
        <p:txBody>
          <a:bodyPr/>
          <a:lstStyle/>
          <a:p>
            <a:pPr algn="ctr"/>
            <a:r>
              <a:rPr lang="en-US" dirty="0"/>
              <a:t>Multi-Sector Collaboration</a:t>
            </a:r>
          </a:p>
        </p:txBody>
      </p:sp>
    </p:spTree>
    <p:extLst>
      <p:ext uri="{BB962C8B-B14F-4D97-AF65-F5344CB8AC3E}">
        <p14:creationId xmlns:p14="http://schemas.microsoft.com/office/powerpoint/2010/main" val="4279300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969" y="3298192"/>
            <a:ext cx="2768134" cy="2445489"/>
          </a:xfrm>
        </p:spPr>
        <p:txBody>
          <a:bodyPr/>
          <a:lstStyle/>
          <a:p>
            <a:pPr algn="ctr"/>
            <a:r>
              <a:rPr lang="en-US" dirty="0"/>
              <a:t>EV Deployment Enablers</a:t>
            </a:r>
          </a:p>
        </p:txBody>
      </p:sp>
      <p:sp>
        <p:nvSpPr>
          <p:cNvPr id="3" name="Slide Number Placeholder 2">
            <a:extLst>
              <a:ext uri="{FF2B5EF4-FFF2-40B4-BE49-F238E27FC236}">
                <a16:creationId xmlns:a16="http://schemas.microsoft.com/office/drawing/2014/main" id="{E9387232-26C0-455E-8ADC-5676923B1B4F}"/>
              </a:ext>
            </a:extLst>
          </p:cNvPr>
          <p:cNvSpPr>
            <a:spLocks noGrp="1"/>
          </p:cNvSpPr>
          <p:nvPr>
            <p:ph type="sldNum" sz="quarter" idx="12"/>
          </p:nvPr>
        </p:nvSpPr>
        <p:spPr/>
        <p:txBody>
          <a:bodyPr/>
          <a:lstStyle/>
          <a:p>
            <a:fld id="{9AFF7189-5CF9-4FAB-9CEF-F613C642AC5E}" type="slidenum">
              <a:rPr lang="en-US" smtClean="0"/>
              <a:t>9</a:t>
            </a:fld>
            <a:endParaRPr lang="en-US"/>
          </a:p>
        </p:txBody>
      </p:sp>
      <p:pic>
        <p:nvPicPr>
          <p:cNvPr id="9" name="Content Placeholder 8">
            <a:extLst>
              <a:ext uri="{FF2B5EF4-FFF2-40B4-BE49-F238E27FC236}">
                <a16:creationId xmlns:a16="http://schemas.microsoft.com/office/drawing/2014/main" id="{EC980976-EED7-4987-B398-E94C9A2E3B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473" y="1472487"/>
            <a:ext cx="2143125" cy="2143125"/>
          </a:xfrm>
        </p:spPr>
      </p:pic>
      <p:pic>
        <p:nvPicPr>
          <p:cNvPr id="14" name="Picture 13">
            <a:extLst>
              <a:ext uri="{FF2B5EF4-FFF2-40B4-BE49-F238E27FC236}">
                <a16:creationId xmlns:a16="http://schemas.microsoft.com/office/drawing/2014/main" id="{CD7B23A7-3730-4C95-9F6E-6E6697932B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6204" y="778655"/>
            <a:ext cx="6057931" cy="5300689"/>
          </a:xfrm>
          <a:prstGeom prst="rect">
            <a:avLst/>
          </a:prstGeom>
        </p:spPr>
      </p:pic>
    </p:spTree>
    <p:extLst>
      <p:ext uri="{BB962C8B-B14F-4D97-AF65-F5344CB8AC3E}">
        <p14:creationId xmlns:p14="http://schemas.microsoft.com/office/powerpoint/2010/main" val="1808810118"/>
      </p:ext>
    </p:extLst>
  </p:cSld>
  <p:clrMapOvr>
    <a:masterClrMapping/>
  </p:clrMapOvr>
</p:sld>
</file>

<file path=ppt/theme/theme1.xml><?xml version="1.0" encoding="utf-8"?>
<a:theme xmlns:a="http://schemas.openxmlformats.org/drawingml/2006/main" name="Fra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docProps/app.xml><?xml version="1.0" encoding="utf-8"?>
<Properties xmlns="http://schemas.openxmlformats.org/officeDocument/2006/extended-properties" xmlns:vt="http://schemas.openxmlformats.org/officeDocument/2006/docPropsVTypes">
  <Template/>
  <TotalTime>11347</TotalTime>
  <Words>1136</Words>
  <Application>Microsoft Office PowerPoint</Application>
  <PresentationFormat>Widescreen</PresentationFormat>
  <Paragraphs>175</Paragraphs>
  <Slides>20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Narrow</vt:lpstr>
      <vt:lpstr>Calibri</vt:lpstr>
      <vt:lpstr>Cambria Math</vt:lpstr>
      <vt:lpstr>Corbel</vt:lpstr>
      <vt:lpstr>Wingdings 2</vt:lpstr>
      <vt:lpstr>Frame</vt:lpstr>
      <vt:lpstr>Electric Vehicle Integration in Fiji -Accelerating E-mobility-</vt:lpstr>
      <vt:lpstr>Overview</vt:lpstr>
      <vt:lpstr>Opportunities</vt:lpstr>
      <vt:lpstr>Technical Requirements</vt:lpstr>
      <vt:lpstr>Technical Requirements</vt:lpstr>
      <vt:lpstr>Regulatory Framework</vt:lpstr>
      <vt:lpstr>Policies and Awareness</vt:lpstr>
      <vt:lpstr>Multi-Sector Collaboration</vt:lpstr>
      <vt:lpstr>EV Deployment Enablers</vt:lpstr>
      <vt:lpstr>Next Steps</vt:lpstr>
      <vt:lpstr>PowerPoint Presentation</vt:lpstr>
      <vt:lpstr>End-of-Life</vt:lpstr>
      <vt:lpstr>Emission Levy </vt:lpstr>
      <vt:lpstr>PowerPoint Presentation</vt:lpstr>
      <vt:lpstr>E-Buses  vs  ICE Buses ($)</vt:lpstr>
      <vt:lpstr>E-Bus  vs  Private EVs</vt:lpstr>
      <vt:lpstr>Projects Implemented</vt:lpstr>
      <vt:lpstr>Bus Shuttle Project</vt:lpstr>
      <vt:lpstr>Available Incentives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E-Bus Planning and Scheduling Mini Project Electrification of Bus Shuttle Routes in Fiji</dc:title>
  <dc:creator>Razik Sharoof Khan</dc:creator>
  <cp:lastModifiedBy>Sosefo Tofu</cp:lastModifiedBy>
  <cp:revision>104</cp:revision>
  <dcterms:created xsi:type="dcterms:W3CDTF">2022-04-05T03:12:35Z</dcterms:created>
  <dcterms:modified xsi:type="dcterms:W3CDTF">2023-06-21T21:38:04Z</dcterms:modified>
</cp:coreProperties>
</file>