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40"/>
  </p:notesMasterIdLst>
  <p:sldIdLst>
    <p:sldId id="256" r:id="rId5"/>
    <p:sldId id="272" r:id="rId6"/>
    <p:sldId id="257" r:id="rId7"/>
    <p:sldId id="258" r:id="rId8"/>
    <p:sldId id="300" r:id="rId9"/>
    <p:sldId id="285" r:id="rId10"/>
    <p:sldId id="301" r:id="rId11"/>
    <p:sldId id="287" r:id="rId12"/>
    <p:sldId id="286" r:id="rId13"/>
    <p:sldId id="327" r:id="rId14"/>
    <p:sldId id="329" r:id="rId15"/>
    <p:sldId id="330" r:id="rId16"/>
    <p:sldId id="325" r:id="rId17"/>
    <p:sldId id="328" r:id="rId18"/>
    <p:sldId id="261" r:id="rId19"/>
    <p:sldId id="264" r:id="rId20"/>
    <p:sldId id="310" r:id="rId21"/>
    <p:sldId id="324" r:id="rId22"/>
    <p:sldId id="263" r:id="rId23"/>
    <p:sldId id="326" r:id="rId24"/>
    <p:sldId id="265" r:id="rId25"/>
    <p:sldId id="303" r:id="rId26"/>
    <p:sldId id="311" r:id="rId27"/>
    <p:sldId id="314" r:id="rId28"/>
    <p:sldId id="312" r:id="rId29"/>
    <p:sldId id="313" r:id="rId30"/>
    <p:sldId id="317" r:id="rId31"/>
    <p:sldId id="316" r:id="rId32"/>
    <p:sldId id="318" r:id="rId33"/>
    <p:sldId id="319" r:id="rId34"/>
    <p:sldId id="320" r:id="rId35"/>
    <p:sldId id="321" r:id="rId36"/>
    <p:sldId id="322" r:id="rId37"/>
    <p:sldId id="323" r:id="rId38"/>
    <p:sldId id="28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0071" autoAdjust="0"/>
  </p:normalViewPr>
  <p:slideViewPr>
    <p:cSldViewPr snapToGrid="0" showGuides="1">
      <p:cViewPr varScale="1">
        <p:scale>
          <a:sx n="64" d="100"/>
          <a:sy n="64" d="100"/>
        </p:scale>
        <p:origin x="14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8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e Benjaman" userId="a70909ed-4e8d-461b-abb5-045959688f87" providerId="ADAL" clId="{585139AD-C911-40B0-B7F1-2B33B74665FC}"/>
    <pc:docChg chg="undo redo custSel modSld">
      <pc:chgData name="Jesse Benjaman" userId="a70909ed-4e8d-461b-abb5-045959688f87" providerId="ADAL" clId="{585139AD-C911-40B0-B7F1-2B33B74665FC}" dt="2020-07-06T21:46:51.446" v="508" actId="20577"/>
      <pc:docMkLst>
        <pc:docMk/>
      </pc:docMkLst>
      <pc:sldChg chg="modSp mod">
        <pc:chgData name="Jesse Benjaman" userId="a70909ed-4e8d-461b-abb5-045959688f87" providerId="ADAL" clId="{585139AD-C911-40B0-B7F1-2B33B74665FC}" dt="2020-07-06T02:41:46.813" v="174" actId="27636"/>
        <pc:sldMkLst>
          <pc:docMk/>
          <pc:sldMk cId="2119479275" sldId="256"/>
        </pc:sldMkLst>
        <pc:spChg chg="mod">
          <ac:chgData name="Jesse Benjaman" userId="a70909ed-4e8d-461b-abb5-045959688f87" providerId="ADAL" clId="{585139AD-C911-40B0-B7F1-2B33B74665FC}" dt="2020-07-06T02:41:46.813" v="174" actId="27636"/>
          <ac:spMkLst>
            <pc:docMk/>
            <pc:sldMk cId="2119479275" sldId="256"/>
            <ac:spMk id="6" creationId="{E8C23BB0-56A6-4F01-9FA7-9A1DE7C81998}"/>
          </ac:spMkLst>
        </pc:spChg>
      </pc:sldChg>
      <pc:sldChg chg="addSp modSp mod">
        <pc:chgData name="Jesse Benjaman" userId="a70909ed-4e8d-461b-abb5-045959688f87" providerId="ADAL" clId="{585139AD-C911-40B0-B7F1-2B33B74665FC}" dt="2020-07-06T02:35:14.395" v="4" actId="1076"/>
        <pc:sldMkLst>
          <pc:docMk/>
          <pc:sldMk cId="3264361900" sldId="257"/>
        </pc:sldMkLst>
        <pc:picChg chg="add mod">
          <ac:chgData name="Jesse Benjaman" userId="a70909ed-4e8d-461b-abb5-045959688f87" providerId="ADAL" clId="{585139AD-C911-40B0-B7F1-2B33B74665FC}" dt="2020-07-06T02:35:14.395" v="4" actId="1076"/>
          <ac:picMkLst>
            <pc:docMk/>
            <pc:sldMk cId="3264361900" sldId="257"/>
            <ac:picMk id="5" creationId="{AEB00195-1FB1-4885-BDBC-01EF1E66ECFD}"/>
          </ac:picMkLst>
        </pc:picChg>
      </pc:sldChg>
      <pc:sldChg chg="addSp delSp modSp mod">
        <pc:chgData name="Jesse Benjaman" userId="a70909ed-4e8d-461b-abb5-045959688f87" providerId="ADAL" clId="{585139AD-C911-40B0-B7F1-2B33B74665FC}" dt="2020-07-06T21:32:16.011" v="375" actId="1440"/>
        <pc:sldMkLst>
          <pc:docMk/>
          <pc:sldMk cId="428850522" sldId="258"/>
        </pc:sldMkLst>
        <pc:spChg chg="mod">
          <ac:chgData name="Jesse Benjaman" userId="a70909ed-4e8d-461b-abb5-045959688f87" providerId="ADAL" clId="{585139AD-C911-40B0-B7F1-2B33B74665FC}" dt="2020-07-06T21:19:54.653" v="326" actId="1076"/>
          <ac:spMkLst>
            <pc:docMk/>
            <pc:sldMk cId="428850522" sldId="258"/>
            <ac:spMk id="2" creationId="{47B6B8D0-C207-4D3B-AAB0-BE1BDF1C3000}"/>
          </ac:spMkLst>
        </pc:spChg>
        <pc:spChg chg="mod">
          <ac:chgData name="Jesse Benjaman" userId="a70909ed-4e8d-461b-abb5-045959688f87" providerId="ADAL" clId="{585139AD-C911-40B0-B7F1-2B33B74665FC}" dt="2020-07-06T21:20:10.937" v="333" actId="14100"/>
          <ac:spMkLst>
            <pc:docMk/>
            <pc:sldMk cId="428850522" sldId="258"/>
            <ac:spMk id="3" creationId="{B683F906-91E4-4168-8C14-A620D5F89DCB}"/>
          </ac:spMkLst>
        </pc:spChg>
        <pc:picChg chg="add mod">
          <ac:chgData name="Jesse Benjaman" userId="a70909ed-4e8d-461b-abb5-045959688f87" providerId="ADAL" clId="{585139AD-C911-40B0-B7F1-2B33B74665FC}" dt="2020-07-06T02:35:23.500" v="6" actId="1076"/>
          <ac:picMkLst>
            <pc:docMk/>
            <pc:sldMk cId="428850522" sldId="258"/>
            <ac:picMk id="4" creationId="{4E53992C-5FBD-4EDB-9736-4B58B64E91C5}"/>
          </ac:picMkLst>
        </pc:picChg>
        <pc:picChg chg="add del mod">
          <ac:chgData name="Jesse Benjaman" userId="a70909ed-4e8d-461b-abb5-045959688f87" providerId="ADAL" clId="{585139AD-C911-40B0-B7F1-2B33B74665FC}" dt="2020-07-06T21:25:51.240" v="369" actId="478"/>
          <ac:picMkLst>
            <pc:docMk/>
            <pc:sldMk cId="428850522" sldId="258"/>
            <ac:picMk id="6" creationId="{5ABFFA5C-2E82-43B5-A5B4-D94738CC64F2}"/>
          </ac:picMkLst>
        </pc:picChg>
        <pc:picChg chg="add mod">
          <ac:chgData name="Jesse Benjaman" userId="a70909ed-4e8d-461b-abb5-045959688f87" providerId="ADAL" clId="{585139AD-C911-40B0-B7F1-2B33B74665FC}" dt="2020-07-06T21:32:16.011" v="375" actId="1440"/>
          <ac:picMkLst>
            <pc:docMk/>
            <pc:sldMk cId="428850522" sldId="258"/>
            <ac:picMk id="7" creationId="{F3D2E8DE-FA8C-47D7-B3A7-432ED5EC99EA}"/>
          </ac:picMkLst>
        </pc:picChg>
      </pc:sldChg>
      <pc:sldChg chg="addSp modSp mod">
        <pc:chgData name="Jesse Benjaman" userId="a70909ed-4e8d-461b-abb5-045959688f87" providerId="ADAL" clId="{585139AD-C911-40B0-B7F1-2B33B74665FC}" dt="2020-07-06T21:32:27.905" v="378" actId="1076"/>
        <pc:sldMkLst>
          <pc:docMk/>
          <pc:sldMk cId="1887338290" sldId="259"/>
        </pc:sldMkLst>
        <pc:spChg chg="mod">
          <ac:chgData name="Jesse Benjaman" userId="a70909ed-4e8d-461b-abb5-045959688f87" providerId="ADAL" clId="{585139AD-C911-40B0-B7F1-2B33B74665FC}" dt="2020-07-06T21:23:18.583" v="341" actId="14100"/>
          <ac:spMkLst>
            <pc:docMk/>
            <pc:sldMk cId="1887338290" sldId="259"/>
            <ac:spMk id="2" creationId="{F9D433FE-FB02-4DEA-B68F-5DF42B66C86C}"/>
          </ac:spMkLst>
        </pc:spChg>
        <pc:spChg chg="mod">
          <ac:chgData name="Jesse Benjaman" userId="a70909ed-4e8d-461b-abb5-045959688f87" providerId="ADAL" clId="{585139AD-C911-40B0-B7F1-2B33B74665FC}" dt="2020-07-06T21:25:12.511" v="365" actId="27636"/>
          <ac:spMkLst>
            <pc:docMk/>
            <pc:sldMk cId="1887338290" sldId="259"/>
            <ac:spMk id="3" creationId="{EAD7D62A-A801-42C5-A560-72FFA0B63845}"/>
          </ac:spMkLst>
        </pc:spChg>
        <pc:picChg chg="add mod">
          <ac:chgData name="Jesse Benjaman" userId="a70909ed-4e8d-461b-abb5-045959688f87" providerId="ADAL" clId="{585139AD-C911-40B0-B7F1-2B33B74665FC}" dt="2020-07-06T02:35:29.341" v="8" actId="1076"/>
          <ac:picMkLst>
            <pc:docMk/>
            <pc:sldMk cId="1887338290" sldId="259"/>
            <ac:picMk id="4" creationId="{34404622-5814-457B-ACC6-94EB67130196}"/>
          </ac:picMkLst>
        </pc:picChg>
        <pc:picChg chg="add mod">
          <ac:chgData name="Jesse Benjaman" userId="a70909ed-4e8d-461b-abb5-045959688f87" providerId="ADAL" clId="{585139AD-C911-40B0-B7F1-2B33B74665FC}" dt="2020-07-06T21:32:27.905" v="378" actId="1076"/>
          <ac:picMkLst>
            <pc:docMk/>
            <pc:sldMk cId="1887338290" sldId="259"/>
            <ac:picMk id="5" creationId="{48BE795C-D463-411B-914D-7141EB7B2958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5:48.003" v="10" actId="1076"/>
        <pc:sldMkLst>
          <pc:docMk/>
          <pc:sldMk cId="1926143421" sldId="260"/>
        </pc:sldMkLst>
        <pc:picChg chg="add mod">
          <ac:chgData name="Jesse Benjaman" userId="a70909ed-4e8d-461b-abb5-045959688f87" providerId="ADAL" clId="{585139AD-C911-40B0-B7F1-2B33B74665FC}" dt="2020-07-06T02:35:48.003" v="10" actId="1076"/>
          <ac:picMkLst>
            <pc:docMk/>
            <pc:sldMk cId="1926143421" sldId="260"/>
            <ac:picMk id="4" creationId="{0A781F05-CF5F-435F-8660-D716EC2663BB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5:58.021" v="12" actId="1076"/>
        <pc:sldMkLst>
          <pc:docMk/>
          <pc:sldMk cId="1930592806" sldId="261"/>
        </pc:sldMkLst>
        <pc:picChg chg="add mod">
          <ac:chgData name="Jesse Benjaman" userId="a70909ed-4e8d-461b-abb5-045959688f87" providerId="ADAL" clId="{585139AD-C911-40B0-B7F1-2B33B74665FC}" dt="2020-07-06T02:35:58.021" v="12" actId="1076"/>
          <ac:picMkLst>
            <pc:docMk/>
            <pc:sldMk cId="1930592806" sldId="261"/>
            <ac:picMk id="4" creationId="{628E12AE-D8EE-4173-85D9-1E49B1BD8A02}"/>
          </ac:picMkLst>
        </pc:picChg>
      </pc:sldChg>
      <pc:sldChg chg="addSp modSp mod">
        <pc:chgData name="Jesse Benjaman" userId="a70909ed-4e8d-461b-abb5-045959688f87" providerId="ADAL" clId="{585139AD-C911-40B0-B7F1-2B33B74665FC}" dt="2020-07-06T20:58:55.169" v="225" actId="1440"/>
        <pc:sldMkLst>
          <pc:docMk/>
          <pc:sldMk cId="547243797" sldId="263"/>
        </pc:sldMkLst>
        <pc:spChg chg="mod">
          <ac:chgData name="Jesse Benjaman" userId="a70909ed-4e8d-461b-abb5-045959688f87" providerId="ADAL" clId="{585139AD-C911-40B0-B7F1-2B33B74665FC}" dt="2020-07-06T20:51:02.409" v="204" actId="14100"/>
          <ac:spMkLst>
            <pc:docMk/>
            <pc:sldMk cId="547243797" sldId="263"/>
            <ac:spMk id="2" creationId="{237165A5-D8C2-4A39-B659-629E2575DEAB}"/>
          </ac:spMkLst>
        </pc:spChg>
        <pc:spChg chg="mod">
          <ac:chgData name="Jesse Benjaman" userId="a70909ed-4e8d-461b-abb5-045959688f87" providerId="ADAL" clId="{585139AD-C911-40B0-B7F1-2B33B74665FC}" dt="2020-07-06T20:51:13.492" v="212" actId="27636"/>
          <ac:spMkLst>
            <pc:docMk/>
            <pc:sldMk cId="547243797" sldId="263"/>
            <ac:spMk id="3" creationId="{38CA72F9-39C9-4BB5-9D73-1D098BF34959}"/>
          </ac:spMkLst>
        </pc:spChg>
        <pc:picChg chg="add mod">
          <ac:chgData name="Jesse Benjaman" userId="a70909ed-4e8d-461b-abb5-045959688f87" providerId="ADAL" clId="{585139AD-C911-40B0-B7F1-2B33B74665FC}" dt="2020-07-06T02:36:05.095" v="14" actId="1076"/>
          <ac:picMkLst>
            <pc:docMk/>
            <pc:sldMk cId="547243797" sldId="263"/>
            <ac:picMk id="4" creationId="{DE4EBBAA-14D8-45B4-870F-857E359C7E5D}"/>
          </ac:picMkLst>
        </pc:picChg>
        <pc:picChg chg="add mod">
          <ac:chgData name="Jesse Benjaman" userId="a70909ed-4e8d-461b-abb5-045959688f87" providerId="ADAL" clId="{585139AD-C911-40B0-B7F1-2B33B74665FC}" dt="2020-07-06T20:58:55.169" v="225" actId="1440"/>
          <ac:picMkLst>
            <pc:docMk/>
            <pc:sldMk cId="547243797" sldId="263"/>
            <ac:picMk id="6" creationId="{748F5A9E-232D-4FF1-A5A3-3D6774D35204}"/>
          </ac:picMkLst>
        </pc:picChg>
        <pc:picChg chg="add mod">
          <ac:chgData name="Jesse Benjaman" userId="a70909ed-4e8d-461b-abb5-045959688f87" providerId="ADAL" clId="{585139AD-C911-40B0-B7F1-2B33B74665FC}" dt="2020-07-06T20:58:33.250" v="224" actId="1440"/>
          <ac:picMkLst>
            <pc:docMk/>
            <pc:sldMk cId="547243797" sldId="263"/>
            <ac:picMk id="8" creationId="{395A8677-45DA-4645-93F9-2B436E459CA0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6:19.072" v="16" actId="1076"/>
        <pc:sldMkLst>
          <pc:docMk/>
          <pc:sldMk cId="2119990640" sldId="264"/>
        </pc:sldMkLst>
        <pc:picChg chg="add mod">
          <ac:chgData name="Jesse Benjaman" userId="a70909ed-4e8d-461b-abb5-045959688f87" providerId="ADAL" clId="{585139AD-C911-40B0-B7F1-2B33B74665FC}" dt="2020-07-06T02:36:19.072" v="16" actId="1076"/>
          <ac:picMkLst>
            <pc:docMk/>
            <pc:sldMk cId="2119990640" sldId="264"/>
            <ac:picMk id="4" creationId="{10A63FCA-5BC6-4427-AC82-E9E88F429034}"/>
          </ac:picMkLst>
        </pc:picChg>
      </pc:sldChg>
      <pc:sldChg chg="addSp modSp mod">
        <pc:chgData name="Jesse Benjaman" userId="a70909ed-4e8d-461b-abb5-045959688f87" providerId="ADAL" clId="{585139AD-C911-40B0-B7F1-2B33B74665FC}" dt="2020-07-06T20:50:05.697" v="201" actId="14100"/>
        <pc:sldMkLst>
          <pc:docMk/>
          <pc:sldMk cId="1183042583" sldId="265"/>
        </pc:sldMkLst>
        <pc:spChg chg="mod">
          <ac:chgData name="Jesse Benjaman" userId="a70909ed-4e8d-461b-abb5-045959688f87" providerId="ADAL" clId="{585139AD-C911-40B0-B7F1-2B33B74665FC}" dt="2020-07-06T20:50:03.012" v="200" actId="1076"/>
          <ac:spMkLst>
            <pc:docMk/>
            <pc:sldMk cId="1183042583" sldId="265"/>
            <ac:spMk id="2" creationId="{033171BD-5107-4299-AE8F-52A8B505C662}"/>
          </ac:spMkLst>
        </pc:spChg>
        <pc:spChg chg="mod">
          <ac:chgData name="Jesse Benjaman" userId="a70909ed-4e8d-461b-abb5-045959688f87" providerId="ADAL" clId="{585139AD-C911-40B0-B7F1-2B33B74665FC}" dt="2020-07-06T20:50:05.697" v="201" actId="14100"/>
          <ac:spMkLst>
            <pc:docMk/>
            <pc:sldMk cId="1183042583" sldId="265"/>
            <ac:spMk id="3" creationId="{FC8E785C-4232-4DDA-90F9-8255B481E7EC}"/>
          </ac:spMkLst>
        </pc:spChg>
        <pc:picChg chg="add mod">
          <ac:chgData name="Jesse Benjaman" userId="a70909ed-4e8d-461b-abb5-045959688f87" providerId="ADAL" clId="{585139AD-C911-40B0-B7F1-2B33B74665FC}" dt="2020-07-06T20:48:53.790" v="182" actId="1076"/>
          <ac:picMkLst>
            <pc:docMk/>
            <pc:sldMk cId="1183042583" sldId="265"/>
            <ac:picMk id="4" creationId="{EF22C7DE-A2E0-49F0-9B7A-844ECC819285}"/>
          </ac:picMkLst>
        </pc:picChg>
        <pc:picChg chg="add mod">
          <ac:chgData name="Jesse Benjaman" userId="a70909ed-4e8d-461b-abb5-045959688f87" providerId="ADAL" clId="{585139AD-C911-40B0-B7F1-2B33B74665FC}" dt="2020-07-06T20:49:15.679" v="187" actId="14100"/>
          <ac:picMkLst>
            <pc:docMk/>
            <pc:sldMk cId="1183042583" sldId="265"/>
            <ac:picMk id="5" creationId="{1E0D2750-6B60-4F9C-8BFD-6D2390CEFAEA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6:42.094" v="19" actId="1076"/>
        <pc:sldMkLst>
          <pc:docMk/>
          <pc:sldMk cId="20452822" sldId="266"/>
        </pc:sldMkLst>
        <pc:picChg chg="add mod">
          <ac:chgData name="Jesse Benjaman" userId="a70909ed-4e8d-461b-abb5-045959688f87" providerId="ADAL" clId="{585139AD-C911-40B0-B7F1-2B33B74665FC}" dt="2020-07-06T02:36:42.094" v="19" actId="1076"/>
          <ac:picMkLst>
            <pc:docMk/>
            <pc:sldMk cId="20452822" sldId="266"/>
            <ac:picMk id="4" creationId="{351FC5E7-4062-43AC-A42D-31E174C1C12A}"/>
          </ac:picMkLst>
        </pc:picChg>
      </pc:sldChg>
      <pc:sldChg chg="addSp modSp mod">
        <pc:chgData name="Jesse Benjaman" userId="a70909ed-4e8d-461b-abb5-045959688f87" providerId="ADAL" clId="{585139AD-C911-40B0-B7F1-2B33B74665FC}" dt="2020-07-06T21:35:54.950" v="405" actId="1440"/>
        <pc:sldMkLst>
          <pc:docMk/>
          <pc:sldMk cId="382615009" sldId="267"/>
        </pc:sldMkLst>
        <pc:spChg chg="mod">
          <ac:chgData name="Jesse Benjaman" userId="a70909ed-4e8d-461b-abb5-045959688f87" providerId="ADAL" clId="{585139AD-C911-40B0-B7F1-2B33B74665FC}" dt="2020-07-06T21:33:03.375" v="384" actId="14100"/>
          <ac:spMkLst>
            <pc:docMk/>
            <pc:sldMk cId="382615009" sldId="267"/>
            <ac:spMk id="2" creationId="{65B3D505-8909-4A4D-AD61-221AFED954F7}"/>
          </ac:spMkLst>
        </pc:spChg>
        <pc:spChg chg="mod">
          <ac:chgData name="Jesse Benjaman" userId="a70909ed-4e8d-461b-abb5-045959688f87" providerId="ADAL" clId="{585139AD-C911-40B0-B7F1-2B33B74665FC}" dt="2020-07-06T21:33:25.308" v="389" actId="14100"/>
          <ac:spMkLst>
            <pc:docMk/>
            <pc:sldMk cId="382615009" sldId="267"/>
            <ac:spMk id="3" creationId="{959744A8-F12E-4ED0-8E53-AB679A87747D}"/>
          </ac:spMkLst>
        </pc:spChg>
        <pc:picChg chg="add mod">
          <ac:chgData name="Jesse Benjaman" userId="a70909ed-4e8d-461b-abb5-045959688f87" providerId="ADAL" clId="{585139AD-C911-40B0-B7F1-2B33B74665FC}" dt="2020-07-06T21:35:54.950" v="405" actId="1440"/>
          <ac:picMkLst>
            <pc:docMk/>
            <pc:sldMk cId="382615009" sldId="267"/>
            <ac:picMk id="4" creationId="{23766B85-0576-4F5B-BF76-4F83ED55ABEC}"/>
          </ac:picMkLst>
        </pc:picChg>
      </pc:sldChg>
      <pc:sldChg chg="addSp delSp modSp mod">
        <pc:chgData name="Jesse Benjaman" userId="a70909ed-4e8d-461b-abb5-045959688f87" providerId="ADAL" clId="{585139AD-C911-40B0-B7F1-2B33B74665FC}" dt="2020-07-06T21:06:54.680" v="247" actId="171"/>
        <pc:sldMkLst>
          <pc:docMk/>
          <pc:sldMk cId="3147726713" sldId="268"/>
        </pc:sldMkLst>
        <pc:spChg chg="add del">
          <ac:chgData name="Jesse Benjaman" userId="a70909ed-4e8d-461b-abb5-045959688f87" providerId="ADAL" clId="{585139AD-C911-40B0-B7F1-2B33B74665FC}" dt="2020-07-06T21:03:25.906" v="231"/>
          <ac:spMkLst>
            <pc:docMk/>
            <pc:sldMk cId="3147726713" sldId="268"/>
            <ac:spMk id="5" creationId="{948C0785-1CA6-494E-9B0D-C92E85E3D64F}"/>
          </ac:spMkLst>
        </pc:spChg>
        <pc:spChg chg="add del mod">
          <ac:chgData name="Jesse Benjaman" userId="a70909ed-4e8d-461b-abb5-045959688f87" providerId="ADAL" clId="{585139AD-C911-40B0-B7F1-2B33B74665FC}" dt="2020-07-06T21:03:33.764" v="235"/>
          <ac:spMkLst>
            <pc:docMk/>
            <pc:sldMk cId="3147726713" sldId="268"/>
            <ac:spMk id="6" creationId="{3779A23E-4A07-4633-9D2F-F3C908ED1318}"/>
          </ac:spMkLst>
        </pc:spChg>
        <pc:spChg chg="add del">
          <ac:chgData name="Jesse Benjaman" userId="a70909ed-4e8d-461b-abb5-045959688f87" providerId="ADAL" clId="{585139AD-C911-40B0-B7F1-2B33B74665FC}" dt="2020-07-06T21:03:42.595" v="237"/>
          <ac:spMkLst>
            <pc:docMk/>
            <pc:sldMk cId="3147726713" sldId="268"/>
            <ac:spMk id="7" creationId="{5EA193A2-E095-4584-8427-533C73A9F20F}"/>
          </ac:spMkLst>
        </pc:spChg>
        <pc:spChg chg="add del">
          <ac:chgData name="Jesse Benjaman" userId="a70909ed-4e8d-461b-abb5-045959688f87" providerId="ADAL" clId="{585139AD-C911-40B0-B7F1-2B33B74665FC}" dt="2020-07-06T21:06:20.684" v="240"/>
          <ac:spMkLst>
            <pc:docMk/>
            <pc:sldMk cId="3147726713" sldId="268"/>
            <ac:spMk id="8" creationId="{510B2049-59C8-493E-BD14-7EFAF7D0DF29}"/>
          </ac:spMkLst>
        </pc:spChg>
        <pc:picChg chg="add mod">
          <ac:chgData name="Jesse Benjaman" userId="a70909ed-4e8d-461b-abb5-045959688f87" providerId="ADAL" clId="{585139AD-C911-40B0-B7F1-2B33B74665FC}" dt="2020-07-06T02:37:05.092" v="23" actId="1076"/>
          <ac:picMkLst>
            <pc:docMk/>
            <pc:sldMk cId="3147726713" sldId="268"/>
            <ac:picMk id="4" creationId="{84CDDFE3-56DC-4111-A821-ECB2B55451E8}"/>
          </ac:picMkLst>
        </pc:picChg>
        <pc:picChg chg="add mod ord">
          <ac:chgData name="Jesse Benjaman" userId="a70909ed-4e8d-461b-abb5-045959688f87" providerId="ADAL" clId="{585139AD-C911-40B0-B7F1-2B33B74665FC}" dt="2020-07-06T21:06:54.680" v="247" actId="171"/>
          <ac:picMkLst>
            <pc:docMk/>
            <pc:sldMk cId="3147726713" sldId="268"/>
            <ac:picMk id="9" creationId="{39041FCF-5A4D-4D3A-B4C8-88E9A8EB15EF}"/>
          </ac:picMkLst>
        </pc:picChg>
        <pc:picChg chg="add del mod">
          <ac:chgData name="Jesse Benjaman" userId="a70909ed-4e8d-461b-abb5-045959688f87" providerId="ADAL" clId="{585139AD-C911-40B0-B7F1-2B33B74665FC}" dt="2020-07-06T21:04:17.303" v="238" actId="478"/>
          <ac:picMkLst>
            <pc:docMk/>
            <pc:sldMk cId="3147726713" sldId="268"/>
            <ac:picMk id="2050" creationId="{8E40653F-A568-49B4-9CA7-6F09CD4D9815}"/>
          </ac:picMkLst>
        </pc:picChg>
      </pc:sldChg>
      <pc:sldChg chg="addSp modSp mod">
        <pc:chgData name="Jesse Benjaman" userId="a70909ed-4e8d-461b-abb5-045959688f87" providerId="ADAL" clId="{585139AD-C911-40B0-B7F1-2B33B74665FC}" dt="2020-07-06T21:38:41.473" v="416" actId="1076"/>
        <pc:sldMkLst>
          <pc:docMk/>
          <pc:sldMk cId="2214681913" sldId="269"/>
        </pc:sldMkLst>
        <pc:spChg chg="mod">
          <ac:chgData name="Jesse Benjaman" userId="a70909ed-4e8d-461b-abb5-045959688f87" providerId="ADAL" clId="{585139AD-C911-40B0-B7F1-2B33B74665FC}" dt="2020-07-06T21:36:08.703" v="407" actId="1076"/>
          <ac:spMkLst>
            <pc:docMk/>
            <pc:sldMk cId="2214681913" sldId="269"/>
            <ac:spMk id="2" creationId="{48DF6EC8-7E07-41F8-B682-D354454A0386}"/>
          </ac:spMkLst>
        </pc:spChg>
        <pc:spChg chg="mod">
          <ac:chgData name="Jesse Benjaman" userId="a70909ed-4e8d-461b-abb5-045959688f87" providerId="ADAL" clId="{585139AD-C911-40B0-B7F1-2B33B74665FC}" dt="2020-07-06T21:38:37.129" v="415" actId="1076"/>
          <ac:spMkLst>
            <pc:docMk/>
            <pc:sldMk cId="2214681913" sldId="269"/>
            <ac:spMk id="3" creationId="{BAF21EF5-1641-40D4-8A7A-EC18FB45C779}"/>
          </ac:spMkLst>
        </pc:spChg>
        <pc:picChg chg="add mod">
          <ac:chgData name="Jesse Benjaman" userId="a70909ed-4e8d-461b-abb5-045959688f87" providerId="ADAL" clId="{585139AD-C911-40B0-B7F1-2B33B74665FC}" dt="2020-07-06T02:37:13.644" v="25" actId="1076"/>
          <ac:picMkLst>
            <pc:docMk/>
            <pc:sldMk cId="2214681913" sldId="269"/>
            <ac:picMk id="4" creationId="{24490FA0-2609-458F-B1ED-25063532EAD0}"/>
          </ac:picMkLst>
        </pc:picChg>
        <pc:picChg chg="add mod">
          <ac:chgData name="Jesse Benjaman" userId="a70909ed-4e8d-461b-abb5-045959688f87" providerId="ADAL" clId="{585139AD-C911-40B0-B7F1-2B33B74665FC}" dt="2020-07-06T21:38:41.473" v="416" actId="1076"/>
          <ac:picMkLst>
            <pc:docMk/>
            <pc:sldMk cId="2214681913" sldId="269"/>
            <ac:picMk id="5122" creationId="{0F6A71CF-0362-40F9-A466-F3708A45DC66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7:50.854" v="34" actId="1076"/>
        <pc:sldMkLst>
          <pc:docMk/>
          <pc:sldMk cId="3114238870" sldId="270"/>
        </pc:sldMkLst>
        <pc:picChg chg="add mod">
          <ac:chgData name="Jesse Benjaman" userId="a70909ed-4e8d-461b-abb5-045959688f87" providerId="ADAL" clId="{585139AD-C911-40B0-B7F1-2B33B74665FC}" dt="2020-07-06T02:37:50.854" v="34" actId="1076"/>
          <ac:picMkLst>
            <pc:docMk/>
            <pc:sldMk cId="3114238870" sldId="270"/>
            <ac:picMk id="123" creationId="{54ECCBBD-F301-46C2-B88F-B9E32459FE5B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7:59.276" v="36" actId="1076"/>
        <pc:sldMkLst>
          <pc:docMk/>
          <pc:sldMk cId="3866133171" sldId="271"/>
        </pc:sldMkLst>
        <pc:picChg chg="add mod">
          <ac:chgData name="Jesse Benjaman" userId="a70909ed-4e8d-461b-abb5-045959688f87" providerId="ADAL" clId="{585139AD-C911-40B0-B7F1-2B33B74665FC}" dt="2020-07-06T02:37:59.276" v="36" actId="1076"/>
          <ac:picMkLst>
            <pc:docMk/>
            <pc:sldMk cId="3866133171" sldId="271"/>
            <ac:picMk id="4" creationId="{C4BAA12E-AB60-4B67-A557-619D6541DF10}"/>
          </ac:picMkLst>
        </pc:picChg>
      </pc:sldChg>
      <pc:sldChg chg="addSp delSp modSp mod">
        <pc:chgData name="Jesse Benjaman" userId="a70909ed-4e8d-461b-abb5-045959688f87" providerId="ADAL" clId="{585139AD-C911-40B0-B7F1-2B33B74665FC}" dt="2020-07-06T21:40:20.179" v="423" actId="1440"/>
        <pc:sldMkLst>
          <pc:docMk/>
          <pc:sldMk cId="4132311345" sldId="272"/>
        </pc:sldMkLst>
        <pc:spChg chg="mod">
          <ac:chgData name="Jesse Benjaman" userId="a70909ed-4e8d-461b-abb5-045959688f87" providerId="ADAL" clId="{585139AD-C911-40B0-B7F1-2B33B74665FC}" dt="2020-07-06T21:39:56.709" v="420" actId="14100"/>
          <ac:spMkLst>
            <pc:docMk/>
            <pc:sldMk cId="4132311345" sldId="272"/>
            <ac:spMk id="3" creationId="{1826F939-3F63-4EB0-B9D9-D61A8527EEFD}"/>
          </ac:spMkLst>
        </pc:spChg>
        <pc:picChg chg="add mod">
          <ac:chgData name="Jesse Benjaman" userId="a70909ed-4e8d-461b-abb5-045959688f87" providerId="ADAL" clId="{585139AD-C911-40B0-B7F1-2B33B74665FC}" dt="2020-07-06T21:32:35.813" v="379" actId="1076"/>
          <ac:picMkLst>
            <pc:docMk/>
            <pc:sldMk cId="4132311345" sldId="272"/>
            <ac:picMk id="4" creationId="{0A4702B7-E2BA-45D9-A24E-2B679E586E0F}"/>
          </ac:picMkLst>
        </pc:picChg>
        <pc:picChg chg="add mod">
          <ac:chgData name="Jesse Benjaman" userId="a70909ed-4e8d-461b-abb5-045959688f87" providerId="ADAL" clId="{585139AD-C911-40B0-B7F1-2B33B74665FC}" dt="2020-07-06T21:40:20.179" v="423" actId="1440"/>
          <ac:picMkLst>
            <pc:docMk/>
            <pc:sldMk cId="4132311345" sldId="272"/>
            <ac:picMk id="6" creationId="{6178BBD5-31DD-41C7-930F-2479A6D0F230}"/>
          </ac:picMkLst>
        </pc:picChg>
        <pc:picChg chg="add del mod">
          <ac:chgData name="Jesse Benjaman" userId="a70909ed-4e8d-461b-abb5-045959688f87" providerId="ADAL" clId="{585139AD-C911-40B0-B7F1-2B33B74665FC}" dt="2020-07-06T21:39:45.500" v="417" actId="478"/>
          <ac:picMkLst>
            <pc:docMk/>
            <pc:sldMk cId="4132311345" sldId="272"/>
            <ac:picMk id="4098" creationId="{FDE16386-D99F-4177-92C8-2DC173F8CBE4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8:10.375" v="38" actId="1076"/>
        <pc:sldMkLst>
          <pc:docMk/>
          <pc:sldMk cId="2240253337" sldId="273"/>
        </pc:sldMkLst>
        <pc:picChg chg="add mod">
          <ac:chgData name="Jesse Benjaman" userId="a70909ed-4e8d-461b-abb5-045959688f87" providerId="ADAL" clId="{585139AD-C911-40B0-B7F1-2B33B74665FC}" dt="2020-07-06T02:38:10.375" v="38" actId="1076"/>
          <ac:picMkLst>
            <pc:docMk/>
            <pc:sldMk cId="2240253337" sldId="273"/>
            <ac:picMk id="4" creationId="{C93701D9-F5DA-48D1-9BCA-F691437103B3}"/>
          </ac:picMkLst>
        </pc:picChg>
      </pc:sldChg>
      <pc:sldChg chg="addSp modSp mod">
        <pc:chgData name="Jesse Benjaman" userId="a70909ed-4e8d-461b-abb5-045959688f87" providerId="ADAL" clId="{585139AD-C911-40B0-B7F1-2B33B74665FC}" dt="2020-07-06T21:10:43.744" v="282" actId="1076"/>
        <pc:sldMkLst>
          <pc:docMk/>
          <pc:sldMk cId="4027568262" sldId="274"/>
        </pc:sldMkLst>
        <pc:spChg chg="mod">
          <ac:chgData name="Jesse Benjaman" userId="a70909ed-4e8d-461b-abb5-045959688f87" providerId="ADAL" clId="{585139AD-C911-40B0-B7F1-2B33B74665FC}" dt="2020-07-06T21:08:55.615" v="278" actId="20577"/>
          <ac:spMkLst>
            <pc:docMk/>
            <pc:sldMk cId="4027568262" sldId="274"/>
            <ac:spMk id="3" creationId="{A9E23AE6-5229-401F-8EB3-7A238C470974}"/>
          </ac:spMkLst>
        </pc:spChg>
        <pc:picChg chg="add mod">
          <ac:chgData name="Jesse Benjaman" userId="a70909ed-4e8d-461b-abb5-045959688f87" providerId="ADAL" clId="{585139AD-C911-40B0-B7F1-2B33B74665FC}" dt="2020-07-06T02:38:40.041" v="46" actId="1076"/>
          <ac:picMkLst>
            <pc:docMk/>
            <pc:sldMk cId="4027568262" sldId="274"/>
            <ac:picMk id="4" creationId="{23AA5106-7F3D-411E-90D8-92C5B3CC32C1}"/>
          </ac:picMkLst>
        </pc:picChg>
        <pc:picChg chg="add mod">
          <ac:chgData name="Jesse Benjaman" userId="a70909ed-4e8d-461b-abb5-045959688f87" providerId="ADAL" clId="{585139AD-C911-40B0-B7F1-2B33B74665FC}" dt="2020-07-06T21:10:43.744" v="282" actId="1076"/>
          <ac:picMkLst>
            <pc:docMk/>
            <pc:sldMk cId="4027568262" sldId="274"/>
            <ac:picMk id="3074" creationId="{787B2BAF-D57A-4610-A9D1-9E85C8080F88}"/>
          </ac:picMkLst>
        </pc:picChg>
      </pc:sldChg>
      <pc:sldChg chg="addSp delSp modSp mod">
        <pc:chgData name="Jesse Benjaman" userId="a70909ed-4e8d-461b-abb5-045959688f87" providerId="ADAL" clId="{585139AD-C911-40B0-B7F1-2B33B74665FC}" dt="2020-07-06T21:18:56.468" v="321" actId="1076"/>
        <pc:sldMkLst>
          <pc:docMk/>
          <pc:sldMk cId="324404046" sldId="275"/>
        </pc:sldMkLst>
        <pc:spChg chg="mod">
          <ac:chgData name="Jesse Benjaman" userId="a70909ed-4e8d-461b-abb5-045959688f87" providerId="ADAL" clId="{585139AD-C911-40B0-B7F1-2B33B74665FC}" dt="2020-07-06T21:15:38.740" v="308" actId="1076"/>
          <ac:spMkLst>
            <pc:docMk/>
            <pc:sldMk cId="324404046" sldId="275"/>
            <ac:spMk id="3" creationId="{CB13CF92-C3AB-4178-9623-2FE65C58D10E}"/>
          </ac:spMkLst>
        </pc:spChg>
        <pc:picChg chg="add mod">
          <ac:chgData name="Jesse Benjaman" userId="a70909ed-4e8d-461b-abb5-045959688f87" providerId="ADAL" clId="{585139AD-C911-40B0-B7F1-2B33B74665FC}" dt="2020-07-06T02:38:47.598" v="48" actId="1076"/>
          <ac:picMkLst>
            <pc:docMk/>
            <pc:sldMk cId="324404046" sldId="275"/>
            <ac:picMk id="4" creationId="{31640C43-7C9D-4B33-90DD-278424E01EC2}"/>
          </ac:picMkLst>
        </pc:picChg>
        <pc:picChg chg="add del mod">
          <ac:chgData name="Jesse Benjaman" userId="a70909ed-4e8d-461b-abb5-045959688f87" providerId="ADAL" clId="{585139AD-C911-40B0-B7F1-2B33B74665FC}" dt="2020-07-06T21:15:54.947" v="309" actId="478"/>
          <ac:picMkLst>
            <pc:docMk/>
            <pc:sldMk cId="324404046" sldId="275"/>
            <ac:picMk id="5" creationId="{8484A724-55DB-4D03-B03C-E96A0C6B35CE}"/>
          </ac:picMkLst>
        </pc:picChg>
        <pc:picChg chg="add del mod">
          <ac:chgData name="Jesse Benjaman" userId="a70909ed-4e8d-461b-abb5-045959688f87" providerId="ADAL" clId="{585139AD-C911-40B0-B7F1-2B33B74665FC}" dt="2020-07-06T21:18:30.854" v="316" actId="478"/>
          <ac:picMkLst>
            <pc:docMk/>
            <pc:sldMk cId="324404046" sldId="275"/>
            <ac:picMk id="6" creationId="{1262900D-35AC-4C98-A065-DB9B749DB924}"/>
          </ac:picMkLst>
        </pc:picChg>
        <pc:picChg chg="add mod">
          <ac:chgData name="Jesse Benjaman" userId="a70909ed-4e8d-461b-abb5-045959688f87" providerId="ADAL" clId="{585139AD-C911-40B0-B7F1-2B33B74665FC}" dt="2020-07-06T21:18:56.468" v="321" actId="1076"/>
          <ac:picMkLst>
            <pc:docMk/>
            <pc:sldMk cId="324404046" sldId="275"/>
            <ac:picMk id="7" creationId="{42C6CD3A-2F68-4C8F-9C32-7282E8CDADCF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6:50.804" v="21" actId="1076"/>
        <pc:sldMkLst>
          <pc:docMk/>
          <pc:sldMk cId="457580073" sldId="276"/>
        </pc:sldMkLst>
        <pc:picChg chg="add mod">
          <ac:chgData name="Jesse Benjaman" userId="a70909ed-4e8d-461b-abb5-045959688f87" providerId="ADAL" clId="{585139AD-C911-40B0-B7F1-2B33B74665FC}" dt="2020-07-06T02:36:50.804" v="21" actId="1076"/>
          <ac:picMkLst>
            <pc:docMk/>
            <pc:sldMk cId="457580073" sldId="276"/>
            <ac:picMk id="7" creationId="{2351B7E8-8775-4A9D-8751-5EE8A51FFA1A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7:32.816" v="29" actId="1076"/>
        <pc:sldMkLst>
          <pc:docMk/>
          <pc:sldMk cId="1794389649" sldId="277"/>
        </pc:sldMkLst>
        <pc:picChg chg="mod">
          <ac:chgData name="Jesse Benjaman" userId="a70909ed-4e8d-461b-abb5-045959688f87" providerId="ADAL" clId="{585139AD-C911-40B0-B7F1-2B33B74665FC}" dt="2020-07-06T02:37:21.519" v="27" actId="1076"/>
          <ac:picMkLst>
            <pc:docMk/>
            <pc:sldMk cId="1794389649" sldId="277"/>
            <ac:picMk id="4" creationId="{5A6AC8F3-11B5-418D-AEE0-B4526B3036FD}"/>
          </ac:picMkLst>
        </pc:picChg>
        <pc:picChg chg="add mod">
          <ac:chgData name="Jesse Benjaman" userId="a70909ed-4e8d-461b-abb5-045959688f87" providerId="ADAL" clId="{585139AD-C911-40B0-B7F1-2B33B74665FC}" dt="2020-07-06T02:37:32.816" v="29" actId="1076"/>
          <ac:picMkLst>
            <pc:docMk/>
            <pc:sldMk cId="1794389649" sldId="277"/>
            <ac:picMk id="5" creationId="{9CEC2C30-F290-464A-B835-5CBAF807F028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7:42.687" v="32" actId="1076"/>
        <pc:sldMkLst>
          <pc:docMk/>
          <pc:sldMk cId="2164724556" sldId="279"/>
        </pc:sldMkLst>
        <pc:spChg chg="mod">
          <ac:chgData name="Jesse Benjaman" userId="a70909ed-4e8d-461b-abb5-045959688f87" providerId="ADAL" clId="{585139AD-C911-40B0-B7F1-2B33B74665FC}" dt="2020-07-06T02:37:38.668" v="30" actId="1076"/>
          <ac:spMkLst>
            <pc:docMk/>
            <pc:sldMk cId="2164724556" sldId="279"/>
            <ac:spMk id="6" creationId="{AC4E005B-1B7F-4441-B614-12E67FD12625}"/>
          </ac:spMkLst>
        </pc:spChg>
        <pc:picChg chg="add mod">
          <ac:chgData name="Jesse Benjaman" userId="a70909ed-4e8d-461b-abb5-045959688f87" providerId="ADAL" clId="{585139AD-C911-40B0-B7F1-2B33B74665FC}" dt="2020-07-06T02:37:42.687" v="32" actId="1076"/>
          <ac:picMkLst>
            <pc:docMk/>
            <pc:sldMk cId="2164724556" sldId="279"/>
            <ac:picMk id="7" creationId="{19F14DB6-2B6C-4ACC-AB35-FABBC9C4CFA8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8:18.333" v="40" actId="1076"/>
        <pc:sldMkLst>
          <pc:docMk/>
          <pc:sldMk cId="3903303356" sldId="280"/>
        </pc:sldMkLst>
        <pc:picChg chg="add mod">
          <ac:chgData name="Jesse Benjaman" userId="a70909ed-4e8d-461b-abb5-045959688f87" providerId="ADAL" clId="{585139AD-C911-40B0-B7F1-2B33B74665FC}" dt="2020-07-06T02:38:18.333" v="40" actId="1076"/>
          <ac:picMkLst>
            <pc:docMk/>
            <pc:sldMk cId="3903303356" sldId="280"/>
            <ac:picMk id="6" creationId="{DEC4169A-27F8-4924-ABAC-E86750E835A6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8:33.752" v="44" actId="1076"/>
        <pc:sldMkLst>
          <pc:docMk/>
          <pc:sldMk cId="1610069176" sldId="281"/>
        </pc:sldMkLst>
        <pc:picChg chg="add mod">
          <ac:chgData name="Jesse Benjaman" userId="a70909ed-4e8d-461b-abb5-045959688f87" providerId="ADAL" clId="{585139AD-C911-40B0-B7F1-2B33B74665FC}" dt="2020-07-06T02:38:33.752" v="44" actId="1076"/>
          <ac:picMkLst>
            <pc:docMk/>
            <pc:sldMk cId="1610069176" sldId="281"/>
            <ac:picMk id="4" creationId="{403DCE8D-0EAC-46C3-B76D-40F4C2F4327E}"/>
          </ac:picMkLst>
        </pc:picChg>
      </pc:sldChg>
      <pc:sldChg chg="addSp modSp mod">
        <pc:chgData name="Jesse Benjaman" userId="a70909ed-4e8d-461b-abb5-045959688f87" providerId="ADAL" clId="{585139AD-C911-40B0-B7F1-2B33B74665FC}" dt="2020-07-06T02:38:26.131" v="42" actId="1076"/>
        <pc:sldMkLst>
          <pc:docMk/>
          <pc:sldMk cId="2371340495" sldId="282"/>
        </pc:sldMkLst>
        <pc:picChg chg="add mod">
          <ac:chgData name="Jesse Benjaman" userId="a70909ed-4e8d-461b-abb5-045959688f87" providerId="ADAL" clId="{585139AD-C911-40B0-B7F1-2B33B74665FC}" dt="2020-07-06T02:38:26.131" v="42" actId="1076"/>
          <ac:picMkLst>
            <pc:docMk/>
            <pc:sldMk cId="2371340495" sldId="282"/>
            <ac:picMk id="5" creationId="{11FEF6F3-E4FB-45B1-9C5E-0FB83B875C0A}"/>
          </ac:picMkLst>
        </pc:picChg>
      </pc:sldChg>
      <pc:sldChg chg="addSp delSp modSp mod">
        <pc:chgData name="Jesse Benjaman" userId="a70909ed-4e8d-461b-abb5-045959688f87" providerId="ADAL" clId="{585139AD-C911-40B0-B7F1-2B33B74665FC}" dt="2020-07-06T21:46:51.446" v="508" actId="20577"/>
        <pc:sldMkLst>
          <pc:docMk/>
          <pc:sldMk cId="3494629838" sldId="283"/>
        </pc:sldMkLst>
        <pc:spChg chg="mod">
          <ac:chgData name="Jesse Benjaman" userId="a70909ed-4e8d-461b-abb5-045959688f87" providerId="ADAL" clId="{585139AD-C911-40B0-B7F1-2B33B74665FC}" dt="2020-07-06T21:43:27.964" v="451" actId="403"/>
          <ac:spMkLst>
            <pc:docMk/>
            <pc:sldMk cId="3494629838" sldId="283"/>
            <ac:spMk id="2" creationId="{4A1B8FB7-EE9F-4335-BD8D-DEEA98AEA429}"/>
          </ac:spMkLst>
        </pc:spChg>
        <pc:spChg chg="mod">
          <ac:chgData name="Jesse Benjaman" userId="a70909ed-4e8d-461b-abb5-045959688f87" providerId="ADAL" clId="{585139AD-C911-40B0-B7F1-2B33B74665FC}" dt="2020-07-06T21:46:51.446" v="508" actId="20577"/>
          <ac:spMkLst>
            <pc:docMk/>
            <pc:sldMk cId="3494629838" sldId="283"/>
            <ac:spMk id="3" creationId="{3EA0D35D-99E3-4E44-9BD5-EE2DFE988F1A}"/>
          </ac:spMkLst>
        </pc:spChg>
        <pc:picChg chg="add mod">
          <ac:chgData name="Jesse Benjaman" userId="a70909ed-4e8d-461b-abb5-045959688f87" providerId="ADAL" clId="{585139AD-C911-40B0-B7F1-2B33B74665FC}" dt="2020-07-06T02:38:57.842" v="50" actId="1076"/>
          <ac:picMkLst>
            <pc:docMk/>
            <pc:sldMk cId="3494629838" sldId="283"/>
            <ac:picMk id="4" creationId="{C0467298-2AA7-48F7-8B63-631B16AA9397}"/>
          </ac:picMkLst>
        </pc:picChg>
        <pc:picChg chg="add del mod">
          <ac:chgData name="Jesse Benjaman" userId="a70909ed-4e8d-461b-abb5-045959688f87" providerId="ADAL" clId="{585139AD-C911-40B0-B7F1-2B33B74665FC}" dt="2020-07-06T21:45:47.573" v="463" actId="478"/>
          <ac:picMkLst>
            <pc:docMk/>
            <pc:sldMk cId="3494629838" sldId="283"/>
            <ac:picMk id="5" creationId="{FF0ED812-4D44-4226-92A4-15876D4D5329}"/>
          </ac:picMkLst>
        </pc:picChg>
        <pc:picChg chg="add mod">
          <ac:chgData name="Jesse Benjaman" userId="a70909ed-4e8d-461b-abb5-045959688f87" providerId="ADAL" clId="{585139AD-C911-40B0-B7F1-2B33B74665FC}" dt="2020-07-06T21:45:53.638" v="465" actId="1076"/>
          <ac:picMkLst>
            <pc:docMk/>
            <pc:sldMk cId="3494629838" sldId="283"/>
            <ac:picMk id="6" creationId="{DEABB27D-9BFE-4043-8DF1-CB41F4CB2BA7}"/>
          </ac:picMkLst>
        </pc:picChg>
        <pc:picChg chg="add del mod">
          <ac:chgData name="Jesse Benjaman" userId="a70909ed-4e8d-461b-abb5-045959688f87" providerId="ADAL" clId="{585139AD-C911-40B0-B7F1-2B33B74665FC}" dt="2020-07-06T21:43:55.020" v="459" actId="478"/>
          <ac:picMkLst>
            <pc:docMk/>
            <pc:sldMk cId="3494629838" sldId="283"/>
            <ac:picMk id="6146" creationId="{3BBCD8FC-2558-486E-A019-74AE2B1625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EA5B3-F13A-4A4A-9ECF-7DC9605EDEAE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20FD1-F584-4569-B78D-D45530BA36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60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20FD1-F584-4569-B78D-D45530BA36C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71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99A8-AB33-477C-AE41-9E24DD30F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25EEF-230F-4555-AEA6-12BA52F8D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DF5D7-A034-407F-96AA-4CBDC714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33A92-EB31-494B-B873-D6B83555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CD7E8-ED42-449C-80A5-F4BA9FA2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9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9DDA-99DC-4262-9C18-488494FD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D00FC-0EE2-49D4-842D-EB2CF2704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80D6-5463-4C99-875E-D1AAB413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B483E-DE0E-4F3D-8801-D43B2E7F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22609-CE4A-4929-B06A-6328011E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28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FD0A8F-A548-4F84-8128-04A71FFD0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E42BD-FE07-488E-87C1-B9AC9BA7B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AB2BA-552E-4FC1-8178-884E311D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010FB-61D0-41BF-A2F4-9FEAE0F1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967FB-BA2A-45DC-BCC7-95319A20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46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2CD9-5CEF-4394-BD69-132658DF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1057-D8DE-498A-8917-8925358DA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FA21-041F-4683-BA3B-608C16FD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788AD-6461-4AF9-A447-764CAFF2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CD413-4ED4-426A-8366-B7BACF11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38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03FF-3C7A-4EE4-A982-DE3761A1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55FD2-6D71-4835-9DC6-8F07AEE29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70668-7237-421E-9DBF-FAC2E762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8B044-8333-4028-8020-D9803F37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216C2-EAE2-4903-8E7F-FC5FE33C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3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4DAB-03F3-4D84-858E-039D0AE2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4EAF-46BE-4900-AEFC-C3D850240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077EB-40D1-41E3-B09F-69F55123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0C107-8653-43F0-930B-557EAF98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D4821-9F49-4847-A188-BDE8C0DB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4AB94-2B11-43FB-91CB-87252BBA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78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182B-59B1-4CB6-A991-314FF2BD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B0FA2-3358-40AB-8E39-1FE8A35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EC083-CD19-424A-80BC-C1C9DD782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6C62D-A03B-4CA3-AD21-B3E237471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07EEE-FCD7-4D21-8F30-CE5D99D7C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C421C-82C9-410F-BC14-404C714D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860B1-6421-4203-81CA-B109ACAB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9C5A9-0EE8-4A92-ABA2-D1127A32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82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A2E4-2D4B-4565-86FA-5C4EE9B2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07C40-151A-437F-A469-D8FDC601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AEDDF-62D4-4C2D-8208-BE463191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96459-3841-4226-B391-32F2A2EE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03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57E24-3B29-4730-A4D6-36945B00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4DB28-1C5E-4686-8D58-291AE4B3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51A7E-6F9B-4E23-B970-ECE8F4F4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13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4B2D-C2CC-49EE-8684-E97319F8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63CD-59EB-4B0F-9921-CF39B9E2A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13F2D-60F0-45FB-8298-311F505D7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94F1B-9E9D-4C1F-9A40-848C2FDF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73E20-67DA-4AEE-8A09-4391F37B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F017E-D54F-4606-98B2-3D240315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66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25B5-E715-4D27-9D4B-EE115E18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2D16A-05B5-4799-839C-16A1109CB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4854C-4C33-4A94-8BEC-14716E97D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F4EE9-C5E8-4C16-80E0-BA21F161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D4251-FA6D-4BC1-A25A-860B466F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AD515-E435-4E11-9C60-9D36EA3A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0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875F4-54CC-414D-885F-AF6F727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7A541-ACEE-493D-A967-02BC9891C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F670-5B45-4614-8719-60E613EC2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14D5-F6F9-4C6C-A4C8-41F08369088B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46BF8-9ED8-453C-9401-AE9BE4302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22169-7DBC-4071-8090-A6A599466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8F398-C5E5-4A3E-A04B-4CABA5C09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83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reee.org/event/online-validation-regional-e-mobility-policy-and-program-pacific-islands" TargetMode="External"/><Relationship Id="rId2" Type="http://schemas.openxmlformats.org/officeDocument/2006/relationships/hyperlink" Target="https://www.gn-sec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n-sec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cid:9ac044a9-611c-41ec-a7a3-c7ae83bb8de3@unido.org" TargetMode="External"/><Relationship Id="rId9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23BB0-56A6-4F01-9FA7-9A1DE7C81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65" y="1578286"/>
            <a:ext cx="11416145" cy="52797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4000" dirty="0">
                <a:solidFill>
                  <a:srgbClr val="FF0000"/>
                </a:solidFill>
              </a:rPr>
              <a:t>DRAFT</a:t>
            </a:r>
          </a:p>
          <a:p>
            <a:pPr marL="0" indent="0" algn="ctr">
              <a:buNone/>
            </a:pPr>
            <a:r>
              <a:rPr lang="en-AU" b="1" dirty="0" smtClean="0"/>
              <a:t>REGIONAL PROGRAM ON INTEGRATED E-MOBILITY AND RENEWABLE ENERGY POWER SYSTEMS</a:t>
            </a:r>
            <a:r>
              <a:rPr lang="en-AU" sz="1600" b="1" dirty="0" smtClean="0"/>
              <a:t> </a:t>
            </a:r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endParaRPr lang="en-AU" sz="1600" b="1" dirty="0"/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endParaRPr lang="en-AU" sz="1600" b="1" dirty="0"/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endParaRPr lang="en-AU" sz="1600" b="1" dirty="0"/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endParaRPr lang="en-AU" sz="1600" b="1" dirty="0"/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endParaRPr lang="en-AU" sz="1600" b="1" dirty="0"/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r>
              <a:rPr lang="en-AU" sz="1600" b="1" dirty="0" smtClean="0"/>
              <a:t>Solomone Fifita, Manager, </a:t>
            </a:r>
            <a:r>
              <a:rPr lang="en-AU" sz="1600" b="1" dirty="0"/>
              <a:t>PCREEE</a:t>
            </a: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D1D279E3-F821-4FAD-89F2-5E7EA5153C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6" y="365124"/>
            <a:ext cx="2467467" cy="106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54" y="3100309"/>
            <a:ext cx="9144000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FA21-29AD-4BCA-8DFA-E2E2CF4B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EVs AND THE PACIFIC ISLANDS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5E03-B2BE-4537-B579-0FD9990A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1866727"/>
            <a:ext cx="11557416" cy="482138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AU" dirty="0"/>
              <a:t>Heavy dependence of the region on fossil fuel </a:t>
            </a:r>
          </a:p>
          <a:p>
            <a:pPr lvl="0"/>
            <a:r>
              <a:rPr lang="en-AU" dirty="0"/>
              <a:t>Major fossil fuel users </a:t>
            </a:r>
            <a:r>
              <a:rPr lang="en-AU" dirty="0" smtClean="0"/>
              <a:t>/ GHG emissions are </a:t>
            </a:r>
            <a:r>
              <a:rPr lang="en-AU" dirty="0"/>
              <a:t>electricity generation and transportation </a:t>
            </a:r>
            <a:endParaRPr lang="en-AU" dirty="0" smtClean="0"/>
          </a:p>
          <a:p>
            <a:pPr lvl="0"/>
            <a:r>
              <a:rPr lang="en-AU" dirty="0" smtClean="0"/>
              <a:t>Vanuatu INDC </a:t>
            </a:r>
            <a:r>
              <a:rPr lang="en-AU" dirty="0" smtClean="0"/>
              <a:t>2015</a:t>
            </a:r>
            <a:endParaRPr lang="en-AU" b="1" dirty="0" smtClean="0"/>
          </a:p>
          <a:p>
            <a:pPr marL="533400" lvl="0" indent="0">
              <a:buNone/>
            </a:pPr>
            <a:endParaRPr lang="en-AU" dirty="0" smtClean="0"/>
          </a:p>
          <a:p>
            <a:pPr marL="533400" lvl="0" indent="0">
              <a:buNone/>
            </a:pPr>
            <a:endParaRPr lang="en-AU" dirty="0"/>
          </a:p>
          <a:p>
            <a:pPr marL="533400" lvl="0" indent="0">
              <a:buNone/>
            </a:pPr>
            <a:endParaRPr lang="en-AU" dirty="0" smtClean="0"/>
          </a:p>
          <a:p>
            <a:pPr marL="533400" lvl="0" indent="0">
              <a:buNone/>
            </a:pPr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/>
              <a:t>To approach 100% renewable energy in the electricity sub-sector contingent upon appropriate financial and technical support made available 	</a:t>
            </a:r>
          </a:p>
          <a:p>
            <a:r>
              <a:rPr lang="en-AU" dirty="0" smtClean="0"/>
              <a:t>NDC </a:t>
            </a:r>
            <a:r>
              <a:rPr lang="en-AU" dirty="0" smtClean="0"/>
              <a:t>Reviews and Enhancement</a:t>
            </a:r>
            <a:r>
              <a:rPr lang="en-AU" dirty="0"/>
              <a:t/>
            </a:r>
            <a:br>
              <a:rPr lang="en-AU" dirty="0"/>
            </a:br>
            <a:endParaRPr lang="en-AU" dirty="0" smtClean="0"/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0A781F05-CF5F-435F-8660-D716EC266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935979"/>
            <a:ext cx="2467467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896" y="2709956"/>
            <a:ext cx="4604694" cy="2981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88" y="3056"/>
            <a:ext cx="3720611" cy="21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8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9">
            <a:extLst>
              <a:ext uri="{FF2B5EF4-FFF2-40B4-BE49-F238E27FC236}">
                <a16:creationId xmlns:a16="http://schemas.microsoft.com/office/drawing/2014/main" id="{0A781F05-CF5F-435F-8660-D716EC2663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935979"/>
            <a:ext cx="2467467" cy="8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81659" y="5935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80376"/>
              </p:ext>
            </p:extLst>
          </p:nvPr>
        </p:nvGraphicFramePr>
        <p:xfrm>
          <a:off x="714946" y="-65540"/>
          <a:ext cx="10872449" cy="1221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2449">
                  <a:extLst>
                    <a:ext uri="{9D8B030D-6E8A-4147-A177-3AD203B41FA5}">
                      <a16:colId xmlns:a16="http://schemas.microsoft.com/office/drawing/2014/main" val="373683830"/>
                    </a:ext>
                  </a:extLst>
                </a:gridCol>
              </a:tblGrid>
              <a:tr h="79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/>
                        </a:rPr>
                        <a:t>CTCN Proposal - Feasibility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</a:rPr>
                        <a:t>Study for Low Emission Land Transport Sector in Vanuatu</a:t>
                      </a:r>
                      <a:endParaRPr lang="en-AU" sz="3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522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64543"/>
              </p:ext>
            </p:extLst>
          </p:nvPr>
        </p:nvGraphicFramePr>
        <p:xfrm>
          <a:off x="406451" y="1590462"/>
          <a:ext cx="11091003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1003">
                  <a:extLst>
                    <a:ext uri="{9D8B030D-6E8A-4147-A177-3AD203B41FA5}">
                      <a16:colId xmlns:a16="http://schemas.microsoft.com/office/drawing/2014/main" val="1516741909"/>
                    </a:ext>
                  </a:extLst>
                </a:gridCol>
              </a:tblGrid>
              <a:tr h="426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Objective: To undertake a feasibility study and develop funding proposal for Low Emission Land Transport Sector in Vanuatu</a:t>
                      </a:r>
                      <a:endParaRPr lang="en-AU" sz="2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7427170"/>
                  </a:ext>
                </a:extLst>
              </a:tr>
              <a:tr h="751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Outcome</a:t>
                      </a:r>
                      <a:r>
                        <a:rPr lang="en-US" sz="2800" dirty="0">
                          <a:effectLst/>
                        </a:rPr>
                        <a:t>: Empower the Government of Vanuatu to take evidence-based decisions on addressing energy efficiency in its land transport sector and to include energy efficiency in land transport in Vanuatu’s Energy Road Map and Nationally Determined Contributions.   </a:t>
                      </a:r>
                      <a:endParaRPr lang="en-AU" sz="2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23328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3996" y="5205174"/>
            <a:ext cx="1179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Output 2: Barriers to low carbon development in Vanuatu’s land transport sector and how best they can be removed are identified and analyzed 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35259" y="5908209"/>
            <a:ext cx="11666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Output 3: A concept note on low carbon land transport sector programme for Vanuatu is developed and adopted 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235259" y="6305311"/>
            <a:ext cx="867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Output 4: Capacity Development on low carbon land transport 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53996" y="4793605"/>
            <a:ext cx="9745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Output 1: Development of implementation planning and communication documents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2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FA21-29AD-4BCA-8DFA-E2E2CF4B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EVs AS THE NEW NORMAL 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0A781F05-CF5F-435F-8660-D716EC2663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935979"/>
            <a:ext cx="2467467" cy="8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6172" y="1644357"/>
            <a:ext cx="10515600" cy="4351338"/>
          </a:xfrm>
        </p:spPr>
        <p:txBody>
          <a:bodyPr/>
          <a:lstStyle/>
          <a:p>
            <a:r>
              <a:rPr lang="en-AU" dirty="0" smtClean="0"/>
              <a:t>COVID 19 and  uncertainties </a:t>
            </a:r>
          </a:p>
          <a:p>
            <a:r>
              <a:rPr lang="en-AU" dirty="0" smtClean="0"/>
              <a:t>Movement restrictions </a:t>
            </a:r>
          </a:p>
          <a:p>
            <a:r>
              <a:rPr lang="en-AU" dirty="0" smtClean="0"/>
              <a:t>Greener &amp; Stronger </a:t>
            </a:r>
          </a:p>
          <a:p>
            <a:r>
              <a:rPr lang="en-AU" dirty="0" smtClean="0"/>
              <a:t>Rely more on local resources and expertise </a:t>
            </a:r>
          </a:p>
          <a:p>
            <a:r>
              <a:rPr lang="en-AU" dirty="0" smtClean="0"/>
              <a:t>Doing things virtually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97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423" y="114299"/>
            <a:ext cx="3411762" cy="2561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235744"/>
            <a:ext cx="4573834" cy="2352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3012281"/>
            <a:ext cx="4876800" cy="3705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409" y="540543"/>
            <a:ext cx="2628900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5626" y="3012281"/>
            <a:ext cx="2619375" cy="1743075"/>
          </a:xfrm>
          <a:prstGeom prst="rect">
            <a:avLst/>
          </a:prstGeom>
        </p:spPr>
      </p:pic>
      <p:pic>
        <p:nvPicPr>
          <p:cNvPr id="8" name="Picture 7" descr="Electric Vehicle owners at the Royale Takitumu on Saturday. 1904100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3200" r="3571" b="-3200"/>
          <a:stretch/>
        </p:blipFill>
        <p:spPr bwMode="auto">
          <a:xfrm>
            <a:off x="5790812" y="2846219"/>
            <a:ext cx="2202497" cy="2424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97626" y="527055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spcAft>
                <a:spcPts val="750"/>
              </a:spcAft>
            </a:pPr>
            <a:r>
              <a:rPr lang="en-GB" dirty="0" err="1" smtClean="0">
                <a:solidFill>
                  <a:srgbClr val="444444"/>
                </a:solidFill>
                <a:latin typeface="myriad-pro"/>
                <a:ea typeface="Times New Roman" panose="02020603050405020304" pitchFamily="18" charset="0"/>
                <a:cs typeface="Times New Roman" panose="02020603050405020304" pitchFamily="18" charset="0"/>
              </a:rPr>
              <a:t>Rarotonga</a:t>
            </a:r>
            <a:r>
              <a:rPr lang="en-GB" dirty="0" smtClean="0">
                <a:solidFill>
                  <a:srgbClr val="444444"/>
                </a:solidFill>
                <a:latin typeface="myriad-pro"/>
                <a:ea typeface="Times New Roman" panose="02020603050405020304" pitchFamily="18" charset="0"/>
                <a:cs typeface="Times New Roman" panose="02020603050405020304" pitchFamily="18" charset="0"/>
              </a:rPr>
              <a:t>: 2014 – 2020 = &gt;80 BEVs</a:t>
            </a:r>
          </a:p>
          <a:p>
            <a:pPr>
              <a:lnSpc>
                <a:spcPts val="1800"/>
              </a:lnSpc>
              <a:spcAft>
                <a:spcPts val="750"/>
              </a:spcAft>
            </a:pPr>
            <a:r>
              <a:rPr lang="en-GB" dirty="0" smtClean="0">
                <a:solidFill>
                  <a:srgbClr val="444444"/>
                </a:solidFill>
                <a:latin typeface="myriad-pro"/>
                <a:ea typeface="Calibri" panose="020F0502020204030204" pitchFamily="34" charset="0"/>
                <a:cs typeface="Times New Roman" panose="02020603050405020304" pitchFamily="18" charset="0"/>
              </a:rPr>
              <a:t>2030 = about 400 / Second hand from Japan</a:t>
            </a:r>
          </a:p>
          <a:p>
            <a:pPr>
              <a:lnSpc>
                <a:spcPts val="1800"/>
              </a:lnSpc>
              <a:spcAft>
                <a:spcPts val="750"/>
              </a:spcAft>
            </a:pPr>
            <a:r>
              <a:rPr lang="en-GB" dirty="0" smtClean="0">
                <a:solidFill>
                  <a:srgbClr val="444444"/>
                </a:solidFill>
                <a:latin typeface="myriad-pro"/>
                <a:ea typeface="Calibri" panose="020F0502020204030204" pitchFamily="34" charset="0"/>
                <a:cs typeface="Times New Roman" panose="02020603050405020304" pitchFamily="18" charset="0"/>
              </a:rPr>
              <a:t>About NZD 15,000 + FR8 </a:t>
            </a:r>
          </a:p>
          <a:p>
            <a:pPr>
              <a:lnSpc>
                <a:spcPts val="1800"/>
              </a:lnSpc>
              <a:spcAft>
                <a:spcPts val="750"/>
              </a:spcAft>
            </a:pPr>
            <a:r>
              <a:rPr lang="en-GB" dirty="0" smtClean="0">
                <a:solidFill>
                  <a:srgbClr val="444444"/>
                </a:solidFill>
                <a:latin typeface="myriad-pro"/>
                <a:ea typeface="Calibri" panose="020F0502020204030204" pitchFamily="34" charset="0"/>
                <a:cs typeface="Times New Roman" panose="02020603050405020304" pitchFamily="18" charset="0"/>
              </a:rPr>
              <a:t>Duty Free but pay GST / VAT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FA21-29AD-4BCA-8DFA-E2E2CF4B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OTHER REGIONAL TRANSPORT PLAYERS 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5E03-B2BE-4537-B579-0FD9990A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39" y="1866727"/>
            <a:ext cx="10515600" cy="48213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PIDF</a:t>
            </a:r>
          </a:p>
          <a:p>
            <a:r>
              <a:rPr lang="en-US" dirty="0" smtClean="0"/>
              <a:t>USP &amp; the Micronesia Centre for Sustainable Transport </a:t>
            </a:r>
          </a:p>
          <a:p>
            <a:r>
              <a:rPr lang="en-US" dirty="0" smtClean="0"/>
              <a:t>SPC &amp; MTCC</a:t>
            </a:r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0A781F05-CF5F-435F-8660-D716EC2663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935979"/>
            <a:ext cx="2467467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104" y="1619541"/>
            <a:ext cx="2468182" cy="15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BD14-F78F-450F-993E-9D846346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4</a:t>
            </a:r>
            <a:r>
              <a:rPr lang="en-AU" b="1" baseline="30000" dirty="0" smtClean="0">
                <a:solidFill>
                  <a:srgbClr val="FF0000"/>
                </a:solidFill>
              </a:rPr>
              <a:t>th</a:t>
            </a:r>
            <a:r>
              <a:rPr lang="en-AU" b="1" dirty="0" smtClean="0">
                <a:solidFill>
                  <a:srgbClr val="FF0000"/>
                </a:solidFill>
              </a:rPr>
              <a:t> PETMM Direction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65B0-7A49-4334-B619-44EAC0A4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982"/>
            <a:ext cx="10515600" cy="480998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AU" dirty="0"/>
              <a:t>Request SPC/PCREEE, UNIDO and SIDS DOCK to develop a </a:t>
            </a:r>
            <a:r>
              <a:rPr lang="en-AU" sz="3600" b="1" dirty="0"/>
              <a:t>regional policy document </a:t>
            </a:r>
            <a:r>
              <a:rPr lang="en-AU" dirty="0"/>
              <a:t>outlining the short-term and long-term vision of PICTs with regard to integrated e-mobility and renewable energy power markets. It will propose </a:t>
            </a:r>
            <a:r>
              <a:rPr lang="en-AU" b="1" u="sng" dirty="0"/>
              <a:t>regional e-mobility targets for the PICTs region by 2030 and 2050 </a:t>
            </a:r>
            <a:r>
              <a:rPr lang="en-AU" dirty="0"/>
              <a:t>and include a regional implementation framework with concrete priority actions. </a:t>
            </a:r>
            <a:endParaRPr lang="en-AU" sz="1800" dirty="0"/>
          </a:p>
          <a:p>
            <a:endParaRPr lang="en-AU" sz="1800" dirty="0"/>
          </a:p>
          <a:p>
            <a:pPr lvl="0"/>
            <a:r>
              <a:rPr lang="en-AU" dirty="0"/>
              <a:t>Request SPC/PCREEE, UNIDO and SIDS DOCK to develop a </a:t>
            </a:r>
            <a:r>
              <a:rPr lang="en-AU" sz="3800" b="1" dirty="0"/>
              <a:t>regional e-mobility program</a:t>
            </a:r>
            <a:r>
              <a:rPr lang="en-AU" dirty="0"/>
              <a:t>. The program will </a:t>
            </a:r>
            <a:r>
              <a:rPr lang="en-AU" b="1" u="sng" dirty="0"/>
              <a:t>address existing barriers</a:t>
            </a:r>
            <a:r>
              <a:rPr lang="en-AU" dirty="0"/>
              <a:t> by promoting regional interventions in the areas of </a:t>
            </a:r>
            <a:r>
              <a:rPr lang="en-AU" dirty="0" smtClean="0"/>
              <a:t>(i) policy </a:t>
            </a:r>
            <a:r>
              <a:rPr lang="en-AU" dirty="0"/>
              <a:t>and regulation, </a:t>
            </a:r>
            <a:r>
              <a:rPr lang="en-AU" dirty="0" smtClean="0"/>
              <a:t>(ii) knowledge </a:t>
            </a:r>
            <a:r>
              <a:rPr lang="en-AU" dirty="0"/>
              <a:t>management, </a:t>
            </a:r>
            <a:r>
              <a:rPr lang="en-AU" dirty="0" smtClean="0"/>
              <a:t>(iii) qualification/certification</a:t>
            </a:r>
            <a:r>
              <a:rPr lang="en-AU" dirty="0"/>
              <a:t>, as well as </a:t>
            </a:r>
            <a:r>
              <a:rPr lang="en-AU" dirty="0" smtClean="0"/>
              <a:t>(iv) the </a:t>
            </a:r>
            <a:r>
              <a:rPr lang="en-AU" dirty="0"/>
              <a:t>promotion of investment, entrepreneurship and innovation. </a:t>
            </a:r>
            <a:endParaRPr lang="en-AU" sz="1800" dirty="0"/>
          </a:p>
          <a:p>
            <a:pPr marL="0" indent="0">
              <a:buNone/>
            </a:pPr>
            <a:r>
              <a:rPr lang="en-AU" dirty="0"/>
              <a:t> </a:t>
            </a:r>
            <a:endParaRPr lang="en-AU" sz="1800" dirty="0"/>
          </a:p>
          <a:p>
            <a:pPr lvl="0"/>
            <a:r>
              <a:rPr lang="en-AU" dirty="0"/>
              <a:t>Request SPC/PCREEE, UNIDO and SIDS DOCK to promote </a:t>
            </a:r>
            <a:r>
              <a:rPr lang="en-AU" b="1" u="sng" dirty="0"/>
              <a:t>SIDS-SIDS cooperation </a:t>
            </a:r>
            <a:r>
              <a:rPr lang="en-AU" dirty="0"/>
              <a:t>and exchange on integrated e-mobility and renewable energy power systems under the umbrella of the Global Network of Regional Sustainable Energy Centres (GN-SEC) - </a:t>
            </a:r>
            <a:r>
              <a:rPr lang="en-AU" dirty="0">
                <a:hlinkClick r:id="rId2"/>
              </a:rPr>
              <a:t>https://www.gn-sec.net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pPr marL="0" lvl="0" indent="0">
              <a:buNone/>
            </a:pPr>
            <a:endParaRPr lang="en-AU" dirty="0" smtClean="0"/>
          </a:p>
          <a:p>
            <a:r>
              <a:rPr lang="en-AU" dirty="0"/>
              <a:t>Three Reports: Technical Background, Regional Policy &amp; Regional Programme </a:t>
            </a:r>
          </a:p>
          <a:p>
            <a:pPr marL="0" indent="0">
              <a:buNone/>
            </a:pPr>
            <a:r>
              <a:rPr lang="en-NZ" b="1" u="sng" dirty="0">
                <a:hlinkClick r:id="rId3"/>
              </a:rPr>
              <a:t>https://www.pcreee.org/event/online-validation-regional-e-mobility-policy-and-program-pacific-islands</a:t>
            </a:r>
            <a:endParaRPr lang="en-AU" dirty="0"/>
          </a:p>
          <a:p>
            <a:pPr marL="0" lvl="0" indent="0">
              <a:buNone/>
            </a:pPr>
            <a:endParaRPr lang="en-AU" dirty="0" smtClean="0"/>
          </a:p>
          <a:p>
            <a:pPr lvl="0"/>
            <a:endParaRPr lang="en-AU" sz="1800" dirty="0"/>
          </a:p>
          <a:p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628E12AE-D8EE-4173-85D9-1E49B1BD8A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81793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5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99FE-79EF-4E2D-A165-EBFDD81B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Diversity in the PICTs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36CBF-CE26-4665-8A20-02DC823FB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Wealth </a:t>
            </a:r>
            <a:r>
              <a:rPr lang="en-NZ" dirty="0"/>
              <a:t>- US$1500 for Kiribati to above $30,000 for Guam and Nouvelle-</a:t>
            </a:r>
            <a:r>
              <a:rPr lang="en-NZ" dirty="0" err="1"/>
              <a:t>Calédonie</a:t>
            </a:r>
            <a:endParaRPr lang="en-AU" dirty="0"/>
          </a:p>
          <a:p>
            <a:pPr lvl="0"/>
            <a:r>
              <a:rPr lang="en-NZ" dirty="0"/>
              <a:t>Urbanisation - below 20% for PNG above 90% for American Samoa </a:t>
            </a:r>
            <a:endParaRPr lang="en-AU" dirty="0"/>
          </a:p>
          <a:p>
            <a:pPr lvl="0"/>
            <a:r>
              <a:rPr lang="en-NZ" dirty="0"/>
              <a:t>Road infrastructure </a:t>
            </a:r>
            <a:r>
              <a:rPr lang="en-NZ" dirty="0" smtClean="0"/>
              <a:t> </a:t>
            </a:r>
            <a:endParaRPr lang="en-AU" dirty="0"/>
          </a:p>
          <a:p>
            <a:pPr lvl="0"/>
            <a:r>
              <a:rPr lang="en-NZ" dirty="0"/>
              <a:t>Vehicle fleet</a:t>
            </a:r>
            <a:endParaRPr lang="en-AU" dirty="0"/>
          </a:p>
          <a:p>
            <a:pPr lvl="0"/>
            <a:r>
              <a:rPr lang="en-NZ" dirty="0"/>
              <a:t>Electricity market</a:t>
            </a:r>
            <a:endParaRPr lang="en-AU" dirty="0"/>
          </a:p>
          <a:p>
            <a:pPr lvl="0"/>
            <a:r>
              <a:rPr lang="en-NZ" dirty="0"/>
              <a:t>Fuel market - tank-</a:t>
            </a:r>
            <a:r>
              <a:rPr lang="en-NZ" dirty="0" err="1"/>
              <a:t>tainers</a:t>
            </a:r>
            <a:r>
              <a:rPr lang="en-NZ" dirty="0"/>
              <a:t>”, drums, tank farms </a:t>
            </a:r>
            <a:endParaRPr lang="en-AU" dirty="0"/>
          </a:p>
          <a:p>
            <a:pPr lvl="0"/>
            <a:r>
              <a:rPr lang="en-NZ" dirty="0"/>
              <a:t>Access to main market </a:t>
            </a:r>
            <a:endParaRPr lang="en-AU" dirty="0"/>
          </a:p>
          <a:p>
            <a:pPr marL="0" indent="0">
              <a:buNone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10A63FCA-5BC6-4427-AC82-E9E88F4290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73" y="5893262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99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BD14-F78F-450F-993E-9D846346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rmAutofit/>
          </a:bodyPr>
          <a:lstStyle/>
          <a:p>
            <a:pPr lvl="0"/>
            <a:r>
              <a:rPr lang="en-AU" b="1" dirty="0" smtClean="0">
                <a:solidFill>
                  <a:srgbClr val="FF0000"/>
                </a:solidFill>
              </a:rPr>
              <a:t>What a Regional Program should do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65B0-7A49-4334-B619-44EAC0A4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982"/>
            <a:ext cx="10515600" cy="480998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Provide back-up support to national effort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Tuvalu’s Electric </a:t>
            </a:r>
            <a:r>
              <a:rPr lang="en-US" dirty="0"/>
              <a:t>Motorcycles for pilot program </a:t>
            </a:r>
            <a:r>
              <a:rPr lang="en-US" dirty="0" smtClean="0"/>
              <a:t>under </a:t>
            </a:r>
            <a:r>
              <a:rPr lang="en-US" dirty="0"/>
              <a:t>the Tuvalu Energy Sector Development </a:t>
            </a:r>
            <a:r>
              <a:rPr lang="en-US" dirty="0" smtClean="0"/>
              <a:t>Project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Consistent with, strengthen and improve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Package needs of multiple countries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Flexible, leave no one behind  </a:t>
            </a:r>
          </a:p>
          <a:p>
            <a:pPr marL="0" lvl="0" indent="0">
              <a:buNone/>
            </a:pPr>
            <a:endParaRPr lang="en-AU" dirty="0" smtClean="0"/>
          </a:p>
          <a:p>
            <a:pPr lvl="0"/>
            <a:endParaRPr lang="en-AU" sz="1800" dirty="0"/>
          </a:p>
          <a:p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628E12AE-D8EE-4173-85D9-1E49B1BD8A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81793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2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Stages in the introduction and uptake of new technology 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Availability of sufficiently matured technology for the market </a:t>
            </a:r>
          </a:p>
          <a:p>
            <a:r>
              <a:rPr lang="en-AU" dirty="0" smtClean="0"/>
              <a:t>Uptake by enthusiasts – rich and famous, Ministries &amp; Boards  </a:t>
            </a:r>
          </a:p>
          <a:p>
            <a:r>
              <a:rPr lang="en-AU" dirty="0" smtClean="0"/>
              <a:t>Uptake by earlier adopters </a:t>
            </a:r>
          </a:p>
          <a:p>
            <a:r>
              <a:rPr lang="en-AU" dirty="0" smtClean="0"/>
              <a:t>Normalisation of the technology </a:t>
            </a:r>
          </a:p>
          <a:p>
            <a:r>
              <a:rPr lang="en-AU" dirty="0" smtClean="0"/>
              <a:t>Mainstream (national scale take up)</a:t>
            </a:r>
          </a:p>
          <a:p>
            <a:pPr marL="0" indent="0">
              <a:buNone/>
            </a:pPr>
            <a:r>
              <a:rPr lang="en-AU" dirty="0" smtClean="0"/>
              <a:t>Sector capability and capacity is required to run in parallel with the growth in order to provide he necessary supporting systems, including:</a:t>
            </a:r>
          </a:p>
          <a:p>
            <a:r>
              <a:rPr lang="en-AU" dirty="0" smtClean="0"/>
              <a:t>Maintaining safety</a:t>
            </a:r>
          </a:p>
          <a:p>
            <a:r>
              <a:rPr lang="en-AU" dirty="0" smtClean="0"/>
              <a:t>Maintenance</a:t>
            </a:r>
          </a:p>
          <a:p>
            <a:r>
              <a:rPr lang="en-AU" dirty="0" smtClean="0"/>
              <a:t>Charging </a:t>
            </a:r>
          </a:p>
          <a:p>
            <a:r>
              <a:rPr lang="en-AU" dirty="0" smtClean="0"/>
              <a:t>First response in case of accident  </a:t>
            </a:r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DE4EBBAA-14D8-45B4-870F-857E359C7E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33" y="5893262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9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65A5-D8C2-4A39-B659-629E2575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275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Barriers to E-mobility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A72F9-39C9-4BB5-9D73-1D098BF3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5932055" cy="507971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NZ" dirty="0"/>
              <a:t>EVs are new to PICTs and there are many barriers with associated with this “newness”” including:</a:t>
            </a:r>
            <a:endParaRPr lang="en-AU" dirty="0"/>
          </a:p>
          <a:p>
            <a:pPr marL="357188" lvl="1" indent="-357188"/>
            <a:r>
              <a:rPr lang="en-NZ" dirty="0" smtClean="0"/>
              <a:t>a </a:t>
            </a:r>
            <a:r>
              <a:rPr lang="en-NZ" dirty="0"/>
              <a:t>lack of mandate to drive EV policy </a:t>
            </a:r>
            <a:r>
              <a:rPr lang="en-NZ" dirty="0" smtClean="0"/>
              <a:t>(opportunities in the revisions of NDCs and Energy Roadmaps);</a:t>
            </a:r>
            <a:endParaRPr lang="en-AU" dirty="0"/>
          </a:p>
          <a:p>
            <a:pPr marL="357188" lvl="1" indent="-357188"/>
            <a:r>
              <a:rPr lang="en-NZ" dirty="0" smtClean="0"/>
              <a:t>a </a:t>
            </a:r>
            <a:r>
              <a:rPr lang="en-NZ" dirty="0"/>
              <a:t>lack of supporting institutional and regulatory framework </a:t>
            </a:r>
            <a:endParaRPr lang="en-NZ" dirty="0" smtClean="0"/>
          </a:p>
          <a:p>
            <a:pPr marL="814388" lvl="2" indent="-357188"/>
            <a:r>
              <a:rPr lang="en-NZ" dirty="0" smtClean="0">
                <a:solidFill>
                  <a:srgbClr val="FF0000"/>
                </a:solidFill>
              </a:rPr>
              <a:t>LTAs deal mostly with vehicle registration while </a:t>
            </a:r>
            <a:r>
              <a:rPr lang="en-NZ" dirty="0" err="1" smtClean="0">
                <a:solidFill>
                  <a:srgbClr val="FF0000"/>
                </a:solidFill>
              </a:rPr>
              <a:t>MoI</a:t>
            </a:r>
            <a:r>
              <a:rPr lang="en-NZ" dirty="0" smtClean="0">
                <a:solidFill>
                  <a:srgbClr val="FF0000"/>
                </a:solidFill>
              </a:rPr>
              <a:t>/</a:t>
            </a:r>
            <a:r>
              <a:rPr lang="en-NZ" dirty="0" err="1" smtClean="0">
                <a:solidFill>
                  <a:srgbClr val="FF0000"/>
                </a:solidFill>
              </a:rPr>
              <a:t>MoT</a:t>
            </a:r>
            <a:r>
              <a:rPr lang="en-NZ" dirty="0" smtClean="0">
                <a:solidFill>
                  <a:srgbClr val="FF0000"/>
                </a:solidFill>
              </a:rPr>
              <a:t> deal with roads and bridges and Police deals with enforcing the traffic laws. </a:t>
            </a:r>
          </a:p>
          <a:p>
            <a:pPr marL="814388" lvl="2" indent="-357188"/>
            <a:r>
              <a:rPr lang="en-NZ" dirty="0" smtClean="0">
                <a:solidFill>
                  <a:srgbClr val="FF0000"/>
                </a:solidFill>
              </a:rPr>
              <a:t>In some </a:t>
            </a:r>
            <a:r>
              <a:rPr lang="en-NZ" dirty="0">
                <a:solidFill>
                  <a:srgbClr val="FF0000"/>
                </a:solidFill>
              </a:rPr>
              <a:t>countries, EVs do not fall into any of the vehicle categories, making it difficult to register them</a:t>
            </a:r>
            <a:r>
              <a:rPr lang="en-NZ" dirty="0" smtClean="0">
                <a:solidFill>
                  <a:srgbClr val="FF0000"/>
                </a:solidFill>
              </a:rPr>
              <a:t>. </a:t>
            </a:r>
          </a:p>
          <a:p>
            <a:pPr marL="814388" lvl="2" indent="-357188"/>
            <a:r>
              <a:rPr lang="en-NZ" dirty="0" smtClean="0">
                <a:solidFill>
                  <a:srgbClr val="FF0000"/>
                </a:solidFill>
              </a:rPr>
              <a:t>Duty is based on engine size and no regards to the fuel type</a:t>
            </a:r>
          </a:p>
          <a:p>
            <a:pPr marL="357188" lvl="1" indent="-357188"/>
            <a:r>
              <a:rPr lang="en-NZ" dirty="0"/>
              <a:t>a</a:t>
            </a:r>
            <a:r>
              <a:rPr lang="en-NZ" dirty="0" smtClean="0"/>
              <a:t>bsence </a:t>
            </a:r>
            <a:r>
              <a:rPr lang="en-NZ" dirty="0"/>
              <a:t>of standards </a:t>
            </a:r>
            <a:r>
              <a:rPr lang="en-NZ" dirty="0" smtClean="0"/>
              <a:t>is a safety </a:t>
            </a:r>
            <a:r>
              <a:rPr lang="en-NZ" dirty="0"/>
              <a:t>hazards and </a:t>
            </a:r>
            <a:r>
              <a:rPr lang="en-NZ" dirty="0" smtClean="0"/>
              <a:t>could ruin the reputation of the technology  </a:t>
            </a:r>
            <a:r>
              <a:rPr lang="en-AU" dirty="0" smtClean="0"/>
              <a:t> </a:t>
            </a:r>
            <a:endParaRPr lang="en-AU" dirty="0"/>
          </a:p>
          <a:p>
            <a:pPr marL="357188" lvl="1" indent="-357188"/>
            <a:r>
              <a:rPr lang="en-NZ" dirty="0" smtClean="0"/>
              <a:t>a </a:t>
            </a:r>
            <a:r>
              <a:rPr lang="en-NZ" dirty="0"/>
              <a:t>lack of charging </a:t>
            </a:r>
            <a:r>
              <a:rPr lang="en-NZ" dirty="0" smtClean="0"/>
              <a:t>infrastructure </a:t>
            </a:r>
          </a:p>
          <a:p>
            <a:pPr marL="357188" lvl="1" indent="-357188"/>
            <a:r>
              <a:rPr lang="en-NZ" dirty="0" smtClean="0"/>
              <a:t>a </a:t>
            </a:r>
            <a:r>
              <a:rPr lang="en-NZ" dirty="0"/>
              <a:t>lack of technical support capability and </a:t>
            </a:r>
            <a:r>
              <a:rPr lang="en-NZ" dirty="0" smtClean="0"/>
              <a:t>capacity</a:t>
            </a:r>
            <a:endParaRPr lang="en-AU" dirty="0"/>
          </a:p>
          <a:p>
            <a:pPr marL="357188" lvl="1" indent="-357188"/>
            <a:r>
              <a:rPr lang="en-NZ" dirty="0" smtClean="0"/>
              <a:t>a </a:t>
            </a:r>
            <a:r>
              <a:rPr lang="en-NZ" dirty="0"/>
              <a:t>general lack of awareness of </a:t>
            </a:r>
            <a:r>
              <a:rPr lang="en-NZ" dirty="0" smtClean="0"/>
              <a:t>EVs (&amp; market access). </a:t>
            </a:r>
            <a:r>
              <a:rPr lang="en-NZ" sz="1400" dirty="0"/>
              <a:t> </a:t>
            </a:r>
            <a:endParaRPr lang="en-AU" dirty="0"/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DE4EBBAA-14D8-45B4-870F-857E359C7E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33" y="5893262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24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3B31-AF1E-4F50-8B0B-870276ED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757382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STRUCTURE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F939-3F63-4EB0-B9D9-D61A8527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709"/>
            <a:ext cx="5734051" cy="513325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AU" dirty="0" smtClean="0">
                <a:solidFill>
                  <a:schemeClr val="accent1"/>
                </a:solidFill>
              </a:rPr>
              <a:t>Introduction </a:t>
            </a:r>
            <a:endParaRPr lang="en-AU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chemeClr val="accent1"/>
                </a:solidFill>
              </a:rPr>
              <a:t>Key Components of EVs</a:t>
            </a:r>
            <a:endParaRPr lang="en-AU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chemeClr val="accent1"/>
                </a:solidFill>
              </a:rPr>
              <a:t>EVs and the Power Utilities</a:t>
            </a:r>
            <a:endParaRPr lang="en-AU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chemeClr val="accent1"/>
                </a:solidFill>
              </a:rPr>
              <a:t>EVs and the PICs</a:t>
            </a:r>
            <a:endParaRPr lang="en-AU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chemeClr val="accent1"/>
                </a:solidFill>
              </a:rPr>
              <a:t>PETMM Direction</a:t>
            </a:r>
            <a:endParaRPr lang="en-AU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chemeClr val="accent1"/>
                </a:solidFill>
              </a:rPr>
              <a:t>The regional e-mobility programme</a:t>
            </a: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chemeClr val="accent1"/>
                </a:solidFill>
              </a:rPr>
              <a:t>SIDS – SIDS Cooperation on EVs</a:t>
            </a: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chemeClr val="accent1"/>
                </a:solidFill>
              </a:rPr>
              <a:t>Where to from here?</a:t>
            </a: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chemeClr val="accent1"/>
                </a:solidFill>
              </a:rPr>
              <a:t>Q &amp; A   </a:t>
            </a:r>
            <a:endParaRPr lang="en-AU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endParaRPr lang="en-AU" dirty="0"/>
          </a:p>
          <a:p>
            <a:pPr marL="514350" indent="-514350">
              <a:buAutoNum type="arabicPeriod"/>
            </a:pPr>
            <a:endParaRPr lang="en-AU" dirty="0"/>
          </a:p>
          <a:p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0A4702B7-E2BA-45D9-A24E-2B679E586E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25" y="5882179"/>
            <a:ext cx="2467467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1" y="1521619"/>
            <a:ext cx="5465671" cy="28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BD14-F78F-450F-993E-9D846346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rmAutofit/>
          </a:bodyPr>
          <a:lstStyle/>
          <a:p>
            <a:pPr lvl="0"/>
            <a:r>
              <a:rPr lang="en-AU" b="1" dirty="0" smtClean="0">
                <a:solidFill>
                  <a:srgbClr val="FF0000"/>
                </a:solidFill>
              </a:rPr>
              <a:t>The Regional e-mobility Program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65B0-7A49-4334-B619-44EAC0A4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982"/>
            <a:ext cx="10515600" cy="48099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dirty="0" smtClean="0"/>
              <a:t>Addresses </a:t>
            </a:r>
            <a:r>
              <a:rPr lang="en-AU" dirty="0"/>
              <a:t>existing barriers by promoting regional interventions in the areas of</a:t>
            </a:r>
            <a:r>
              <a:rPr lang="en-AU" dirty="0" smtClean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policy </a:t>
            </a:r>
            <a:r>
              <a:rPr lang="en-AU" dirty="0"/>
              <a:t>and </a:t>
            </a:r>
            <a:r>
              <a:rPr lang="en-AU" dirty="0" smtClean="0"/>
              <a:t>regulation  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knowledge </a:t>
            </a:r>
            <a:r>
              <a:rPr lang="en-AU" dirty="0" smtClean="0"/>
              <a:t>management  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qualification/certification  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investment, entrepreneurship and </a:t>
            </a:r>
            <a:r>
              <a:rPr lang="en-AU" dirty="0" smtClean="0"/>
              <a:t>innovation  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promotes SIDS-SIDS cooperation under the umbrella of the GN-SEC - </a:t>
            </a:r>
            <a:r>
              <a:rPr lang="en-AU" u="sng" dirty="0">
                <a:hlinkClick r:id="rId2"/>
              </a:rPr>
              <a:t>https://www.gn-sec.net/</a:t>
            </a:r>
            <a:endParaRPr lang="en-AU" dirty="0"/>
          </a:p>
          <a:p>
            <a:pPr marL="0" lvl="0" indent="0">
              <a:buNone/>
            </a:pPr>
            <a:endParaRPr lang="en-AU" dirty="0" smtClean="0"/>
          </a:p>
          <a:p>
            <a:pPr lvl="0"/>
            <a:endParaRPr lang="en-AU" sz="1800" dirty="0"/>
          </a:p>
          <a:p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628E12AE-D8EE-4173-85D9-1E49B1BD8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81793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679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71BD-5107-4299-AE8F-52A8B50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167378"/>
            <a:ext cx="10515600" cy="1325563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The regional e-mobility programme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785C-4232-4DDA-90F9-8255B481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940"/>
            <a:ext cx="9005888" cy="54793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Objective: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PICTs are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 prepared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their respective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mobility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futures….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Output 1: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&amp; Regulation / Central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and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Administration</a:t>
            </a:r>
          </a:p>
          <a:p>
            <a:pPr marL="0" indent="0" algn="just">
              <a:buNone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Output 2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Qualification &amp; certification / Standards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Guidelines</a:t>
            </a:r>
          </a:p>
          <a:p>
            <a:pPr marL="0" indent="0" algn="just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Output 3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Management / Awareness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Promotion 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Output 4: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000" dirty="0"/>
              <a:t>investment, entrepreneurship and innovation </a:t>
            </a:r>
            <a:r>
              <a:rPr lang="en-AU" sz="2000" dirty="0" smtClean="0"/>
              <a:t>/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Demonstration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Upscale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1800" dirty="0">
                <a:solidFill>
                  <a:srgbClr val="FF0000"/>
                </a:solidFill>
              </a:rPr>
              <a:t> </a:t>
            </a:r>
            <a:endParaRPr lang="en-AU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RE&amp;EE </a:t>
            </a:r>
            <a:r>
              <a:rPr lang="en-AU" dirty="0">
                <a:solidFill>
                  <a:srgbClr val="FF0000"/>
                </a:solidFill>
              </a:rPr>
              <a:t>For Sustainable </a:t>
            </a:r>
            <a:r>
              <a:rPr lang="en-AU" dirty="0" smtClean="0">
                <a:solidFill>
                  <a:srgbClr val="FF0000"/>
                </a:solidFill>
              </a:rPr>
              <a:t>Mobility in the PCREEE Business Plan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EF22C7DE-A2E0-49F0-9B7A-844ECC8192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33" y="6020725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042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2030 &amp; 2050 Regional e-mobility targets</a:t>
            </a:r>
            <a:endParaRPr lang="en-A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787012"/>
              </p:ext>
            </p:extLst>
          </p:nvPr>
        </p:nvGraphicFramePr>
        <p:xfrm>
          <a:off x="442912" y="1364456"/>
          <a:ext cx="10837069" cy="5511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034">
                  <a:extLst>
                    <a:ext uri="{9D8B030D-6E8A-4147-A177-3AD203B41FA5}">
                      <a16:colId xmlns:a16="http://schemas.microsoft.com/office/drawing/2014/main" val="3549765567"/>
                    </a:ext>
                  </a:extLst>
                </a:gridCol>
                <a:gridCol w="5792350">
                  <a:extLst>
                    <a:ext uri="{9D8B030D-6E8A-4147-A177-3AD203B41FA5}">
                      <a16:colId xmlns:a16="http://schemas.microsoft.com/office/drawing/2014/main" val="1863976612"/>
                    </a:ext>
                  </a:extLst>
                </a:gridCol>
                <a:gridCol w="4538685">
                  <a:extLst>
                    <a:ext uri="{9D8B030D-6E8A-4147-A177-3AD203B41FA5}">
                      <a16:colId xmlns:a16="http://schemas.microsoft.com/office/drawing/2014/main" val="1178581185"/>
                    </a:ext>
                  </a:extLst>
                </a:gridCol>
              </a:tblGrid>
              <a:tr h="45256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Proposed 2030 Regional E-Mobility Target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Proposed 2050 Regional E-Mobility Target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530807"/>
                  </a:ext>
                </a:extLst>
              </a:tr>
              <a:tr h="55859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Ten different models of manufacturer-supported, mainstream EVs are available in the marketplace.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Services provided by EVs are an integral and significant component of transport within the region and include single-person electrically assisted mobility options through to electric aircraft, trucks, buses and boats.  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149794"/>
                  </a:ext>
                </a:extLst>
              </a:tr>
              <a:tr h="80312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Battery swapping for low-voltage mobility use is available on a commercial scale in the marketplace.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507867"/>
                  </a:ext>
                </a:extLst>
              </a:tr>
              <a:tr h="55859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There is good public awareness of EVs.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821878"/>
                  </a:ext>
                </a:extLst>
              </a:tr>
              <a:tr h="195509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50% of all mainstream EVs are charged through devices that are managed-charging enabled.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90% of all mainstream EVs are charged through devices that are managed-charging enabled.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21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759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Summary of Target Actions of the Regional EV Program</a:t>
            </a:r>
            <a:endParaRPr lang="en-A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333816"/>
              </p:ext>
            </p:extLst>
          </p:nvPr>
        </p:nvGraphicFramePr>
        <p:xfrm>
          <a:off x="1007269" y="1971675"/>
          <a:ext cx="9258300" cy="4606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19891483"/>
                    </a:ext>
                  </a:extLst>
                </a:gridCol>
              </a:tblGrid>
              <a:tr h="435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Central Policy and Administration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147066"/>
                  </a:ext>
                </a:extLst>
              </a:tr>
              <a:tr h="310761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05060"/>
                  </a:ext>
                </a:extLst>
              </a:tr>
              <a:tr h="37967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Develop high-level targets and mandates concerning EV uptake. 		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Establish a staffed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and funded Regional EV Hub with regional representatives responsible for coordinating national programs and collecting and sharing information and international links including those related to SIDS-SIDS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cooperation.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Support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PICTs in developing and implementing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national EV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roadmaps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Identify tax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levels or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incentive packages to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encourage the importation of desired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EV goods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Establish partnerships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EVs.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Develop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 M &amp; E system for national EV programmes.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		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As appropriate, introduce/amend the regulatory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frameworks for transport to include EVs.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		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Maintain a watching brief on global EV-related developments.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4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813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</a:rPr>
              <a:t>Summary of Target Actions of the Regional EV Program</a:t>
            </a:r>
            <a:endParaRPr lang="en-A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180506"/>
              </p:ext>
            </p:extLst>
          </p:nvPr>
        </p:nvGraphicFramePr>
        <p:xfrm>
          <a:off x="1007269" y="1971675"/>
          <a:ext cx="9258300" cy="4629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19891483"/>
                    </a:ext>
                  </a:extLst>
                </a:gridCol>
              </a:tblGrid>
              <a:tr h="435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Standards &amp; Guidelines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147066"/>
                  </a:ext>
                </a:extLst>
              </a:tr>
              <a:tr h="310761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05060"/>
                  </a:ext>
                </a:extLst>
              </a:tr>
              <a:tr h="3796738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set minimum standards for EVs imports and for fitness testing.</a:t>
                      </a:r>
                      <a:endParaRPr lang="en-A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appropriate standards are in place for the retirement of EVs.</a:t>
                      </a:r>
                      <a:endParaRPr lang="en-A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guidelines for charging, including the specification of charging connectors.</a:t>
                      </a:r>
                      <a:endParaRPr lang="en-A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criteria "EV-readiness“ in new construction and infrastructure.</a:t>
                      </a:r>
                      <a:endParaRPr lang="en-A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guidelines for the use of V2H and on-site managed charging.</a:t>
                      </a:r>
                      <a:endParaRPr lang="en-A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(at least voluntary) standards for low-voltage vehicles, the charging of them, and the use of "mobility batteries" for local power supply circuits. </a:t>
                      </a:r>
                      <a:endParaRPr lang="en-A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introduce accredited technical courses on EVs.</a:t>
                      </a:r>
                      <a:endParaRPr lang="en-A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guidelines for e-mobility safety.</a:t>
                      </a:r>
                      <a:endParaRPr lang="en-A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buyer and user guides on low-voltage e-mobility options.</a:t>
                      </a:r>
                      <a:endParaRPr lang="en-A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4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332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Summary of Target Actions of the Regional EV Program</a:t>
            </a:r>
            <a:endParaRPr lang="en-A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882117"/>
              </p:ext>
            </p:extLst>
          </p:nvPr>
        </p:nvGraphicFramePr>
        <p:xfrm>
          <a:off x="1007269" y="1971675"/>
          <a:ext cx="9258300" cy="4629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19891483"/>
                    </a:ext>
                  </a:extLst>
                </a:gridCol>
              </a:tblGrid>
              <a:tr h="435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Awareness &amp; Promotion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147066"/>
                  </a:ext>
                </a:extLst>
              </a:tr>
              <a:tr h="310761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05060"/>
                  </a:ext>
                </a:extLst>
              </a:tr>
              <a:tr h="3796738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Undertake social marketing research.</a:t>
                      </a:r>
                      <a:endParaRPr lang="en-A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deliver an awareness, information and promotion campaign supporting the uptake of EVs.</a:t>
                      </a:r>
                      <a:endParaRPr lang="en-A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Develop, publish and promote guidelines on:</a:t>
                      </a:r>
                      <a:endParaRPr lang="en-A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 purchase (micro-mobility through 4-wheelers);</a:t>
                      </a:r>
                      <a:endParaRPr lang="en-A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Charging (micro-mobility through 4-wheelers);</a:t>
                      </a:r>
                      <a:endParaRPr lang="en-A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Servicing and Support (micro-mobility through 4-wheelers).</a:t>
                      </a:r>
                      <a:endParaRPr lang="en-A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Collate and distribute global and PICT EV information.</a:t>
                      </a:r>
                      <a:endParaRPr lang="en-A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first responders are aware of correct procedures.</a:t>
                      </a:r>
                      <a:endParaRPr lang="en-A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4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331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Summary of Target Actions of the Regional EV Program</a:t>
            </a:r>
            <a:endParaRPr lang="en-A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187695"/>
              </p:ext>
            </p:extLst>
          </p:nvPr>
        </p:nvGraphicFramePr>
        <p:xfrm>
          <a:off x="1007269" y="1659390"/>
          <a:ext cx="9258300" cy="4629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19891483"/>
                    </a:ext>
                  </a:extLst>
                </a:gridCol>
              </a:tblGrid>
              <a:tr h="435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Demonstration &amp; Upscale 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147066"/>
                  </a:ext>
                </a:extLst>
              </a:tr>
              <a:tr h="310761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05060"/>
                  </a:ext>
                </a:extLst>
              </a:tr>
              <a:tr h="3796738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government leadership in purchasing of appropriate EVs. 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supporting electric bus demonstrations.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supporting the demonstration of other non-passenger car EV projects if there is a good case for them.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methods to share heavy EV technical support capability across fleets and PICTs.  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opportunities for the electrification of small marine vessels. 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 or co-invest in public charging infrastructure.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facilities in support of micro through large e-mobility options, beginning with facilities at public offices.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EV service industry and support local capability and capacity.</a:t>
                      </a:r>
                      <a:endParaRPr lang="en-A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(Support the introduction of Time of Use (TOU) electricity pricing).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 investment forums on EVs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4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718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Proposed Management &amp; Governance Structure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45D68-2EB9-49F9-8B5C-91A80B51D4FF}"/>
              </a:ext>
            </a:extLst>
          </p:cNvPr>
          <p:cNvPicPr/>
          <p:nvPr/>
        </p:nvPicPr>
        <p:blipFill rotWithShape="1">
          <a:blip r:embed="rId2"/>
          <a:srcRect l="8181" t="8995" r="6997" b="13756"/>
          <a:stretch/>
        </p:blipFill>
        <p:spPr>
          <a:xfrm>
            <a:off x="1743075" y="1931194"/>
            <a:ext cx="7024529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7202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Proposed Management &amp; Communication Structure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727" y="1690688"/>
            <a:ext cx="11370469" cy="4333875"/>
          </a:xfrm>
        </p:spPr>
        <p:txBody>
          <a:bodyPr/>
          <a:lstStyle/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Options:</a:t>
            </a:r>
          </a:p>
          <a:p>
            <a:r>
              <a:rPr lang="en-AU" dirty="0" smtClean="0"/>
              <a:t>Regional EV Hub</a:t>
            </a:r>
          </a:p>
          <a:p>
            <a:r>
              <a:rPr lang="en-AU" dirty="0" smtClean="0"/>
              <a:t>FAESP coordination structure</a:t>
            </a:r>
          </a:p>
          <a:p>
            <a:r>
              <a:rPr lang="en-AU" dirty="0" smtClean="0"/>
              <a:t>PCREEE Steering Committee</a:t>
            </a:r>
          </a:p>
          <a:p>
            <a:r>
              <a:rPr lang="en-AU" dirty="0" smtClean="0"/>
              <a:t>CROP Transport Group [land, sea &amp; air]</a:t>
            </a:r>
          </a:p>
          <a:p>
            <a:r>
              <a:rPr lang="en-AU" dirty="0" smtClean="0"/>
              <a:t>Multi-agencies transport group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15" y="1466057"/>
            <a:ext cx="5369560" cy="431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45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4988"/>
          </a:xfrm>
        </p:spPr>
        <p:txBody>
          <a:bodyPr>
            <a:noAutofit/>
          </a:bodyPr>
          <a:lstStyle/>
          <a:p>
            <a:r>
              <a:rPr lang="en-NZ" sz="2800" b="1" dirty="0" smtClean="0">
                <a:solidFill>
                  <a:srgbClr val="FF0000"/>
                </a:solidFill>
              </a:rPr>
              <a:t>Proposed </a:t>
            </a:r>
            <a:r>
              <a:rPr lang="en-NZ" sz="2800" b="1" dirty="0">
                <a:solidFill>
                  <a:srgbClr val="FF0000"/>
                </a:solidFill>
              </a:rPr>
              <a:t>Technical Assistance Projects in Support of the EV Program</a:t>
            </a:r>
            <a:endParaRPr lang="en-A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652464"/>
              </p:ext>
            </p:extLst>
          </p:nvPr>
        </p:nvGraphicFramePr>
        <p:xfrm>
          <a:off x="442626" y="1100141"/>
          <a:ext cx="11015949" cy="5015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408">
                  <a:extLst>
                    <a:ext uri="{9D8B030D-6E8A-4147-A177-3AD203B41FA5}">
                      <a16:colId xmlns:a16="http://schemas.microsoft.com/office/drawing/2014/main" val="4007538770"/>
                    </a:ext>
                  </a:extLst>
                </a:gridCol>
                <a:gridCol w="7492154">
                  <a:extLst>
                    <a:ext uri="{9D8B030D-6E8A-4147-A177-3AD203B41FA5}">
                      <a16:colId xmlns:a16="http://schemas.microsoft.com/office/drawing/2014/main" val="2909925652"/>
                    </a:ext>
                  </a:extLst>
                </a:gridCol>
                <a:gridCol w="1740078">
                  <a:extLst>
                    <a:ext uri="{9D8B030D-6E8A-4147-A177-3AD203B41FA5}">
                      <a16:colId xmlns:a16="http://schemas.microsoft.com/office/drawing/2014/main" val="717273420"/>
                    </a:ext>
                  </a:extLst>
                </a:gridCol>
                <a:gridCol w="777309">
                  <a:extLst>
                    <a:ext uri="{9D8B030D-6E8A-4147-A177-3AD203B41FA5}">
                      <a16:colId xmlns:a16="http://schemas.microsoft.com/office/drawing/2014/main" val="2391241648"/>
                    </a:ext>
                  </a:extLst>
                </a:gridCol>
              </a:tblGrid>
              <a:tr h="521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Fund Type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Activity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Amount US$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Year Deployed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extLst>
                  <a:ext uri="{0D108BD9-81ED-4DB2-BD59-A6C34878D82A}">
                    <a16:rowId xmlns:a16="http://schemas.microsoft.com/office/drawing/2014/main" val="3542109217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TA1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Oversee PICT development of EV roadmaps and EV mandates.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  30,000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3972685625"/>
                  </a:ext>
                </a:extLst>
              </a:tr>
              <a:tr h="611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Provision of discussion document and guidelines on preferred specifications for EV-related goods and recommendations for tax/duty levels.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  15,000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1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1492474964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Provision of V2H and on-site managed charging guidelines.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     5,000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698706613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TA4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Provision of low-voltage specification guidelines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  30,000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1699464406"/>
                  </a:ext>
                </a:extLst>
              </a:tr>
              <a:tr h="407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TA5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Develop and provide generic courses on working with high-voltage EV systems.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200,000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2,3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1921634269"/>
                  </a:ext>
                </a:extLst>
              </a:tr>
              <a:tr h="460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Develop and provide generic courses on working with low-voltage EV and electricity supply systems.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100,000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2,3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3286683743"/>
                  </a:ext>
                </a:extLst>
              </a:tr>
              <a:tr h="407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TA7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Development of low-voltage awareness and promotion info ration.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  30,000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1973827389"/>
                  </a:ext>
                </a:extLst>
              </a:tr>
              <a:tr h="611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TA8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Social marketing package, once per year (5 x $10,000)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  50,000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1,2,3,4,5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2364130914"/>
                  </a:ext>
                </a:extLst>
              </a:tr>
              <a:tr h="611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Development of EV sector awareness and promotional campaign ($40k + 4 x $20k)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130,000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1,2,3,4,5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extLst>
                  <a:ext uri="{0D108BD9-81ED-4DB2-BD59-A6C34878D82A}">
                    <a16:rowId xmlns:a16="http://schemas.microsoft.com/office/drawing/2014/main" val="694363695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TA10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Provision of guidelines for public charging.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  20,000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4013476640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Other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Contestable Fund Round 1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250,000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780693191"/>
                  </a:ext>
                </a:extLst>
              </a:tr>
              <a:tr h="23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Other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Contestable Fund Round 2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 $   250,000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4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2" marR="67692" marT="0" marB="0" anchor="b"/>
                </a:tc>
                <a:extLst>
                  <a:ext uri="{0D108BD9-81ED-4DB2-BD59-A6C34878D82A}">
                    <a16:rowId xmlns:a16="http://schemas.microsoft.com/office/drawing/2014/main" val="488163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8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79BE-9117-4D2F-9439-BCB777C1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690"/>
            <a:ext cx="10515600" cy="5971309"/>
          </a:xfrm>
        </p:spPr>
        <p:txBody>
          <a:bodyPr>
            <a:normAutofit fontScale="55000" lnSpcReduction="20000"/>
          </a:bodyPr>
          <a:lstStyle/>
          <a:p>
            <a:r>
              <a:rPr lang="en-AU" sz="3300" b="1" dirty="0" smtClean="0">
                <a:solidFill>
                  <a:srgbClr val="FF0000"/>
                </a:solidFill>
              </a:rPr>
              <a:t>E-mobility: </a:t>
            </a:r>
            <a:r>
              <a:rPr lang="en-AU" sz="3300" dirty="0" smtClean="0"/>
              <a:t>Electric Mobility</a:t>
            </a:r>
          </a:p>
          <a:p>
            <a:r>
              <a:rPr lang="en-AU" sz="3300" b="1" dirty="0" smtClean="0">
                <a:solidFill>
                  <a:srgbClr val="FF0000"/>
                </a:solidFill>
              </a:rPr>
              <a:t>EV: </a:t>
            </a:r>
            <a:r>
              <a:rPr lang="en-GB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3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lectric Vehicles </a:t>
            </a:r>
          </a:p>
          <a:p>
            <a:r>
              <a:rPr lang="en-US" sz="3300" b="1" dirty="0">
                <a:solidFill>
                  <a:srgbClr val="FF0000"/>
                </a:solidFill>
              </a:rPr>
              <a:t>International </a:t>
            </a:r>
            <a:r>
              <a:rPr lang="en-US" sz="3300" b="1" dirty="0" err="1">
                <a:solidFill>
                  <a:srgbClr val="FF0000"/>
                </a:solidFill>
              </a:rPr>
              <a:t>Electrotechnical</a:t>
            </a:r>
            <a:r>
              <a:rPr lang="en-US" sz="3300" b="1" dirty="0">
                <a:solidFill>
                  <a:srgbClr val="FF0000"/>
                </a:solidFill>
              </a:rPr>
              <a:t> Commission (IEC) definition of an </a:t>
            </a:r>
            <a:r>
              <a:rPr lang="en-US" sz="3300" b="1" dirty="0" smtClean="0">
                <a:solidFill>
                  <a:srgbClr val="FF0000"/>
                </a:solidFill>
              </a:rPr>
              <a:t>EV </a:t>
            </a:r>
            <a:r>
              <a:rPr lang="en-US" sz="3300" dirty="0" smtClean="0"/>
              <a:t>- </a:t>
            </a:r>
            <a:r>
              <a:rPr lang="en-US" sz="3300" b="1" i="1" dirty="0" smtClean="0"/>
              <a:t> </a:t>
            </a:r>
            <a:r>
              <a:rPr lang="en-US" sz="3300" b="1" i="1" dirty="0"/>
              <a:t>a vehicle propelled by an </a:t>
            </a:r>
            <a:r>
              <a:rPr lang="en-US" sz="3300" b="1" i="1" u="sng" dirty="0"/>
              <a:t>electric motor </a:t>
            </a:r>
            <a:r>
              <a:rPr lang="en-US" sz="3300" b="1" i="1" dirty="0"/>
              <a:t>drawing current from a </a:t>
            </a:r>
            <a:r>
              <a:rPr lang="en-US" sz="3300" b="1" i="1" u="sng" dirty="0"/>
              <a:t>rechargeable storage battery </a:t>
            </a:r>
            <a:r>
              <a:rPr lang="en-US" sz="3300" b="1" i="1" dirty="0"/>
              <a:t>or from other portable energy storage devices (rechargeable, </a:t>
            </a:r>
            <a:r>
              <a:rPr lang="en-US" sz="3300" b="1" i="1" u="sng" dirty="0"/>
              <a:t>using energy from a source off the vehicle</a:t>
            </a:r>
            <a:r>
              <a:rPr lang="en-US" sz="3300" b="1" i="1" dirty="0"/>
              <a:t> such as a residential or public electric service)</a:t>
            </a:r>
            <a:endParaRPr lang="en-GB" sz="3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3300" b="1" u="sng" dirty="0" smtClean="0"/>
              <a:t>Types </a:t>
            </a:r>
            <a:r>
              <a:rPr lang="en-NZ" sz="3300" b="1" u="sng" dirty="0"/>
              <a:t>of electric vehicles </a:t>
            </a:r>
            <a:endParaRPr lang="en-AU" sz="3300" dirty="0"/>
          </a:p>
          <a:p>
            <a:pPr lvl="0"/>
            <a:r>
              <a:rPr lang="en-NZ" sz="3300" b="1" dirty="0"/>
              <a:t>battery electric vehicles</a:t>
            </a:r>
            <a:r>
              <a:rPr lang="en-NZ" sz="3300" dirty="0"/>
              <a:t> </a:t>
            </a:r>
            <a:r>
              <a:rPr lang="en-NZ" sz="3300" dirty="0" smtClean="0"/>
              <a:t>- BEVs</a:t>
            </a:r>
            <a:r>
              <a:rPr lang="en-NZ" sz="3300" dirty="0"/>
              <a:t>, which comprise a battery, an electric motor, and power electronics to make these </a:t>
            </a:r>
            <a:r>
              <a:rPr lang="en-NZ" sz="3300" dirty="0" smtClean="0"/>
              <a:t>operate</a:t>
            </a:r>
          </a:p>
          <a:p>
            <a:pPr marL="0" lvl="0" indent="0">
              <a:buNone/>
            </a:pPr>
            <a:endParaRPr lang="en-NZ" sz="3300" dirty="0" smtClean="0"/>
          </a:p>
          <a:p>
            <a:pPr lvl="0"/>
            <a:r>
              <a:rPr lang="en-NZ" sz="3300" b="1" dirty="0" smtClean="0"/>
              <a:t>plug-in </a:t>
            </a:r>
            <a:r>
              <a:rPr lang="en-NZ" sz="3300" b="1" dirty="0"/>
              <a:t>hybrid electric vehicles</a:t>
            </a:r>
            <a:r>
              <a:rPr lang="en-NZ" sz="3300" dirty="0"/>
              <a:t> </a:t>
            </a:r>
            <a:r>
              <a:rPr lang="en-NZ" sz="3300" dirty="0" smtClean="0"/>
              <a:t>- PHEVs</a:t>
            </a:r>
            <a:r>
              <a:rPr lang="en-NZ" sz="3300" dirty="0"/>
              <a:t>, which in addition to the same motor and battery system on a BEV, have an on-board petroleum-fuelled engine that can be used as well as, or instead of, the electric motor and battery to provide additional power and/or additional </a:t>
            </a:r>
            <a:r>
              <a:rPr lang="en-NZ" sz="3300" dirty="0" smtClean="0"/>
              <a:t>range.  </a:t>
            </a:r>
            <a:endParaRPr lang="en-AU" sz="3300" dirty="0"/>
          </a:p>
          <a:p>
            <a:pPr lvl="0"/>
            <a:r>
              <a:rPr lang="en-NZ" sz="3300" dirty="0" smtClean="0"/>
              <a:t>EVs come </a:t>
            </a:r>
            <a:r>
              <a:rPr lang="en-NZ" sz="3300" dirty="0"/>
              <a:t>in all shapes and sizes </a:t>
            </a:r>
            <a:endParaRPr lang="en-NZ" sz="3300" dirty="0" smtClean="0"/>
          </a:p>
          <a:p>
            <a:pPr marL="0" lvl="0" indent="0">
              <a:buNone/>
            </a:pPr>
            <a:r>
              <a:rPr lang="en-NZ" sz="3300" dirty="0" smtClean="0"/>
              <a:t>	passenger cars</a:t>
            </a:r>
          </a:p>
          <a:p>
            <a:pPr marL="0" lvl="0" indent="0">
              <a:buNone/>
            </a:pPr>
            <a:r>
              <a:rPr lang="en-NZ" sz="3300" dirty="0"/>
              <a:t>	</a:t>
            </a:r>
            <a:r>
              <a:rPr lang="en-NZ" sz="3300" dirty="0" smtClean="0"/>
              <a:t>buses</a:t>
            </a:r>
          </a:p>
          <a:p>
            <a:pPr marL="0" lvl="0" indent="0">
              <a:buNone/>
            </a:pPr>
            <a:r>
              <a:rPr lang="en-NZ" sz="3300" dirty="0"/>
              <a:t>	</a:t>
            </a:r>
            <a:r>
              <a:rPr lang="en-NZ" sz="3300" dirty="0" smtClean="0"/>
              <a:t>trucks</a:t>
            </a:r>
          </a:p>
          <a:p>
            <a:pPr marL="0" lvl="0" indent="0">
              <a:buNone/>
            </a:pPr>
            <a:r>
              <a:rPr lang="en-NZ" sz="3300" dirty="0"/>
              <a:t>	</a:t>
            </a:r>
            <a:r>
              <a:rPr lang="en-NZ" sz="3300" dirty="0" smtClean="0"/>
              <a:t>boats</a:t>
            </a:r>
          </a:p>
          <a:p>
            <a:pPr marL="0" lvl="0" indent="0">
              <a:buNone/>
            </a:pPr>
            <a:r>
              <a:rPr lang="en-NZ" sz="3300" dirty="0"/>
              <a:t>	</a:t>
            </a:r>
            <a:r>
              <a:rPr lang="en-NZ" sz="3300" dirty="0" smtClean="0"/>
              <a:t>motorised </a:t>
            </a:r>
            <a:r>
              <a:rPr lang="en-NZ" sz="3300" dirty="0"/>
              <a:t>2- and 3- </a:t>
            </a:r>
            <a:r>
              <a:rPr lang="en-NZ" sz="3300" dirty="0" smtClean="0"/>
              <a:t>wheelers</a:t>
            </a:r>
          </a:p>
          <a:p>
            <a:pPr marL="0" lvl="0" indent="0">
              <a:buNone/>
            </a:pPr>
            <a:r>
              <a:rPr lang="en-NZ" sz="3300" dirty="0"/>
              <a:t>	</a:t>
            </a:r>
            <a:r>
              <a:rPr lang="en-NZ" sz="3300" dirty="0" smtClean="0"/>
              <a:t>e-bikes &amp; e-scooters</a:t>
            </a:r>
            <a:r>
              <a:rPr lang="en-NZ" sz="3300" dirty="0"/>
              <a:t>. </a:t>
            </a:r>
            <a:r>
              <a:rPr lang="en-AU" sz="3300" dirty="0" smtClean="0"/>
              <a:t> </a:t>
            </a:r>
            <a:endParaRPr lang="en-AU" sz="3300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66A71-5A9F-499C-A159-AE5328E7B282}"/>
              </a:ext>
            </a:extLst>
          </p:cNvPr>
          <p:cNvSpPr txBox="1"/>
          <p:nvPr/>
        </p:nvSpPr>
        <p:spPr>
          <a:xfrm>
            <a:off x="838200" y="110836"/>
            <a:ext cx="491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INTRODUCTION TO EVs</a:t>
            </a:r>
            <a:endParaRPr lang="en-AU" sz="3600" b="1" dirty="0">
              <a:solidFill>
                <a:srgbClr val="FF0000"/>
              </a:solidFill>
            </a:endParaRPr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AEB00195-1FB1-4885-BDBC-01EF1E66EC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87849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3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Regional EV Program: Totals for the Staffing FTEs and Project Budget.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70" y="2183607"/>
            <a:ext cx="8601074" cy="3993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011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841148"/>
            <a:ext cx="8612186" cy="10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AT" sz="2400" b="1" kern="0" dirty="0"/>
              <a:t>SIDS-SIDS cooperation on EV issues under GN-SEC and SIDS DOCK</a:t>
            </a:r>
            <a:endParaRPr lang="pt-BR" sz="2400" b="1" kern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52650" y="2305844"/>
            <a:ext cx="7791012" cy="3251834"/>
            <a:chOff x="527289" y="1851995"/>
            <a:chExt cx="7791012" cy="32518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8"/>
            <a:stretch/>
          </p:blipFill>
          <p:spPr>
            <a:xfrm>
              <a:off x="527289" y="3476032"/>
              <a:ext cx="4953000" cy="16042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 descr="cid:9ac044a9-611c-41ec-a7a3-c7ae83bb8de3@unido.org">
              <a:extLst>
                <a:ext uri="{FF2B5EF4-FFF2-40B4-BE49-F238E27FC236}">
                  <a16:creationId xmlns:a16="http://schemas.microsoft.com/office/drawing/2014/main" id="{72679C77-0516-4EBD-B000-A0574D4E4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4" b="5848"/>
            <a:stretch>
              <a:fillRect/>
            </a:stretch>
          </p:blipFill>
          <p:spPr bwMode="auto">
            <a:xfrm>
              <a:off x="536814" y="1851995"/>
              <a:ext cx="1788430" cy="5815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5" t="16963" r="8950" b="15097"/>
            <a:stretch/>
          </p:blipFill>
          <p:spPr>
            <a:xfrm>
              <a:off x="2632847" y="2092115"/>
              <a:ext cx="1219200" cy="68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C:\Users\UNIDO CPP\Documents\Network of centers\PCREEE\Website\PCREEE logo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00"/>
            <a:stretch/>
          </p:blipFill>
          <p:spPr bwMode="auto">
            <a:xfrm>
              <a:off x="4100230" y="2200590"/>
              <a:ext cx="1676400" cy="453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111B83E9-4C6A-4AA2-BC5B-4463BDF1C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364" y="2182875"/>
              <a:ext cx="1600800" cy="5042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638" y="3428081"/>
              <a:ext cx="2571663" cy="16757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2934926"/>
            <a:ext cx="1788430" cy="53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21681" y="6079331"/>
            <a:ext cx="847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</a:rPr>
              <a:t>Planning a  webinar with CTCN on EVs in SIDS </a:t>
            </a:r>
            <a:endParaRPr lang="en-A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6" y="514351"/>
            <a:ext cx="10247920" cy="57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75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1F021-2CCC-4EFF-9AE9-EF8D1D22F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056" y="5984232"/>
            <a:ext cx="2493480" cy="7254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0101" y="828675"/>
            <a:ext cx="8593930" cy="595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to from here?</a:t>
            </a:r>
            <a:endParaRPr lang="en-A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consultation 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demands for further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&amp; regional consultations – MTCC &amp; MCST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UNIDO, PCREEE and SIDS Dock will finalize the documents based on comments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received and transform into a project document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 to the 5 PCREEE SC Meeting on 18 Nov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courtesy to Pacific Energy and Transport Ministers, SPC will write to the Ministers </a:t>
            </a:r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 of the completion of the reports and the delivery of regional services based on the regional e-mobility policy and programme (approx. end of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Nov)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SPC will publish the documents and make them available online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Meanwhile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SPC will include e-mobility in its resource mobilization effort, including a GCF Readiness proposal 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SPC will also include e-mobility in its 2021 – 2023 budget preparations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donor consultations       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SPC to ensure that the e-mobility is integrated with the new regional energy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 delivering in 2021   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 on e-mobility will be reported to the 5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Energy and Transport Ministers meeting in Vanuatu in 2022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97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Q &amp; A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Are there projects in the pipeline  regarding e-mobility in </a:t>
            </a:r>
            <a:r>
              <a:rPr lang="en-AU" dirty="0" smtClean="0"/>
              <a:t>Vanuatu?</a:t>
            </a:r>
            <a:endParaRPr lang="en-AU" dirty="0" smtClean="0"/>
          </a:p>
          <a:p>
            <a:r>
              <a:rPr lang="en-AU" dirty="0" smtClean="0"/>
              <a:t>How do you want the </a:t>
            </a:r>
            <a:r>
              <a:rPr lang="en-AU" b="1" dirty="0" smtClean="0"/>
              <a:t>PCREEE</a:t>
            </a:r>
            <a:r>
              <a:rPr lang="en-AU" dirty="0" smtClean="0"/>
              <a:t> and the regional e-mobility programme assisting </a:t>
            </a:r>
            <a:r>
              <a:rPr lang="en-AU" dirty="0"/>
              <a:t>Vanuatu?</a:t>
            </a:r>
            <a:endParaRPr lang="en-AU" dirty="0" smtClean="0"/>
          </a:p>
          <a:p>
            <a:r>
              <a:rPr lang="en-AU" dirty="0" smtClean="0"/>
              <a:t>Any </a:t>
            </a:r>
            <a:r>
              <a:rPr lang="en-AU" dirty="0"/>
              <a:t>comments on the </a:t>
            </a:r>
            <a:r>
              <a:rPr lang="en-AU" dirty="0" smtClean="0"/>
              <a:t>4 target areas and the proposed  2030 </a:t>
            </a:r>
            <a:r>
              <a:rPr lang="en-AU" dirty="0"/>
              <a:t>&amp; 2050 targets </a:t>
            </a:r>
            <a:endParaRPr lang="en-AU" dirty="0" smtClean="0"/>
          </a:p>
          <a:p>
            <a:r>
              <a:rPr lang="en-AU" dirty="0" smtClean="0"/>
              <a:t>Any comments on the governance structure?</a:t>
            </a:r>
          </a:p>
          <a:p>
            <a:r>
              <a:rPr lang="en-AU" dirty="0" smtClean="0"/>
              <a:t>Any comments on the proposed budget?</a:t>
            </a:r>
          </a:p>
          <a:p>
            <a:r>
              <a:rPr lang="en-AU" dirty="0" smtClean="0"/>
              <a:t>Any comments on resource mobilisation for e-mobility in </a:t>
            </a:r>
            <a:r>
              <a:rPr lang="en-AU" dirty="0"/>
              <a:t>Vanuatu </a:t>
            </a:r>
            <a:r>
              <a:rPr lang="en-AU" dirty="0" smtClean="0"/>
              <a:t>and the region? 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096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8FB7-EE9F-4335-BD8D-DEEA98AE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5513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MALO ‘AUPITO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C0467298-2AA7-48F7-8B63-631B16AA93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33" y="6020725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62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8D0-C207-4D3B-AAB0-BE1BDF1C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42329"/>
            <a:ext cx="10515600" cy="678583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KEY COMPONENTS OF EVs 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F906-91E4-4168-8C14-A620D5F8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820912"/>
            <a:ext cx="7952509" cy="58292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1800" b="1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BATTERY  </a:t>
            </a:r>
            <a:endParaRPr lang="en-AU" sz="1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NZ" dirty="0"/>
              <a:t>EV Batteries are DC while charging is from </a:t>
            </a:r>
            <a:r>
              <a:rPr lang="en-NZ" dirty="0" smtClean="0"/>
              <a:t>AC [converter]</a:t>
            </a:r>
            <a:endParaRPr lang="en-AU" dirty="0"/>
          </a:p>
          <a:p>
            <a:pPr lvl="0"/>
            <a:r>
              <a:rPr lang="en-NZ" dirty="0" smtClean="0"/>
              <a:t>Advance in EVs = Advances in technology / Batteries:</a:t>
            </a:r>
          </a:p>
          <a:p>
            <a:pPr marL="714375" lvl="0" indent="-357188">
              <a:buFont typeface="Wingdings" panose="05000000000000000000" pitchFamily="2" charset="2"/>
              <a:buChar char="ü"/>
            </a:pPr>
            <a:r>
              <a:rPr lang="en-NZ" dirty="0" smtClean="0"/>
              <a:t>Nissan </a:t>
            </a:r>
            <a:r>
              <a:rPr lang="en-NZ" dirty="0"/>
              <a:t>Leaf in 2010 ran at 110 km on one </a:t>
            </a:r>
            <a:r>
              <a:rPr lang="en-NZ" dirty="0" smtClean="0"/>
              <a:t>charge</a:t>
            </a:r>
          </a:p>
          <a:p>
            <a:pPr lvl="1" indent="-328613">
              <a:buFont typeface="Wingdings" panose="05000000000000000000" pitchFamily="2" charset="2"/>
              <a:buChar char="ü"/>
            </a:pPr>
            <a:r>
              <a:rPr lang="en-NZ" dirty="0" smtClean="0"/>
              <a:t> </a:t>
            </a:r>
            <a:r>
              <a:rPr lang="en-NZ" sz="2800" dirty="0"/>
              <a:t>Latest model now have a range of 300 km or more</a:t>
            </a:r>
            <a:r>
              <a:rPr lang="en-NZ" sz="2800" dirty="0" smtClean="0"/>
              <a:t>.</a:t>
            </a:r>
          </a:p>
          <a:p>
            <a:pPr marL="714375" lvl="0" indent="-357188">
              <a:buFont typeface="Wingdings" panose="05000000000000000000" pitchFamily="2" charset="2"/>
              <a:buChar char="ü"/>
            </a:pPr>
            <a:r>
              <a:rPr lang="en-NZ" dirty="0" smtClean="0"/>
              <a:t>PHEVs 	smaller </a:t>
            </a:r>
            <a:r>
              <a:rPr lang="en-NZ" dirty="0"/>
              <a:t>battery capacity —commonly with an all-electric range of only 40-50km — but supplemented with a petroleum-fuelled engine </a:t>
            </a:r>
            <a:endParaRPr lang="en-AU" dirty="0"/>
          </a:p>
          <a:p>
            <a:pPr marL="714375" lvl="0" indent="-357188">
              <a:buFont typeface="Wingdings" panose="05000000000000000000" pitchFamily="2" charset="2"/>
              <a:buChar char="ü"/>
            </a:pPr>
            <a:r>
              <a:rPr lang="en-NZ" dirty="0" smtClean="0"/>
              <a:t>30</a:t>
            </a:r>
            <a:r>
              <a:rPr lang="en-NZ" dirty="0"/>
              <a:t>% more efficient than comparable non-hybrid vehicles</a:t>
            </a:r>
            <a:endParaRPr lang="en-AU" dirty="0"/>
          </a:p>
          <a:p>
            <a:pPr marL="714375" lvl="0" indent="-357188">
              <a:buFont typeface="Wingdings" panose="05000000000000000000" pitchFamily="2" charset="2"/>
              <a:buChar char="ü"/>
            </a:pPr>
            <a:r>
              <a:rPr lang="en-NZ" dirty="0" smtClean="0"/>
              <a:t>Battery </a:t>
            </a:r>
            <a:r>
              <a:rPr lang="en-NZ" dirty="0"/>
              <a:t>capacity of 24 kWh charging at a rate of 1.7kW would take about 14 hrs </a:t>
            </a:r>
            <a:endParaRPr lang="en-AU" dirty="0"/>
          </a:p>
          <a:p>
            <a:pPr marL="714375" lvl="0" indent="-357188">
              <a:buFont typeface="Wingdings" panose="05000000000000000000" pitchFamily="2" charset="2"/>
              <a:buChar char="ü"/>
            </a:pPr>
            <a:r>
              <a:rPr lang="en-NZ" dirty="0"/>
              <a:t>Nowadays there are fast charging at 50kW and ultra rapid at 350kW</a:t>
            </a:r>
            <a:endParaRPr lang="en-AU" dirty="0"/>
          </a:p>
          <a:p>
            <a:pPr marL="714375" lvl="0" indent="-357188">
              <a:buFont typeface="Wingdings" panose="05000000000000000000" pitchFamily="2" charset="2"/>
              <a:buChar char="ü"/>
            </a:pPr>
            <a:r>
              <a:rPr lang="en-NZ" dirty="0"/>
              <a:t>e-bikes and e-scooters are charged at as little as 2A from a supply of 230V AC – a fraction of the draw from an electric kettle (for comparison, a normal domestic socket outlet is rated at 10A).  </a:t>
            </a:r>
            <a:endParaRPr lang="en-AU" dirty="0"/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4E53992C-5FBD-4EDB-9736-4B58B64E91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78396"/>
            <a:ext cx="2467467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93" y="2077402"/>
            <a:ext cx="3924300" cy="2388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5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8D0-C207-4D3B-AAB0-BE1BDF1C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42329"/>
            <a:ext cx="10515600" cy="678583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KEY COMPONENT S OF EVs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F906-91E4-4168-8C14-A620D5F8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820912"/>
            <a:ext cx="11524529" cy="58292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sz="4600" b="1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BATTERY </a:t>
            </a:r>
            <a:r>
              <a:rPr lang="en-AU" sz="9600" b="1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AU" sz="9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NZ" sz="5800" dirty="0"/>
              <a:t>The availability of advanced battery technologies  has presented the market with many electric vehicle options, from electric push scooters to large </a:t>
            </a:r>
            <a:r>
              <a:rPr lang="en-NZ" sz="5800" dirty="0" smtClean="0"/>
              <a:t>trucks:</a:t>
            </a:r>
          </a:p>
          <a:p>
            <a:pPr marL="0" lvl="0" indent="0">
              <a:buNone/>
            </a:pPr>
            <a:endParaRPr lang="en-AU" sz="5800" dirty="0"/>
          </a:p>
          <a:p>
            <a:r>
              <a:rPr lang="en-NZ" sz="5900" dirty="0" smtClean="0"/>
              <a:t>Larger-sized </a:t>
            </a:r>
            <a:r>
              <a:rPr lang="en-NZ" sz="5900" dirty="0"/>
              <a:t>electric </a:t>
            </a:r>
            <a:r>
              <a:rPr lang="en-NZ" sz="5900" dirty="0" smtClean="0"/>
              <a:t>push-scooters</a:t>
            </a:r>
          </a:p>
          <a:p>
            <a:r>
              <a:rPr lang="en-NZ" sz="5900" dirty="0" smtClean="0"/>
              <a:t>E-bikes </a:t>
            </a:r>
          </a:p>
          <a:p>
            <a:r>
              <a:rPr lang="en-NZ" sz="5900" dirty="0" smtClean="0"/>
              <a:t>e-Two-wheelers </a:t>
            </a:r>
          </a:p>
          <a:p>
            <a:r>
              <a:rPr lang="en-NZ" sz="5900" dirty="0"/>
              <a:t>Motorised tricycles</a:t>
            </a:r>
          </a:p>
          <a:p>
            <a:r>
              <a:rPr lang="en-NZ" sz="5900" dirty="0"/>
              <a:t>electric passenger cars</a:t>
            </a:r>
          </a:p>
          <a:p>
            <a:endParaRPr lang="en-NZ" sz="9600" dirty="0" smtClean="0"/>
          </a:p>
          <a:p>
            <a:endParaRPr lang="en-AU" sz="9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4E53992C-5FBD-4EDB-9736-4B58B64E91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78396"/>
            <a:ext cx="2467467" cy="8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6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8D0-C207-4D3B-AAB0-BE1BDF1C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42329"/>
            <a:ext cx="10515600" cy="678583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KEY COMPONENTS OF EVS 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F906-91E4-4168-8C14-A620D5F8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820912"/>
            <a:ext cx="7952509" cy="5829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BATTERY  </a:t>
            </a:r>
            <a:endParaRPr lang="en-AU" sz="1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NZ" dirty="0"/>
              <a:t>EV batteries are </a:t>
            </a:r>
            <a:r>
              <a:rPr lang="en-NZ" dirty="0" smtClean="0"/>
              <a:t>increasingly similar </a:t>
            </a:r>
            <a:r>
              <a:rPr lang="en-NZ" dirty="0"/>
              <a:t>to RE </a:t>
            </a:r>
            <a:r>
              <a:rPr lang="en-NZ" dirty="0" smtClean="0"/>
              <a:t>batteries </a:t>
            </a:r>
          </a:p>
          <a:p>
            <a:pPr lvl="0"/>
            <a:r>
              <a:rPr lang="en-NZ" dirty="0" smtClean="0"/>
              <a:t>When EV batteries are depleted </a:t>
            </a:r>
            <a:r>
              <a:rPr lang="en-NZ" dirty="0"/>
              <a:t>beyond the point at which it can offer useful range, it will commonly be re-purposed as an electricity supply storage battery and enjoy a “second life” in this </a:t>
            </a:r>
            <a:r>
              <a:rPr lang="en-NZ" dirty="0" smtClean="0"/>
              <a:t>role</a:t>
            </a: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4E53992C-5FBD-4EDB-9736-4B58B64E91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78396"/>
            <a:ext cx="2467467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01" y="3419474"/>
            <a:ext cx="5321449" cy="31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1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8D0-C207-4D3B-AAB0-BE1BDF1C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42329"/>
            <a:ext cx="10515600" cy="67858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KEY COMPONENT S OF EVs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F906-91E4-4168-8C14-A620D5F8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820912"/>
            <a:ext cx="11410229" cy="60370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AU" sz="8000" b="1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BATTERY  </a:t>
            </a:r>
            <a:endParaRPr lang="en-AU" sz="8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NZ" sz="8000" b="1" dirty="0" smtClean="0"/>
              <a:t>electric </a:t>
            </a:r>
            <a:r>
              <a:rPr lang="en-NZ" sz="8000" b="1" dirty="0"/>
              <a:t>trucks</a:t>
            </a:r>
            <a:r>
              <a:rPr lang="en-NZ" sz="8000" dirty="0"/>
              <a:t> </a:t>
            </a:r>
            <a:endParaRPr lang="en-NZ" sz="8000" dirty="0" smtClean="0"/>
          </a:p>
          <a:p>
            <a:r>
              <a:rPr lang="en-NZ" sz="8000" dirty="0" smtClean="0"/>
              <a:t>is </a:t>
            </a:r>
            <a:r>
              <a:rPr lang="en-NZ" sz="8000" dirty="0"/>
              <a:t>still </a:t>
            </a:r>
            <a:r>
              <a:rPr lang="en-NZ" sz="8000" dirty="0" smtClean="0"/>
              <a:t>emerging</a:t>
            </a:r>
          </a:p>
          <a:p>
            <a:pPr marL="0" indent="0">
              <a:buNone/>
            </a:pPr>
            <a:r>
              <a:rPr lang="en-NZ" sz="8000" b="1" dirty="0" smtClean="0"/>
              <a:t>Electric </a:t>
            </a:r>
            <a:r>
              <a:rPr lang="en-NZ" sz="8000" b="1" dirty="0"/>
              <a:t>bus</a:t>
            </a:r>
            <a:r>
              <a:rPr lang="en-NZ" sz="8000" dirty="0"/>
              <a:t> </a:t>
            </a:r>
            <a:endParaRPr lang="en-NZ" sz="8000" dirty="0" smtClean="0"/>
          </a:p>
          <a:p>
            <a:r>
              <a:rPr lang="en-NZ" sz="8000" dirty="0" smtClean="0"/>
              <a:t>technology </a:t>
            </a:r>
            <a:r>
              <a:rPr lang="en-NZ" sz="8000" dirty="0"/>
              <a:t>is more advanced than for trucks </a:t>
            </a:r>
            <a:endParaRPr lang="en-NZ" sz="8000" dirty="0" smtClean="0"/>
          </a:p>
          <a:p>
            <a:r>
              <a:rPr lang="en-NZ" sz="8000" dirty="0" smtClean="0"/>
              <a:t>due </a:t>
            </a:r>
            <a:r>
              <a:rPr lang="en-NZ" sz="8000" dirty="0"/>
              <a:t>to the impetus provided by the Chinese market. The availability of ultra-fast charging means that individual buses can get away with smaller onboard batteries, which means </a:t>
            </a:r>
            <a:endParaRPr lang="en-NZ" sz="8000" dirty="0" smtClean="0"/>
          </a:p>
          <a:p>
            <a:r>
              <a:rPr lang="en-NZ" sz="8000" dirty="0" smtClean="0"/>
              <a:t>projects </a:t>
            </a:r>
            <a:r>
              <a:rPr lang="en-NZ" sz="8000" dirty="0"/>
              <a:t>involving multiple buses </a:t>
            </a:r>
            <a:r>
              <a:rPr lang="en-NZ" sz="8000" dirty="0" smtClean="0"/>
              <a:t>/ bus fleets are </a:t>
            </a:r>
            <a:r>
              <a:rPr lang="en-NZ" sz="8000" dirty="0"/>
              <a:t>less </a:t>
            </a:r>
            <a:r>
              <a:rPr lang="en-NZ" sz="8000" dirty="0" smtClean="0"/>
              <a:t>expensive compared to projects </a:t>
            </a:r>
            <a:r>
              <a:rPr lang="en-NZ" sz="8000" dirty="0"/>
              <a:t>involving small numbers of buses </a:t>
            </a:r>
            <a:r>
              <a:rPr lang="en-NZ" sz="8000" dirty="0" smtClean="0"/>
              <a:t>- costly </a:t>
            </a:r>
            <a:r>
              <a:rPr lang="en-NZ" sz="8000" dirty="0"/>
              <a:t>on a per-bus </a:t>
            </a:r>
            <a:r>
              <a:rPr lang="en-NZ" sz="8000" dirty="0" smtClean="0"/>
              <a:t>basis</a:t>
            </a:r>
          </a:p>
          <a:p>
            <a:r>
              <a:rPr lang="en-NZ" sz="8000" dirty="0" smtClean="0"/>
              <a:t>which </a:t>
            </a:r>
            <a:r>
              <a:rPr lang="en-NZ" sz="8000" dirty="0"/>
              <a:t>means this technology would only be viable for the largest of cities </a:t>
            </a:r>
            <a:r>
              <a:rPr lang="en-NZ" sz="8000" dirty="0" smtClean="0"/>
              <a:t>of </a:t>
            </a:r>
            <a:r>
              <a:rPr lang="en-NZ" sz="8000" dirty="0" err="1" smtClean="0"/>
              <a:t>PoM</a:t>
            </a:r>
            <a:r>
              <a:rPr lang="en-NZ" sz="8000" dirty="0" smtClean="0"/>
              <a:t>, Suva, Honiara and Port Vila, etc. </a:t>
            </a:r>
          </a:p>
          <a:p>
            <a:r>
              <a:rPr lang="en-NZ" sz="8000" dirty="0" smtClean="0"/>
              <a:t>any </a:t>
            </a:r>
            <a:r>
              <a:rPr lang="en-NZ" sz="8000" dirty="0"/>
              <a:t>such project would need to be heavily subsidised in its early </a:t>
            </a:r>
            <a:r>
              <a:rPr lang="en-NZ" sz="8000" dirty="0" smtClean="0"/>
              <a:t>years.</a:t>
            </a:r>
            <a:endParaRPr lang="en-AU" sz="8000" dirty="0"/>
          </a:p>
          <a:p>
            <a:pPr marL="0" indent="0">
              <a:buNone/>
            </a:pPr>
            <a:r>
              <a:rPr lang="en-NZ" sz="8000" b="1" dirty="0" smtClean="0"/>
              <a:t>marine vessels</a:t>
            </a:r>
          </a:p>
          <a:p>
            <a:r>
              <a:rPr lang="en-NZ" sz="8000" dirty="0" smtClean="0"/>
              <a:t>does </a:t>
            </a:r>
            <a:r>
              <a:rPr lang="en-NZ" sz="8000" dirty="0"/>
              <a:t>not appear financially attractive apart from small, slow-speed vessels operating in close, inshore </a:t>
            </a:r>
            <a:r>
              <a:rPr lang="en-NZ" sz="8000" dirty="0" smtClean="0"/>
              <a:t>waters</a:t>
            </a:r>
          </a:p>
          <a:p>
            <a:r>
              <a:rPr lang="en-NZ" sz="8000" dirty="0" smtClean="0"/>
              <a:t>an </a:t>
            </a:r>
            <a:r>
              <a:rPr lang="en-NZ" sz="8000" dirty="0"/>
              <a:t>opportunity to retrofit small fishing vessels with electric propulsion and to charge these using simple, low-voltage solar generation systems. </a:t>
            </a:r>
            <a:endParaRPr lang="en-NZ" sz="8000" dirty="0" smtClean="0"/>
          </a:p>
          <a:p>
            <a:r>
              <a:rPr lang="en-NZ" sz="8000" dirty="0" smtClean="0"/>
              <a:t>small </a:t>
            </a:r>
            <a:r>
              <a:rPr lang="en-NZ" sz="8000" dirty="0"/>
              <a:t>vessels used to ferry tourists could also be electrified.</a:t>
            </a:r>
            <a:endParaRPr lang="en-AU" sz="8000" dirty="0"/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4E53992C-5FBD-4EDB-9736-4B58B64E91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78396"/>
            <a:ext cx="2467467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919" y="0"/>
            <a:ext cx="4554270" cy="25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8D0-C207-4D3B-AAB0-BE1BDF1C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42329"/>
            <a:ext cx="10515600" cy="67858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KEY COMPONENT S OF EVs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F906-91E4-4168-8C14-A620D5F8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820912"/>
            <a:ext cx="7952509" cy="5829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800" b="1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ELECTIRC MOTORS </a:t>
            </a:r>
            <a:endParaRPr lang="en-AU" sz="1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NZ" dirty="0" smtClean="0"/>
              <a:t>electric </a:t>
            </a:r>
            <a:r>
              <a:rPr lang="en-NZ" dirty="0"/>
              <a:t>motors can be more than 90% energy efficient, compared with combustion engines, which range from 10% </a:t>
            </a:r>
            <a:r>
              <a:rPr lang="en-NZ" dirty="0" smtClean="0"/>
              <a:t>- 30</a:t>
            </a:r>
            <a:r>
              <a:rPr lang="en-NZ" dirty="0"/>
              <a:t>% energy efficient in typical automotive </a:t>
            </a:r>
            <a:r>
              <a:rPr lang="en-NZ" dirty="0" smtClean="0"/>
              <a:t>use </a:t>
            </a:r>
          </a:p>
          <a:p>
            <a:pPr lvl="0"/>
            <a:r>
              <a:rPr lang="en-NZ" dirty="0" smtClean="0"/>
              <a:t>Diesel generators operate at </a:t>
            </a:r>
            <a:r>
              <a:rPr lang="en-NZ" dirty="0"/>
              <a:t>40% efficiency and </a:t>
            </a:r>
            <a:r>
              <a:rPr lang="en-NZ" dirty="0" smtClean="0"/>
              <a:t>above as compared to vehicular </a:t>
            </a:r>
            <a:r>
              <a:rPr lang="en-NZ" dirty="0"/>
              <a:t>diesel </a:t>
            </a:r>
            <a:r>
              <a:rPr lang="en-NZ" dirty="0" smtClean="0"/>
              <a:t>motors</a:t>
            </a:r>
          </a:p>
          <a:p>
            <a:pPr lvl="0"/>
            <a:r>
              <a:rPr lang="en-NZ" dirty="0" smtClean="0"/>
              <a:t>EVs basically transfer the </a:t>
            </a:r>
            <a:r>
              <a:rPr lang="en-NZ" dirty="0"/>
              <a:t>load from </a:t>
            </a:r>
            <a:r>
              <a:rPr lang="en-NZ" dirty="0" smtClean="0"/>
              <a:t>the less efficient  </a:t>
            </a:r>
            <a:r>
              <a:rPr lang="en-NZ" dirty="0"/>
              <a:t>diesel-powered vehicle </a:t>
            </a:r>
            <a:r>
              <a:rPr lang="en-NZ" dirty="0" smtClean="0"/>
              <a:t>to the more efficient diesel power generator  </a:t>
            </a:r>
          </a:p>
          <a:p>
            <a:pPr lvl="0"/>
            <a:r>
              <a:rPr lang="en-NZ" dirty="0" smtClean="0"/>
              <a:t>More benefits if power system in largely RE-based and EVs are charged from a RE-based power source  </a:t>
            </a:r>
          </a:p>
          <a:p>
            <a:r>
              <a:rPr lang="en-NZ" dirty="0" smtClean="0"/>
              <a:t>Importance of working together with the Power Utility  </a:t>
            </a:r>
            <a:endParaRPr lang="en-NZ" dirty="0"/>
          </a:p>
          <a:p>
            <a:pPr lvl="0"/>
            <a:endParaRPr lang="en-NZ" dirty="0" smtClean="0"/>
          </a:p>
          <a:p>
            <a:pPr lvl="0"/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4E53992C-5FBD-4EDB-9736-4B58B64E91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78396"/>
            <a:ext cx="2467467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41" y="2093120"/>
            <a:ext cx="3202013" cy="21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1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8D0-C207-4D3B-AAB0-BE1BDF1C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42329"/>
            <a:ext cx="10515600" cy="678583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EVs AND THE POWER UTILITIES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F906-91E4-4168-8C14-A620D5F8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820912"/>
            <a:ext cx="7952509" cy="5829270"/>
          </a:xfrm>
        </p:spPr>
        <p:txBody>
          <a:bodyPr>
            <a:normAutofit/>
          </a:bodyPr>
          <a:lstStyle/>
          <a:p>
            <a:pPr lvl="0"/>
            <a:r>
              <a:rPr lang="en-NZ" dirty="0" smtClean="0"/>
              <a:t>Battery Charging </a:t>
            </a:r>
          </a:p>
          <a:p>
            <a:pPr lvl="0"/>
            <a:r>
              <a:rPr lang="en-NZ" dirty="0"/>
              <a:t>balancing the provision of peak capacity with the cost to do so. </a:t>
            </a:r>
            <a:endParaRPr lang="en-AU" dirty="0"/>
          </a:p>
          <a:p>
            <a:pPr lvl="0"/>
            <a:r>
              <a:rPr lang="en-NZ" dirty="0"/>
              <a:t>“</a:t>
            </a:r>
            <a:r>
              <a:rPr lang="en-NZ" dirty="0" smtClean="0"/>
              <a:t>smart meters” </a:t>
            </a:r>
            <a:r>
              <a:rPr lang="en-NZ" dirty="0"/>
              <a:t>or “Time of Use” metering </a:t>
            </a:r>
            <a:r>
              <a:rPr lang="en-NZ" dirty="0" smtClean="0"/>
              <a:t>can </a:t>
            </a:r>
            <a:r>
              <a:rPr lang="en-NZ" dirty="0"/>
              <a:t>offer advantageous prices for charging at times that suit the </a:t>
            </a:r>
            <a:r>
              <a:rPr lang="en-NZ" dirty="0" smtClean="0"/>
              <a:t>demand profile  </a:t>
            </a:r>
            <a:r>
              <a:rPr lang="en-AU" dirty="0" smtClean="0"/>
              <a:t> </a:t>
            </a:r>
            <a:endParaRPr lang="en-AU" dirty="0"/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4E53992C-5FBD-4EDB-9736-4B58B64E91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73" y="5878396"/>
            <a:ext cx="2467467" cy="8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47" y="4249882"/>
            <a:ext cx="5437505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6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4EEE2F12E474590CE858051B1AE70" ma:contentTypeVersion="13" ma:contentTypeDescription="Create a new document." ma:contentTypeScope="" ma:versionID="7ad90dc4ca091376a55e8147b06d7f21">
  <xsd:schema xmlns:xsd="http://www.w3.org/2001/XMLSchema" xmlns:xs="http://www.w3.org/2001/XMLSchema" xmlns:p="http://schemas.microsoft.com/office/2006/metadata/properties" xmlns:ns3="39261355-0095-47f4-8cd2-09b08e9eac6b" xmlns:ns4="7802689c-b3c3-4a3d-9d9b-ce77b26b68ce" targetNamespace="http://schemas.microsoft.com/office/2006/metadata/properties" ma:root="true" ma:fieldsID="96af6572267bf22920358953f2e8a7e0" ns3:_="" ns4:_="">
    <xsd:import namespace="39261355-0095-47f4-8cd2-09b08e9eac6b"/>
    <xsd:import namespace="7802689c-b3c3-4a3d-9d9b-ce77b26b68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61355-0095-47f4-8cd2-09b08e9ea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2689c-b3c3-4a3d-9d9b-ce77b26b68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708ED7-D73E-43B1-8BE2-3B07E1597F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34D6E1-750C-4F7C-ACE2-DE1E5D3CA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61355-0095-47f4-8cd2-09b08e9eac6b"/>
    <ds:schemaRef ds:uri="7802689c-b3c3-4a3d-9d9b-ce77b26b6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006961-6A27-43DE-8CBB-8EC593C9118D}">
  <ds:schemaRefs>
    <ds:schemaRef ds:uri="http://purl.org/dc/elements/1.1/"/>
    <ds:schemaRef ds:uri="http://schemas.microsoft.com/office/2006/metadata/properties"/>
    <ds:schemaRef ds:uri="7802689c-b3c3-4a3d-9d9b-ce77b26b68ce"/>
    <ds:schemaRef ds:uri="http://purl.org/dc/terms/"/>
    <ds:schemaRef ds:uri="http://schemas.openxmlformats.org/package/2006/metadata/core-properties"/>
    <ds:schemaRef ds:uri="39261355-0095-47f4-8cd2-09b08e9eac6b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8863</TotalTime>
  <Words>2721</Words>
  <Application>Microsoft Office PowerPoint</Application>
  <PresentationFormat>Widescreen</PresentationFormat>
  <Paragraphs>360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MS Mincho</vt:lpstr>
      <vt:lpstr>myriad-pro</vt:lpstr>
      <vt:lpstr>Symbol</vt:lpstr>
      <vt:lpstr>Times New Roman</vt:lpstr>
      <vt:lpstr>Wingdings</vt:lpstr>
      <vt:lpstr>Office Theme</vt:lpstr>
      <vt:lpstr>PowerPoint Presentation</vt:lpstr>
      <vt:lpstr>STRUCTURE</vt:lpstr>
      <vt:lpstr>PowerPoint Presentation</vt:lpstr>
      <vt:lpstr>KEY COMPONENTS OF EVs </vt:lpstr>
      <vt:lpstr>KEY COMPONENT S OF EVs</vt:lpstr>
      <vt:lpstr>KEY COMPONENTS OF EVS </vt:lpstr>
      <vt:lpstr>KEY COMPONENT S OF EVs</vt:lpstr>
      <vt:lpstr>KEY COMPONENT S OF EVs</vt:lpstr>
      <vt:lpstr>EVs AND THE POWER UTILITIES</vt:lpstr>
      <vt:lpstr>EVs AND THE PACIFIC ISLANDS </vt:lpstr>
      <vt:lpstr>PowerPoint Presentation</vt:lpstr>
      <vt:lpstr>EVs AS THE NEW NORMAL </vt:lpstr>
      <vt:lpstr>PowerPoint Presentation</vt:lpstr>
      <vt:lpstr>OTHER REGIONAL TRANSPORT PLAYERS  </vt:lpstr>
      <vt:lpstr>4th PETMM Direction </vt:lpstr>
      <vt:lpstr>Diversity in the PICTs</vt:lpstr>
      <vt:lpstr>What a Regional Program should do</vt:lpstr>
      <vt:lpstr>Stages in the introduction and uptake of new technology  </vt:lpstr>
      <vt:lpstr>Barriers to E-mobility</vt:lpstr>
      <vt:lpstr>The Regional e-mobility Program</vt:lpstr>
      <vt:lpstr>The regional e-mobility programme</vt:lpstr>
      <vt:lpstr>2030 &amp; 2050 Regional e-mobility targets</vt:lpstr>
      <vt:lpstr>Summary of Target Actions of the Regional EV Program</vt:lpstr>
      <vt:lpstr>Summary of Target Actions of the Regional EV Program</vt:lpstr>
      <vt:lpstr>Summary of Target Actions of the Regional EV Program</vt:lpstr>
      <vt:lpstr>Summary of Target Actions of the Regional EV Program</vt:lpstr>
      <vt:lpstr>Proposed Management &amp; Governance Structure</vt:lpstr>
      <vt:lpstr>Proposed Management &amp; Communication Structure</vt:lpstr>
      <vt:lpstr>Proposed Technical Assistance Projects in Support of the EV Program</vt:lpstr>
      <vt:lpstr>Regional EV Program: Totals for the Staffing FTEs and Project Budget.</vt:lpstr>
      <vt:lpstr>PowerPoint Presentation</vt:lpstr>
      <vt:lpstr>PowerPoint Presentation</vt:lpstr>
      <vt:lpstr>PowerPoint Presentation</vt:lpstr>
      <vt:lpstr>Q &amp; A</vt:lpstr>
      <vt:lpstr>MALO ‘AUPITO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Benjaman</dc:creator>
  <cp:lastModifiedBy>Solomone Fifita</cp:lastModifiedBy>
  <cp:revision>149</cp:revision>
  <dcterms:created xsi:type="dcterms:W3CDTF">2020-07-05T20:15:08Z</dcterms:created>
  <dcterms:modified xsi:type="dcterms:W3CDTF">2020-10-20T23:26:21Z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0x010100CF94EEE2F12E474590CE858051B1AE70</vt:lpwstr>
  </property>
</Properties>
</file>