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2" r:id="rId5"/>
    <p:sldId id="261" r:id="rId6"/>
    <p:sldId id="265" r:id="rId7"/>
    <p:sldId id="263" r:id="rId8"/>
    <p:sldId id="264" r:id="rId9"/>
    <p:sldId id="273" r:id="rId10"/>
    <p:sldId id="266" r:id="rId11"/>
    <p:sldId id="267" r:id="rId12"/>
    <p:sldId id="268" r:id="rId13"/>
    <p:sldId id="269" r:id="rId14"/>
    <p:sldId id="270" r:id="rId15"/>
    <p:sldId id="272" r:id="rId16"/>
    <p:sldId id="271" r:id="rId17"/>
  </p:sldIdLst>
  <p:sldSz cx="12192000" cy="6858000"/>
  <p:notesSz cx="6858000" cy="9144000"/>
  <p:defaultText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DB2A8-019A-4A40-8463-E2710283DC0D}" v="3" dt="2023-03-13T18:49:43.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4660"/>
  </p:normalViewPr>
  <p:slideViewPr>
    <p:cSldViewPr snapToGrid="0">
      <p:cViewPr varScale="1">
        <p:scale>
          <a:sx n="61" d="100"/>
          <a:sy n="61" d="100"/>
        </p:scale>
        <p:origin x="626"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sefo Tofu" userId="bc851195-6e22-457d-a14d-8ebf04b3bd57" providerId="ADAL" clId="{083DB2A8-019A-4A40-8463-E2710283DC0D}"/>
    <pc:docChg chg="undo custSel addSld delSld modSld">
      <pc:chgData name="Sosefo Tofu" userId="bc851195-6e22-457d-a14d-8ebf04b3bd57" providerId="ADAL" clId="{083DB2A8-019A-4A40-8463-E2710283DC0D}" dt="2023-03-13T22:44:50.855" v="486" actId="313"/>
      <pc:docMkLst>
        <pc:docMk/>
      </pc:docMkLst>
      <pc:sldChg chg="modSp mod">
        <pc:chgData name="Sosefo Tofu" userId="bc851195-6e22-457d-a14d-8ebf04b3bd57" providerId="ADAL" clId="{083DB2A8-019A-4A40-8463-E2710283DC0D}" dt="2023-03-13T17:53:05.364" v="331" actId="20577"/>
        <pc:sldMkLst>
          <pc:docMk/>
          <pc:sldMk cId="476509493" sldId="259"/>
        </pc:sldMkLst>
        <pc:spChg chg="mod">
          <ac:chgData name="Sosefo Tofu" userId="bc851195-6e22-457d-a14d-8ebf04b3bd57" providerId="ADAL" clId="{083DB2A8-019A-4A40-8463-E2710283DC0D}" dt="2023-03-13T17:53:05.364" v="331" actId="20577"/>
          <ac:spMkLst>
            <pc:docMk/>
            <pc:sldMk cId="476509493" sldId="259"/>
            <ac:spMk id="3" creationId="{0FF67618-7C84-8EC9-5B6B-F71A1152E7BF}"/>
          </ac:spMkLst>
        </pc:spChg>
      </pc:sldChg>
      <pc:sldChg chg="modSp mod">
        <pc:chgData name="Sosefo Tofu" userId="bc851195-6e22-457d-a14d-8ebf04b3bd57" providerId="ADAL" clId="{083DB2A8-019A-4A40-8463-E2710283DC0D}" dt="2023-03-13T17:59:00.273" v="402" actId="20577"/>
        <pc:sldMkLst>
          <pc:docMk/>
          <pc:sldMk cId="4131000228" sldId="261"/>
        </pc:sldMkLst>
        <pc:spChg chg="mod">
          <ac:chgData name="Sosefo Tofu" userId="bc851195-6e22-457d-a14d-8ebf04b3bd57" providerId="ADAL" clId="{083DB2A8-019A-4A40-8463-E2710283DC0D}" dt="2023-03-13T17:59:00.273" v="402" actId="20577"/>
          <ac:spMkLst>
            <pc:docMk/>
            <pc:sldMk cId="4131000228" sldId="261"/>
            <ac:spMk id="5" creationId="{FC87CA84-C0D4-C234-F455-E49289689097}"/>
          </ac:spMkLst>
        </pc:spChg>
      </pc:sldChg>
      <pc:sldChg chg="modSp mod">
        <pc:chgData name="Sosefo Tofu" userId="bc851195-6e22-457d-a14d-8ebf04b3bd57" providerId="ADAL" clId="{083DB2A8-019A-4A40-8463-E2710283DC0D}" dt="2023-03-13T17:58:46.043" v="394" actId="20577"/>
        <pc:sldMkLst>
          <pc:docMk/>
          <pc:sldMk cId="2068369995" sldId="262"/>
        </pc:sldMkLst>
        <pc:spChg chg="mod">
          <ac:chgData name="Sosefo Tofu" userId="bc851195-6e22-457d-a14d-8ebf04b3bd57" providerId="ADAL" clId="{083DB2A8-019A-4A40-8463-E2710283DC0D}" dt="2023-03-13T17:58:46.043" v="394" actId="20577"/>
          <ac:spMkLst>
            <pc:docMk/>
            <pc:sldMk cId="2068369995" sldId="262"/>
            <ac:spMk id="5" creationId="{86FD44AC-E320-9D35-0EF8-646106F5A84C}"/>
          </ac:spMkLst>
        </pc:spChg>
      </pc:sldChg>
      <pc:sldChg chg="modSp mod">
        <pc:chgData name="Sosefo Tofu" userId="bc851195-6e22-457d-a14d-8ebf04b3bd57" providerId="ADAL" clId="{083DB2A8-019A-4A40-8463-E2710283DC0D}" dt="2023-03-13T18:02:52.406" v="462" actId="11"/>
        <pc:sldMkLst>
          <pc:docMk/>
          <pc:sldMk cId="309607168" sldId="264"/>
        </pc:sldMkLst>
        <pc:spChg chg="mod">
          <ac:chgData name="Sosefo Tofu" userId="bc851195-6e22-457d-a14d-8ebf04b3bd57" providerId="ADAL" clId="{083DB2A8-019A-4A40-8463-E2710283DC0D}" dt="2023-03-13T18:02:52.406" v="462" actId="11"/>
          <ac:spMkLst>
            <pc:docMk/>
            <pc:sldMk cId="309607168" sldId="264"/>
            <ac:spMk id="3" creationId="{11930D9D-D8E4-337B-02E3-804EC69C1E45}"/>
          </ac:spMkLst>
        </pc:spChg>
      </pc:sldChg>
      <pc:sldChg chg="modSp mod">
        <pc:chgData name="Sosefo Tofu" userId="bc851195-6e22-457d-a14d-8ebf04b3bd57" providerId="ADAL" clId="{083DB2A8-019A-4A40-8463-E2710283DC0D}" dt="2023-03-13T22:44:50.855" v="486" actId="313"/>
        <pc:sldMkLst>
          <pc:docMk/>
          <pc:sldMk cId="1472579698" sldId="267"/>
        </pc:sldMkLst>
        <pc:spChg chg="mod">
          <ac:chgData name="Sosefo Tofu" userId="bc851195-6e22-457d-a14d-8ebf04b3bd57" providerId="ADAL" clId="{083DB2A8-019A-4A40-8463-E2710283DC0D}" dt="2023-03-13T22:44:50.855" v="486" actId="313"/>
          <ac:spMkLst>
            <pc:docMk/>
            <pc:sldMk cId="1472579698" sldId="267"/>
            <ac:spMk id="3" creationId="{F71B60E1-D006-4391-11A8-58B0E9C8DE0D}"/>
          </ac:spMkLst>
        </pc:spChg>
      </pc:sldChg>
      <pc:sldChg chg="addSp modSp mod">
        <pc:chgData name="Sosefo Tofu" userId="bc851195-6e22-457d-a14d-8ebf04b3bd57" providerId="ADAL" clId="{083DB2A8-019A-4A40-8463-E2710283DC0D}" dt="2023-03-13T18:04:16.702" v="473" actId="20577"/>
        <pc:sldMkLst>
          <pc:docMk/>
          <pc:sldMk cId="899691841" sldId="272"/>
        </pc:sldMkLst>
        <pc:spChg chg="mod">
          <ac:chgData name="Sosefo Tofu" userId="bc851195-6e22-457d-a14d-8ebf04b3bd57" providerId="ADAL" clId="{083DB2A8-019A-4A40-8463-E2710283DC0D}" dt="2023-03-13T18:04:16.702" v="473" actId="20577"/>
          <ac:spMkLst>
            <pc:docMk/>
            <pc:sldMk cId="899691841" sldId="272"/>
            <ac:spMk id="3" creationId="{1534129F-9BFA-04CD-9246-305BCCEBC888}"/>
          </ac:spMkLst>
        </pc:spChg>
        <pc:picChg chg="add mod">
          <ac:chgData name="Sosefo Tofu" userId="bc851195-6e22-457d-a14d-8ebf04b3bd57" providerId="ADAL" clId="{083DB2A8-019A-4A40-8463-E2710283DC0D}" dt="2023-03-13T17:51:02.298" v="106" actId="14100"/>
          <ac:picMkLst>
            <pc:docMk/>
            <pc:sldMk cId="899691841" sldId="272"/>
            <ac:picMk id="5" creationId="{4EBEDF08-1E01-0403-D56E-70DB39A6AFE5}"/>
          </ac:picMkLst>
        </pc:picChg>
      </pc:sldChg>
      <pc:sldChg chg="addSp delSp modSp new mod">
        <pc:chgData name="Sosefo Tofu" userId="bc851195-6e22-457d-a14d-8ebf04b3bd57" providerId="ADAL" clId="{083DB2A8-019A-4A40-8463-E2710283DC0D}" dt="2023-03-13T18:03:33.709" v="464" actId="11"/>
        <pc:sldMkLst>
          <pc:docMk/>
          <pc:sldMk cId="2041699060" sldId="273"/>
        </pc:sldMkLst>
        <pc:spChg chg="del">
          <ac:chgData name="Sosefo Tofu" userId="bc851195-6e22-457d-a14d-8ebf04b3bd57" providerId="ADAL" clId="{083DB2A8-019A-4A40-8463-E2710283DC0D}" dt="2023-03-13T18:00:58.231" v="438" actId="478"/>
          <ac:spMkLst>
            <pc:docMk/>
            <pc:sldMk cId="2041699060" sldId="273"/>
            <ac:spMk id="2" creationId="{0C3F50A0-F169-ACC7-7696-8E4E6BDF02C2}"/>
          </ac:spMkLst>
        </pc:spChg>
        <pc:spChg chg="del">
          <ac:chgData name="Sosefo Tofu" userId="bc851195-6e22-457d-a14d-8ebf04b3bd57" providerId="ADAL" clId="{083DB2A8-019A-4A40-8463-E2710283DC0D}" dt="2023-03-13T18:00:56.681" v="437" actId="478"/>
          <ac:spMkLst>
            <pc:docMk/>
            <pc:sldMk cId="2041699060" sldId="273"/>
            <ac:spMk id="3" creationId="{AAA1A8C8-7649-9239-A8F7-5EDDF3E57FD9}"/>
          </ac:spMkLst>
        </pc:spChg>
        <pc:spChg chg="add mod">
          <ac:chgData name="Sosefo Tofu" userId="bc851195-6e22-457d-a14d-8ebf04b3bd57" providerId="ADAL" clId="{083DB2A8-019A-4A40-8463-E2710283DC0D}" dt="2023-03-13T18:01:07.647" v="439"/>
          <ac:spMkLst>
            <pc:docMk/>
            <pc:sldMk cId="2041699060" sldId="273"/>
            <ac:spMk id="4" creationId="{4DEEAA01-0D8F-8EF1-DBC3-DE8B83324E1E}"/>
          </ac:spMkLst>
        </pc:spChg>
        <pc:spChg chg="add mod">
          <ac:chgData name="Sosefo Tofu" userId="bc851195-6e22-457d-a14d-8ebf04b3bd57" providerId="ADAL" clId="{083DB2A8-019A-4A40-8463-E2710283DC0D}" dt="2023-03-13T18:03:33.709" v="464" actId="11"/>
          <ac:spMkLst>
            <pc:docMk/>
            <pc:sldMk cId="2041699060" sldId="273"/>
            <ac:spMk id="5" creationId="{E2713DEB-24E7-CF97-DFD2-61D437E8F173}"/>
          </ac:spMkLst>
        </pc:spChg>
      </pc:sldChg>
      <pc:sldChg chg="addSp delSp modSp new del mod">
        <pc:chgData name="Sosefo Tofu" userId="bc851195-6e22-457d-a14d-8ebf04b3bd57" providerId="ADAL" clId="{083DB2A8-019A-4A40-8463-E2710283DC0D}" dt="2023-03-13T18:50:25.403" v="479" actId="47"/>
        <pc:sldMkLst>
          <pc:docMk/>
          <pc:sldMk cId="3734287076" sldId="274"/>
        </pc:sldMkLst>
        <pc:spChg chg="del">
          <ac:chgData name="Sosefo Tofu" userId="bc851195-6e22-457d-a14d-8ebf04b3bd57" providerId="ADAL" clId="{083DB2A8-019A-4A40-8463-E2710283DC0D}" dt="2023-03-13T18:49:35.644" v="476" actId="478"/>
          <ac:spMkLst>
            <pc:docMk/>
            <pc:sldMk cId="3734287076" sldId="274"/>
            <ac:spMk id="2" creationId="{6ACEB08E-F834-CDFF-8613-54C54CA5830C}"/>
          </ac:spMkLst>
        </pc:spChg>
        <pc:spChg chg="del">
          <ac:chgData name="Sosefo Tofu" userId="bc851195-6e22-457d-a14d-8ebf04b3bd57" providerId="ADAL" clId="{083DB2A8-019A-4A40-8463-E2710283DC0D}" dt="2023-03-13T18:49:33.390" v="475" actId="478"/>
          <ac:spMkLst>
            <pc:docMk/>
            <pc:sldMk cId="3734287076" sldId="274"/>
            <ac:spMk id="3" creationId="{A4873EC7-9F32-38F3-4EC3-B9899F227DFE}"/>
          </ac:spMkLst>
        </pc:spChg>
        <pc:spChg chg="add mod">
          <ac:chgData name="Sosefo Tofu" userId="bc851195-6e22-457d-a14d-8ebf04b3bd57" providerId="ADAL" clId="{083DB2A8-019A-4A40-8463-E2710283DC0D}" dt="2023-03-13T18:49:43.578" v="477"/>
          <ac:spMkLst>
            <pc:docMk/>
            <pc:sldMk cId="3734287076" sldId="274"/>
            <ac:spMk id="4" creationId="{3317144C-3CA0-675E-A3B5-186D80F9549C}"/>
          </ac:spMkLst>
        </pc:spChg>
        <pc:spChg chg="add mod">
          <ac:chgData name="Sosefo Tofu" userId="bc851195-6e22-457d-a14d-8ebf04b3bd57" providerId="ADAL" clId="{083DB2A8-019A-4A40-8463-E2710283DC0D}" dt="2023-03-13T18:50:22.145" v="478" actId="6549"/>
          <ac:spMkLst>
            <pc:docMk/>
            <pc:sldMk cId="3734287076" sldId="274"/>
            <ac:spMk id="5" creationId="{F029C047-5410-B352-A251-7ADEEEF31BC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1B98D1-2512-41E4-B85D-C00893A6C55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FJ"/>
        </a:p>
      </dgm:t>
    </dgm:pt>
    <dgm:pt modelId="{78EE1FEB-E92F-431D-9F38-075E55E5BCDA}">
      <dgm:prSet phldrT="[Text]"/>
      <dgm:spPr/>
      <dgm:t>
        <a:bodyPr/>
        <a:lstStyle/>
        <a:p>
          <a:endParaRPr lang="en-FJ" dirty="0"/>
        </a:p>
        <a:p>
          <a:r>
            <a:rPr lang="en-US" dirty="0"/>
            <a:t>Part 1: Preliminary</a:t>
          </a:r>
          <a:endParaRPr lang="en-FJ" dirty="0"/>
        </a:p>
      </dgm:t>
    </dgm:pt>
    <dgm:pt modelId="{1FAA1CDD-7BD7-4B34-9A29-C9E3EB4610C5}" type="parTrans" cxnId="{C6A38213-0E76-4557-942A-A79E7A9C1409}">
      <dgm:prSet/>
      <dgm:spPr/>
      <dgm:t>
        <a:bodyPr/>
        <a:lstStyle/>
        <a:p>
          <a:endParaRPr lang="en-FJ"/>
        </a:p>
      </dgm:t>
    </dgm:pt>
    <dgm:pt modelId="{A58E5743-5F9C-41B1-8164-5B0C5ED21427}" type="sibTrans" cxnId="{C6A38213-0E76-4557-942A-A79E7A9C1409}">
      <dgm:prSet/>
      <dgm:spPr/>
      <dgm:t>
        <a:bodyPr/>
        <a:lstStyle/>
        <a:p>
          <a:endParaRPr lang="en-FJ"/>
        </a:p>
      </dgm:t>
    </dgm:pt>
    <dgm:pt modelId="{5AAD575A-887F-4B0E-BA06-7E00D078B278}">
      <dgm:prSet phldrT="[Text]"/>
      <dgm:spPr/>
      <dgm:t>
        <a:bodyPr/>
        <a:lstStyle/>
        <a:p>
          <a:r>
            <a:rPr lang="en-US" dirty="0"/>
            <a:t>Part 2: Administration of the Act</a:t>
          </a:r>
          <a:endParaRPr lang="en-FJ" dirty="0"/>
        </a:p>
      </dgm:t>
    </dgm:pt>
    <dgm:pt modelId="{E46BDB13-7358-4126-98B3-201542DC900A}" type="parTrans" cxnId="{BDC61DC0-B4A3-44ED-9AA6-511170CD8033}">
      <dgm:prSet/>
      <dgm:spPr/>
      <dgm:t>
        <a:bodyPr/>
        <a:lstStyle/>
        <a:p>
          <a:endParaRPr lang="en-FJ"/>
        </a:p>
      </dgm:t>
    </dgm:pt>
    <dgm:pt modelId="{DDF31577-76A7-40B5-8DCE-F7FCF47BE435}" type="sibTrans" cxnId="{BDC61DC0-B4A3-44ED-9AA6-511170CD8033}">
      <dgm:prSet/>
      <dgm:spPr/>
      <dgm:t>
        <a:bodyPr/>
        <a:lstStyle/>
        <a:p>
          <a:endParaRPr lang="en-FJ"/>
        </a:p>
      </dgm:t>
    </dgm:pt>
    <dgm:pt modelId="{E481AC2D-315E-45ED-A416-6C9E913A6EFA}">
      <dgm:prSet phldrT="[Text]"/>
      <dgm:spPr/>
      <dgm:t>
        <a:bodyPr/>
        <a:lstStyle/>
        <a:p>
          <a:r>
            <a:rPr lang="en-US" dirty="0"/>
            <a:t>Part 3: Establishment of Energy Planning Division and its Function</a:t>
          </a:r>
          <a:endParaRPr lang="en-FJ" dirty="0"/>
        </a:p>
      </dgm:t>
    </dgm:pt>
    <dgm:pt modelId="{D1775505-D83D-4FE2-80C5-960E99123ACD}" type="parTrans" cxnId="{3FE38158-C547-4A90-A77A-33AAA86ECF37}">
      <dgm:prSet/>
      <dgm:spPr/>
      <dgm:t>
        <a:bodyPr/>
        <a:lstStyle/>
        <a:p>
          <a:endParaRPr lang="en-FJ"/>
        </a:p>
      </dgm:t>
    </dgm:pt>
    <dgm:pt modelId="{1217F056-74C4-46E2-A96A-CF867D733C96}" type="sibTrans" cxnId="{3FE38158-C547-4A90-A77A-33AAA86ECF37}">
      <dgm:prSet/>
      <dgm:spPr/>
      <dgm:t>
        <a:bodyPr/>
        <a:lstStyle/>
        <a:p>
          <a:endParaRPr lang="en-FJ"/>
        </a:p>
      </dgm:t>
    </dgm:pt>
    <dgm:pt modelId="{0C36684A-62DD-4258-85EA-DD49091D2254}">
      <dgm:prSet/>
      <dgm:spPr/>
      <dgm:t>
        <a:bodyPr/>
        <a:lstStyle/>
        <a:p>
          <a:r>
            <a:rPr lang="en-US" dirty="0"/>
            <a:t>Part 10: Energy Planning Division Oversight, inspection, performance, monitoring and Evaluation</a:t>
          </a:r>
          <a:endParaRPr lang="en-FJ" dirty="0"/>
        </a:p>
      </dgm:t>
    </dgm:pt>
    <dgm:pt modelId="{81DFF4AE-2317-4228-BAAA-D5941449615E}" type="parTrans" cxnId="{E776FBCC-DF45-431D-966A-8950D53C5820}">
      <dgm:prSet/>
      <dgm:spPr/>
      <dgm:t>
        <a:bodyPr/>
        <a:lstStyle/>
        <a:p>
          <a:endParaRPr lang="en-FJ"/>
        </a:p>
      </dgm:t>
    </dgm:pt>
    <dgm:pt modelId="{AFD28594-D79F-402E-9240-F0A00F1ECA9C}" type="sibTrans" cxnId="{E776FBCC-DF45-431D-966A-8950D53C5820}">
      <dgm:prSet/>
      <dgm:spPr/>
      <dgm:t>
        <a:bodyPr/>
        <a:lstStyle/>
        <a:p>
          <a:endParaRPr lang="en-FJ"/>
        </a:p>
      </dgm:t>
    </dgm:pt>
    <dgm:pt modelId="{E70DC5F4-92A9-45F3-B2A7-3EB374786927}">
      <dgm:prSet/>
      <dgm:spPr/>
      <dgm:t>
        <a:bodyPr/>
        <a:lstStyle/>
        <a:p>
          <a:r>
            <a:rPr lang="en-US" dirty="0"/>
            <a:t>Part 11: Disputes and Consumer Protection</a:t>
          </a:r>
          <a:endParaRPr lang="en-FJ" dirty="0"/>
        </a:p>
      </dgm:t>
    </dgm:pt>
    <dgm:pt modelId="{95D043E9-A631-428C-B459-2027DA7090AB}" type="parTrans" cxnId="{4C3733FE-2C71-4583-876E-D4676C297DB2}">
      <dgm:prSet/>
      <dgm:spPr/>
      <dgm:t>
        <a:bodyPr/>
        <a:lstStyle/>
        <a:p>
          <a:endParaRPr lang="en-FJ"/>
        </a:p>
      </dgm:t>
    </dgm:pt>
    <dgm:pt modelId="{8FF7C5E8-4F68-4F42-8EB0-12E93FDB173A}" type="sibTrans" cxnId="{4C3733FE-2C71-4583-876E-D4676C297DB2}">
      <dgm:prSet/>
      <dgm:spPr/>
      <dgm:t>
        <a:bodyPr/>
        <a:lstStyle/>
        <a:p>
          <a:endParaRPr lang="en-FJ"/>
        </a:p>
      </dgm:t>
    </dgm:pt>
    <dgm:pt modelId="{C708C354-3778-4B50-BDEF-32B35CA07DCE}">
      <dgm:prSet/>
      <dgm:spPr/>
      <dgm:t>
        <a:bodyPr/>
        <a:lstStyle/>
        <a:p>
          <a:r>
            <a:rPr lang="en-US" dirty="0"/>
            <a:t>Part 12: Disputes and Consumer </a:t>
          </a:r>
          <a:r>
            <a:rPr lang="en-US" dirty="0" err="1"/>
            <a:t>Proteiction</a:t>
          </a:r>
          <a:endParaRPr lang="en-FJ" dirty="0"/>
        </a:p>
      </dgm:t>
    </dgm:pt>
    <dgm:pt modelId="{9AB2E58A-41C4-41A7-8A9A-8E9D1B8D2C24}" type="parTrans" cxnId="{506CBE78-F51A-403F-9D89-2F97E18B7731}">
      <dgm:prSet/>
      <dgm:spPr/>
      <dgm:t>
        <a:bodyPr/>
        <a:lstStyle/>
        <a:p>
          <a:endParaRPr lang="en-FJ"/>
        </a:p>
      </dgm:t>
    </dgm:pt>
    <dgm:pt modelId="{60039ABB-9B8F-40EE-B365-12B5F46B648D}" type="sibTrans" cxnId="{506CBE78-F51A-403F-9D89-2F97E18B7731}">
      <dgm:prSet/>
      <dgm:spPr/>
      <dgm:t>
        <a:bodyPr/>
        <a:lstStyle/>
        <a:p>
          <a:endParaRPr lang="en-FJ"/>
        </a:p>
      </dgm:t>
    </dgm:pt>
    <dgm:pt modelId="{5E5D8F54-2D06-4C85-8B1C-6593469BD3FF}">
      <dgm:prSet/>
      <dgm:spPr/>
      <dgm:t>
        <a:bodyPr/>
        <a:lstStyle/>
        <a:p>
          <a:r>
            <a:rPr lang="en-US" dirty="0"/>
            <a:t>Part 7: Renewable Energy and Energy Efficiency Projects and Generation Projects</a:t>
          </a:r>
          <a:endParaRPr lang="en-FJ" dirty="0"/>
        </a:p>
      </dgm:t>
    </dgm:pt>
    <dgm:pt modelId="{F4FDC35D-A87B-4197-905D-E22736C9324D}" type="sibTrans" cxnId="{8C98279F-BAFB-4CBC-B8F9-94C3FCFAD157}">
      <dgm:prSet/>
      <dgm:spPr/>
      <dgm:t>
        <a:bodyPr/>
        <a:lstStyle/>
        <a:p>
          <a:endParaRPr lang="en-FJ"/>
        </a:p>
      </dgm:t>
    </dgm:pt>
    <dgm:pt modelId="{D5033477-5911-4592-A6E8-0830DDBE6D5F}" type="parTrans" cxnId="{8C98279F-BAFB-4CBC-B8F9-94C3FCFAD157}">
      <dgm:prSet/>
      <dgm:spPr/>
      <dgm:t>
        <a:bodyPr/>
        <a:lstStyle/>
        <a:p>
          <a:endParaRPr lang="en-FJ"/>
        </a:p>
      </dgm:t>
    </dgm:pt>
    <dgm:pt modelId="{44B9998F-8A9A-403F-873B-96FF50544548}">
      <dgm:prSet/>
      <dgm:spPr/>
      <dgm:t>
        <a:bodyPr/>
        <a:lstStyle/>
        <a:p>
          <a:r>
            <a:rPr lang="en-US" dirty="0"/>
            <a:t>Part 9: Petroleum Industry</a:t>
          </a:r>
          <a:endParaRPr lang="en-FJ" dirty="0"/>
        </a:p>
      </dgm:t>
    </dgm:pt>
    <dgm:pt modelId="{C624B108-26F6-4939-A5E3-95AED74078AD}" type="sibTrans" cxnId="{65D62CB6-D046-4488-AE3D-89AAD754CECA}">
      <dgm:prSet/>
      <dgm:spPr/>
      <dgm:t>
        <a:bodyPr/>
        <a:lstStyle/>
        <a:p>
          <a:endParaRPr lang="en-FJ"/>
        </a:p>
      </dgm:t>
    </dgm:pt>
    <dgm:pt modelId="{F25DB2C6-E301-4EE0-BD52-0ECF1670D3F5}" type="parTrans" cxnId="{65D62CB6-D046-4488-AE3D-89AAD754CECA}">
      <dgm:prSet/>
      <dgm:spPr/>
      <dgm:t>
        <a:bodyPr/>
        <a:lstStyle/>
        <a:p>
          <a:endParaRPr lang="en-FJ"/>
        </a:p>
      </dgm:t>
    </dgm:pt>
    <dgm:pt modelId="{268240BB-8E2D-47D6-91F9-5D16EBED4A6A}">
      <dgm:prSet/>
      <dgm:spPr/>
      <dgm:t>
        <a:bodyPr/>
        <a:lstStyle/>
        <a:p>
          <a:r>
            <a:rPr lang="en-US"/>
            <a:t>Part 4: Energy Steering Committee</a:t>
          </a:r>
          <a:endParaRPr lang="en-FJ" dirty="0"/>
        </a:p>
      </dgm:t>
    </dgm:pt>
    <dgm:pt modelId="{86806B91-6055-4BF2-A81C-48489D227300}" type="parTrans" cxnId="{B7CFD6EA-4224-49C2-835F-8C85EDC107E3}">
      <dgm:prSet/>
      <dgm:spPr/>
      <dgm:t>
        <a:bodyPr/>
        <a:lstStyle/>
        <a:p>
          <a:endParaRPr lang="en-FJ"/>
        </a:p>
      </dgm:t>
    </dgm:pt>
    <dgm:pt modelId="{F7C7AD02-E843-4C78-A106-D0DECE3D42F6}" type="sibTrans" cxnId="{B7CFD6EA-4224-49C2-835F-8C85EDC107E3}">
      <dgm:prSet/>
      <dgm:spPr/>
      <dgm:t>
        <a:bodyPr/>
        <a:lstStyle/>
        <a:p>
          <a:endParaRPr lang="en-FJ"/>
        </a:p>
      </dgm:t>
    </dgm:pt>
    <dgm:pt modelId="{BDAE2EEC-92FC-4CC9-A379-AA944B61B7A2}">
      <dgm:prSet/>
      <dgm:spPr>
        <a:solidFill>
          <a:schemeClr val="accent4">
            <a:lumMod val="60000"/>
            <a:lumOff val="40000"/>
          </a:schemeClr>
        </a:solidFill>
        <a:ln>
          <a:solidFill>
            <a:srgbClr val="FFFF00"/>
          </a:solidFill>
        </a:ln>
      </dgm:spPr>
      <dgm:t>
        <a:bodyPr/>
        <a:lstStyle/>
        <a:p>
          <a:endParaRPr lang="en-FJ" dirty="0"/>
        </a:p>
        <a:p>
          <a:r>
            <a:rPr lang="en-US" dirty="0">
              <a:solidFill>
                <a:srgbClr val="FF0000"/>
              </a:solidFill>
            </a:rPr>
            <a:t>Part 8: Minimum Energy Performance Standard</a:t>
          </a:r>
          <a:endParaRPr lang="en-FJ" dirty="0">
            <a:solidFill>
              <a:srgbClr val="FF0000"/>
            </a:solidFill>
          </a:endParaRPr>
        </a:p>
      </dgm:t>
    </dgm:pt>
    <dgm:pt modelId="{09E32145-6B70-45A8-8C89-6374715C2835}" type="parTrans" cxnId="{B0A1CE1A-418B-47E4-8DDC-F0C6A08B5E39}">
      <dgm:prSet/>
      <dgm:spPr/>
      <dgm:t>
        <a:bodyPr/>
        <a:lstStyle/>
        <a:p>
          <a:endParaRPr lang="en-FJ"/>
        </a:p>
      </dgm:t>
    </dgm:pt>
    <dgm:pt modelId="{C637A3C1-3C00-4DB5-BE30-4ABADDCA8CB4}" type="sibTrans" cxnId="{B0A1CE1A-418B-47E4-8DDC-F0C6A08B5E39}">
      <dgm:prSet/>
      <dgm:spPr/>
      <dgm:t>
        <a:bodyPr/>
        <a:lstStyle/>
        <a:p>
          <a:endParaRPr lang="en-FJ"/>
        </a:p>
      </dgm:t>
    </dgm:pt>
    <dgm:pt modelId="{FAD87994-368B-44AC-91F9-601C352E11B5}">
      <dgm:prSet/>
      <dgm:spPr/>
      <dgm:t>
        <a:bodyPr/>
        <a:lstStyle/>
        <a:p>
          <a:r>
            <a:rPr lang="en-US" dirty="0"/>
            <a:t>Part 5: Electricity Supply Areas</a:t>
          </a:r>
          <a:endParaRPr lang="en-FJ" dirty="0"/>
        </a:p>
      </dgm:t>
    </dgm:pt>
    <dgm:pt modelId="{CA7FB521-2F92-4058-9120-3D8735C8BE48}" type="parTrans" cxnId="{54C0CAD4-267E-4113-9D53-3CE771779729}">
      <dgm:prSet/>
      <dgm:spPr/>
      <dgm:t>
        <a:bodyPr/>
        <a:lstStyle/>
        <a:p>
          <a:endParaRPr lang="en-FJ"/>
        </a:p>
      </dgm:t>
    </dgm:pt>
    <dgm:pt modelId="{80D10D0C-A3A2-4EC6-9C57-1B75E21F7DED}" type="sibTrans" cxnId="{54C0CAD4-267E-4113-9D53-3CE771779729}">
      <dgm:prSet/>
      <dgm:spPr/>
      <dgm:t>
        <a:bodyPr/>
        <a:lstStyle/>
        <a:p>
          <a:endParaRPr lang="en-FJ"/>
        </a:p>
      </dgm:t>
    </dgm:pt>
    <dgm:pt modelId="{94ABDAC7-23DD-4F90-8C06-A3A8CA21DBD3}">
      <dgm:prSet/>
      <dgm:spPr/>
      <dgm:t>
        <a:bodyPr/>
        <a:lstStyle/>
        <a:p>
          <a:r>
            <a:rPr lang="en-US" dirty="0"/>
            <a:t>Part 6: Electricity Tariffs and Prices for Services</a:t>
          </a:r>
          <a:endParaRPr lang="en-FJ" dirty="0"/>
        </a:p>
      </dgm:t>
    </dgm:pt>
    <dgm:pt modelId="{69A66167-0152-4D79-8E1F-C4EC93F15BF0}" type="parTrans" cxnId="{E5C2A155-57AE-4A0B-ACCB-952AFC4D9FDD}">
      <dgm:prSet/>
      <dgm:spPr/>
      <dgm:t>
        <a:bodyPr/>
        <a:lstStyle/>
        <a:p>
          <a:endParaRPr lang="en-FJ"/>
        </a:p>
      </dgm:t>
    </dgm:pt>
    <dgm:pt modelId="{2EBA61CB-2F69-49D9-ACC0-D2A419C20139}" type="sibTrans" cxnId="{E5C2A155-57AE-4A0B-ACCB-952AFC4D9FDD}">
      <dgm:prSet/>
      <dgm:spPr/>
      <dgm:t>
        <a:bodyPr/>
        <a:lstStyle/>
        <a:p>
          <a:endParaRPr lang="en-FJ"/>
        </a:p>
      </dgm:t>
    </dgm:pt>
    <dgm:pt modelId="{50539999-EB7A-4BCC-A4EB-19AB82943124}" type="pres">
      <dgm:prSet presAssocID="{9B1B98D1-2512-41E4-B85D-C00893A6C555}" presName="diagram" presStyleCnt="0">
        <dgm:presLayoutVars>
          <dgm:dir/>
          <dgm:resizeHandles val="exact"/>
        </dgm:presLayoutVars>
      </dgm:prSet>
      <dgm:spPr/>
    </dgm:pt>
    <dgm:pt modelId="{8A8713C4-5C16-48E3-A91C-6FCC650A2836}" type="pres">
      <dgm:prSet presAssocID="{78EE1FEB-E92F-431D-9F38-075E55E5BCDA}" presName="node" presStyleLbl="node1" presStyleIdx="0" presStyleCnt="12">
        <dgm:presLayoutVars>
          <dgm:bulletEnabled val="1"/>
        </dgm:presLayoutVars>
      </dgm:prSet>
      <dgm:spPr/>
    </dgm:pt>
    <dgm:pt modelId="{F257E6EF-7141-4131-B0E9-BA83C1A5AB58}" type="pres">
      <dgm:prSet presAssocID="{A58E5743-5F9C-41B1-8164-5B0C5ED21427}" presName="sibTrans" presStyleCnt="0"/>
      <dgm:spPr/>
    </dgm:pt>
    <dgm:pt modelId="{E0ABDEA0-36B9-49CA-B024-65A345BC6288}" type="pres">
      <dgm:prSet presAssocID="{5AAD575A-887F-4B0E-BA06-7E00D078B278}" presName="node" presStyleLbl="node1" presStyleIdx="1" presStyleCnt="12">
        <dgm:presLayoutVars>
          <dgm:bulletEnabled val="1"/>
        </dgm:presLayoutVars>
      </dgm:prSet>
      <dgm:spPr/>
    </dgm:pt>
    <dgm:pt modelId="{3BA149DB-EEDC-4504-A9D5-E8D238172465}" type="pres">
      <dgm:prSet presAssocID="{DDF31577-76A7-40B5-8DCE-F7FCF47BE435}" presName="sibTrans" presStyleCnt="0"/>
      <dgm:spPr/>
    </dgm:pt>
    <dgm:pt modelId="{294A5945-DB7A-4C4E-94AE-3825246FD857}" type="pres">
      <dgm:prSet presAssocID="{E481AC2D-315E-45ED-A416-6C9E913A6EFA}" presName="node" presStyleLbl="node1" presStyleIdx="2" presStyleCnt="12">
        <dgm:presLayoutVars>
          <dgm:bulletEnabled val="1"/>
        </dgm:presLayoutVars>
      </dgm:prSet>
      <dgm:spPr/>
    </dgm:pt>
    <dgm:pt modelId="{27948365-217B-4CDF-B20E-D2AF75BD7ED2}" type="pres">
      <dgm:prSet presAssocID="{1217F056-74C4-46E2-A96A-CF867D733C96}" presName="sibTrans" presStyleCnt="0"/>
      <dgm:spPr/>
    </dgm:pt>
    <dgm:pt modelId="{6EC47B87-6D3E-494A-B61D-E26D8BF69BCD}" type="pres">
      <dgm:prSet presAssocID="{268240BB-8E2D-47D6-91F9-5D16EBED4A6A}" presName="node" presStyleLbl="node1" presStyleIdx="3" presStyleCnt="12">
        <dgm:presLayoutVars>
          <dgm:bulletEnabled val="1"/>
        </dgm:presLayoutVars>
      </dgm:prSet>
      <dgm:spPr/>
    </dgm:pt>
    <dgm:pt modelId="{AA5F12E1-F3AA-4914-BDCE-EDCC192AFF85}" type="pres">
      <dgm:prSet presAssocID="{F7C7AD02-E843-4C78-A106-D0DECE3D42F6}" presName="sibTrans" presStyleCnt="0"/>
      <dgm:spPr/>
    </dgm:pt>
    <dgm:pt modelId="{16A679DB-3708-4C4E-8762-C123E41DB74A}" type="pres">
      <dgm:prSet presAssocID="{5E5D8F54-2D06-4C85-8B1C-6593469BD3FF}" presName="node" presStyleLbl="node1" presStyleIdx="4" presStyleCnt="12" custLinFactX="-10257" custLinFactY="17202" custLinFactNeighborX="-100000" custLinFactNeighborY="100000">
        <dgm:presLayoutVars>
          <dgm:bulletEnabled val="1"/>
        </dgm:presLayoutVars>
      </dgm:prSet>
      <dgm:spPr/>
    </dgm:pt>
    <dgm:pt modelId="{047C3403-7525-4F70-82C8-6169CE0D8066}" type="pres">
      <dgm:prSet presAssocID="{F4FDC35D-A87B-4197-905D-E22736C9324D}" presName="sibTrans" presStyleCnt="0"/>
      <dgm:spPr/>
    </dgm:pt>
    <dgm:pt modelId="{003C185C-6FEE-4395-B6BC-612AA1019DD1}" type="pres">
      <dgm:prSet presAssocID="{BDAE2EEC-92FC-4CC9-A379-AA944B61B7A2}" presName="node" presStyleLbl="node1" presStyleIdx="5" presStyleCnt="12" custLinFactX="-10000" custLinFactY="17926" custLinFactNeighborX="-100000" custLinFactNeighborY="100000">
        <dgm:presLayoutVars>
          <dgm:bulletEnabled val="1"/>
        </dgm:presLayoutVars>
      </dgm:prSet>
      <dgm:spPr/>
    </dgm:pt>
    <dgm:pt modelId="{F041D965-F8FB-4262-B253-2C916D33CCC6}" type="pres">
      <dgm:prSet presAssocID="{C637A3C1-3C00-4DB5-BE30-4ABADDCA8CB4}" presName="sibTrans" presStyleCnt="0"/>
      <dgm:spPr/>
    </dgm:pt>
    <dgm:pt modelId="{BB418A2B-4230-4DE7-98EC-0C453B5C9231}" type="pres">
      <dgm:prSet presAssocID="{94ABDAC7-23DD-4F90-8C06-A3A8CA21DBD3}" presName="node" presStyleLbl="node1" presStyleIdx="6" presStyleCnt="12" custLinFactX="100000" custLinFactY="-18462" custLinFactNeighborX="123119" custLinFactNeighborY="-100000">
        <dgm:presLayoutVars>
          <dgm:bulletEnabled val="1"/>
        </dgm:presLayoutVars>
      </dgm:prSet>
      <dgm:spPr/>
    </dgm:pt>
    <dgm:pt modelId="{AA0709F8-2B92-4630-A58C-1E8F3AB48BF7}" type="pres">
      <dgm:prSet presAssocID="{2EBA61CB-2F69-49D9-ACC0-D2A419C20139}" presName="sibTrans" presStyleCnt="0"/>
      <dgm:spPr/>
    </dgm:pt>
    <dgm:pt modelId="{9D68082A-D64E-469E-8C2B-96258FA0971C}" type="pres">
      <dgm:prSet presAssocID="{FAD87994-368B-44AC-91F9-601C352E11B5}" presName="node" presStyleLbl="node1" presStyleIdx="7" presStyleCnt="12" custLinFactY="-15756" custLinFactNeighborX="0" custLinFactNeighborY="-100000">
        <dgm:presLayoutVars>
          <dgm:bulletEnabled val="1"/>
        </dgm:presLayoutVars>
      </dgm:prSet>
      <dgm:spPr/>
    </dgm:pt>
    <dgm:pt modelId="{9ABECF67-B43E-4674-A56A-BA2AC948E4A9}" type="pres">
      <dgm:prSet presAssocID="{80D10D0C-A3A2-4EC6-9C57-1B75E21F7DED}" presName="sibTrans" presStyleCnt="0"/>
      <dgm:spPr/>
    </dgm:pt>
    <dgm:pt modelId="{7082D43B-D01D-4DD0-92F9-F479F7344732}" type="pres">
      <dgm:prSet presAssocID="{44B9998F-8A9A-403F-873B-96FF50544548}" presName="node" presStyleLbl="node1" presStyleIdx="8" presStyleCnt="12">
        <dgm:presLayoutVars>
          <dgm:bulletEnabled val="1"/>
        </dgm:presLayoutVars>
      </dgm:prSet>
      <dgm:spPr/>
    </dgm:pt>
    <dgm:pt modelId="{8DB39D63-ACAE-4DF3-8A78-797AFD5A4F32}" type="pres">
      <dgm:prSet presAssocID="{C624B108-26F6-4939-A5E3-95AED74078AD}" presName="sibTrans" presStyleCnt="0"/>
      <dgm:spPr/>
    </dgm:pt>
    <dgm:pt modelId="{3141550F-24AC-4DE0-A734-2CB2AD1B9D8B}" type="pres">
      <dgm:prSet presAssocID="{0C36684A-62DD-4258-85EA-DD49091D2254}" presName="node" presStyleLbl="node1" presStyleIdx="9" presStyleCnt="12">
        <dgm:presLayoutVars>
          <dgm:bulletEnabled val="1"/>
        </dgm:presLayoutVars>
      </dgm:prSet>
      <dgm:spPr/>
    </dgm:pt>
    <dgm:pt modelId="{17F9FC77-5839-4724-8088-641ADACD7E89}" type="pres">
      <dgm:prSet presAssocID="{AFD28594-D79F-402E-9240-F0A00F1ECA9C}" presName="sibTrans" presStyleCnt="0"/>
      <dgm:spPr/>
    </dgm:pt>
    <dgm:pt modelId="{89755581-0B17-4D73-835A-EAEF04761B91}" type="pres">
      <dgm:prSet presAssocID="{E70DC5F4-92A9-45F3-B2A7-3EB374786927}" presName="node" presStyleLbl="node1" presStyleIdx="10" presStyleCnt="12">
        <dgm:presLayoutVars>
          <dgm:bulletEnabled val="1"/>
        </dgm:presLayoutVars>
      </dgm:prSet>
      <dgm:spPr/>
    </dgm:pt>
    <dgm:pt modelId="{CDC4C953-0CF4-463B-8BDC-5135B94AA609}" type="pres">
      <dgm:prSet presAssocID="{8FF7C5E8-4F68-4F42-8EB0-12E93FDB173A}" presName="sibTrans" presStyleCnt="0"/>
      <dgm:spPr/>
    </dgm:pt>
    <dgm:pt modelId="{61F00B6A-8D65-48A7-8359-6317516849C7}" type="pres">
      <dgm:prSet presAssocID="{C708C354-3778-4B50-BDEF-32B35CA07DCE}" presName="node" presStyleLbl="node1" presStyleIdx="11" presStyleCnt="12">
        <dgm:presLayoutVars>
          <dgm:bulletEnabled val="1"/>
        </dgm:presLayoutVars>
      </dgm:prSet>
      <dgm:spPr/>
    </dgm:pt>
  </dgm:ptLst>
  <dgm:cxnLst>
    <dgm:cxn modelId="{7E839300-8D23-4515-8B32-38304EE8D23F}" type="presOf" srcId="{78EE1FEB-E92F-431D-9F38-075E55E5BCDA}" destId="{8A8713C4-5C16-48E3-A91C-6FCC650A2836}" srcOrd="0" destOrd="0" presId="urn:microsoft.com/office/officeart/2005/8/layout/default"/>
    <dgm:cxn modelId="{C6A38213-0E76-4557-942A-A79E7A9C1409}" srcId="{9B1B98D1-2512-41E4-B85D-C00893A6C555}" destId="{78EE1FEB-E92F-431D-9F38-075E55E5BCDA}" srcOrd="0" destOrd="0" parTransId="{1FAA1CDD-7BD7-4B34-9A29-C9E3EB4610C5}" sibTransId="{A58E5743-5F9C-41B1-8164-5B0C5ED21427}"/>
    <dgm:cxn modelId="{B0A1CE1A-418B-47E4-8DDC-F0C6A08B5E39}" srcId="{9B1B98D1-2512-41E4-B85D-C00893A6C555}" destId="{BDAE2EEC-92FC-4CC9-A379-AA944B61B7A2}" srcOrd="5" destOrd="0" parTransId="{09E32145-6B70-45A8-8C89-6374715C2835}" sibTransId="{C637A3C1-3C00-4DB5-BE30-4ABADDCA8CB4}"/>
    <dgm:cxn modelId="{65C83425-F948-4686-A583-E0344E65FE16}" type="presOf" srcId="{0C36684A-62DD-4258-85EA-DD49091D2254}" destId="{3141550F-24AC-4DE0-A734-2CB2AD1B9D8B}" srcOrd="0" destOrd="0" presId="urn:microsoft.com/office/officeart/2005/8/layout/default"/>
    <dgm:cxn modelId="{1AD9843D-D12B-4C22-9D25-1800A51B4DAE}" type="presOf" srcId="{5AAD575A-887F-4B0E-BA06-7E00D078B278}" destId="{E0ABDEA0-36B9-49CA-B024-65A345BC6288}" srcOrd="0" destOrd="0" presId="urn:microsoft.com/office/officeart/2005/8/layout/default"/>
    <dgm:cxn modelId="{8915D861-5AA1-42EA-AB8A-95BABCC4349D}" type="presOf" srcId="{44B9998F-8A9A-403F-873B-96FF50544548}" destId="{7082D43B-D01D-4DD0-92F9-F479F7344732}" srcOrd="0" destOrd="0" presId="urn:microsoft.com/office/officeart/2005/8/layout/default"/>
    <dgm:cxn modelId="{BE466B64-D025-4387-A527-5E6397013762}" type="presOf" srcId="{94ABDAC7-23DD-4F90-8C06-A3A8CA21DBD3}" destId="{BB418A2B-4230-4DE7-98EC-0C453B5C9231}" srcOrd="0" destOrd="0" presId="urn:microsoft.com/office/officeart/2005/8/layout/default"/>
    <dgm:cxn modelId="{0CBF7346-43D3-4A3D-ACA6-D5A00BE97EC9}" type="presOf" srcId="{268240BB-8E2D-47D6-91F9-5D16EBED4A6A}" destId="{6EC47B87-6D3E-494A-B61D-E26D8BF69BCD}" srcOrd="0" destOrd="0" presId="urn:microsoft.com/office/officeart/2005/8/layout/default"/>
    <dgm:cxn modelId="{D456DE46-B324-4B32-B87D-C5439F644D77}" type="presOf" srcId="{BDAE2EEC-92FC-4CC9-A379-AA944B61B7A2}" destId="{003C185C-6FEE-4395-B6BC-612AA1019DD1}" srcOrd="0" destOrd="0" presId="urn:microsoft.com/office/officeart/2005/8/layout/default"/>
    <dgm:cxn modelId="{E5C2A155-57AE-4A0B-ACCB-952AFC4D9FDD}" srcId="{9B1B98D1-2512-41E4-B85D-C00893A6C555}" destId="{94ABDAC7-23DD-4F90-8C06-A3A8CA21DBD3}" srcOrd="6" destOrd="0" parTransId="{69A66167-0152-4D79-8E1F-C4EC93F15BF0}" sibTransId="{2EBA61CB-2F69-49D9-ACC0-D2A419C20139}"/>
    <dgm:cxn modelId="{3FE38158-C547-4A90-A77A-33AAA86ECF37}" srcId="{9B1B98D1-2512-41E4-B85D-C00893A6C555}" destId="{E481AC2D-315E-45ED-A416-6C9E913A6EFA}" srcOrd="2" destOrd="0" parTransId="{D1775505-D83D-4FE2-80C5-960E99123ACD}" sibTransId="{1217F056-74C4-46E2-A96A-CF867D733C96}"/>
    <dgm:cxn modelId="{506CBE78-F51A-403F-9D89-2F97E18B7731}" srcId="{9B1B98D1-2512-41E4-B85D-C00893A6C555}" destId="{C708C354-3778-4B50-BDEF-32B35CA07DCE}" srcOrd="11" destOrd="0" parTransId="{9AB2E58A-41C4-41A7-8A9A-8E9D1B8D2C24}" sibTransId="{60039ABB-9B8F-40EE-B365-12B5F46B648D}"/>
    <dgm:cxn modelId="{F5DC2279-AB06-4F11-8A44-2CED940947C5}" type="presOf" srcId="{5E5D8F54-2D06-4C85-8B1C-6593469BD3FF}" destId="{16A679DB-3708-4C4E-8762-C123E41DB74A}" srcOrd="0" destOrd="0" presId="urn:microsoft.com/office/officeart/2005/8/layout/default"/>
    <dgm:cxn modelId="{56D6757D-1A98-4533-A970-B8D37484080A}" type="presOf" srcId="{C708C354-3778-4B50-BDEF-32B35CA07DCE}" destId="{61F00B6A-8D65-48A7-8359-6317516849C7}" srcOrd="0" destOrd="0" presId="urn:microsoft.com/office/officeart/2005/8/layout/default"/>
    <dgm:cxn modelId="{502E7C83-D076-4798-9B0C-720CD607AA9F}" type="presOf" srcId="{E481AC2D-315E-45ED-A416-6C9E913A6EFA}" destId="{294A5945-DB7A-4C4E-94AE-3825246FD857}" srcOrd="0" destOrd="0" presId="urn:microsoft.com/office/officeart/2005/8/layout/default"/>
    <dgm:cxn modelId="{5A8C1E84-5BC8-4AE5-A7DF-2F1F503EC787}" type="presOf" srcId="{E70DC5F4-92A9-45F3-B2A7-3EB374786927}" destId="{89755581-0B17-4D73-835A-EAEF04761B91}" srcOrd="0" destOrd="0" presId="urn:microsoft.com/office/officeart/2005/8/layout/default"/>
    <dgm:cxn modelId="{8C98279F-BAFB-4CBC-B8F9-94C3FCFAD157}" srcId="{9B1B98D1-2512-41E4-B85D-C00893A6C555}" destId="{5E5D8F54-2D06-4C85-8B1C-6593469BD3FF}" srcOrd="4" destOrd="0" parTransId="{D5033477-5911-4592-A6E8-0830DDBE6D5F}" sibTransId="{F4FDC35D-A87B-4197-905D-E22736C9324D}"/>
    <dgm:cxn modelId="{60B815A2-3273-4FD2-97F1-791344F42137}" type="presOf" srcId="{FAD87994-368B-44AC-91F9-601C352E11B5}" destId="{9D68082A-D64E-469E-8C2B-96258FA0971C}" srcOrd="0" destOrd="0" presId="urn:microsoft.com/office/officeart/2005/8/layout/default"/>
    <dgm:cxn modelId="{65D62CB6-D046-4488-AE3D-89AAD754CECA}" srcId="{9B1B98D1-2512-41E4-B85D-C00893A6C555}" destId="{44B9998F-8A9A-403F-873B-96FF50544548}" srcOrd="8" destOrd="0" parTransId="{F25DB2C6-E301-4EE0-BD52-0ECF1670D3F5}" sibTransId="{C624B108-26F6-4939-A5E3-95AED74078AD}"/>
    <dgm:cxn modelId="{BDC61DC0-B4A3-44ED-9AA6-511170CD8033}" srcId="{9B1B98D1-2512-41E4-B85D-C00893A6C555}" destId="{5AAD575A-887F-4B0E-BA06-7E00D078B278}" srcOrd="1" destOrd="0" parTransId="{E46BDB13-7358-4126-98B3-201542DC900A}" sibTransId="{DDF31577-76A7-40B5-8DCE-F7FCF47BE435}"/>
    <dgm:cxn modelId="{E776FBCC-DF45-431D-966A-8950D53C5820}" srcId="{9B1B98D1-2512-41E4-B85D-C00893A6C555}" destId="{0C36684A-62DD-4258-85EA-DD49091D2254}" srcOrd="9" destOrd="0" parTransId="{81DFF4AE-2317-4228-BAAA-D5941449615E}" sibTransId="{AFD28594-D79F-402E-9240-F0A00F1ECA9C}"/>
    <dgm:cxn modelId="{54C0CAD4-267E-4113-9D53-3CE771779729}" srcId="{9B1B98D1-2512-41E4-B85D-C00893A6C555}" destId="{FAD87994-368B-44AC-91F9-601C352E11B5}" srcOrd="7" destOrd="0" parTransId="{CA7FB521-2F92-4058-9120-3D8735C8BE48}" sibTransId="{80D10D0C-A3A2-4EC6-9C57-1B75E21F7DED}"/>
    <dgm:cxn modelId="{4127CDE5-0BF0-4ECC-A32D-2624E1D4E37D}" type="presOf" srcId="{9B1B98D1-2512-41E4-B85D-C00893A6C555}" destId="{50539999-EB7A-4BCC-A4EB-19AB82943124}" srcOrd="0" destOrd="0" presId="urn:microsoft.com/office/officeart/2005/8/layout/default"/>
    <dgm:cxn modelId="{B7CFD6EA-4224-49C2-835F-8C85EDC107E3}" srcId="{9B1B98D1-2512-41E4-B85D-C00893A6C555}" destId="{268240BB-8E2D-47D6-91F9-5D16EBED4A6A}" srcOrd="3" destOrd="0" parTransId="{86806B91-6055-4BF2-A81C-48489D227300}" sibTransId="{F7C7AD02-E843-4C78-A106-D0DECE3D42F6}"/>
    <dgm:cxn modelId="{4C3733FE-2C71-4583-876E-D4676C297DB2}" srcId="{9B1B98D1-2512-41E4-B85D-C00893A6C555}" destId="{E70DC5F4-92A9-45F3-B2A7-3EB374786927}" srcOrd="10" destOrd="0" parTransId="{95D043E9-A631-428C-B459-2027DA7090AB}" sibTransId="{8FF7C5E8-4F68-4F42-8EB0-12E93FDB173A}"/>
    <dgm:cxn modelId="{BB59860B-EDA4-4278-A9F4-3CEE9558E6ED}" type="presParOf" srcId="{50539999-EB7A-4BCC-A4EB-19AB82943124}" destId="{8A8713C4-5C16-48E3-A91C-6FCC650A2836}" srcOrd="0" destOrd="0" presId="urn:microsoft.com/office/officeart/2005/8/layout/default"/>
    <dgm:cxn modelId="{361E4FC5-5368-49BE-8F89-B249DB79AEE4}" type="presParOf" srcId="{50539999-EB7A-4BCC-A4EB-19AB82943124}" destId="{F257E6EF-7141-4131-B0E9-BA83C1A5AB58}" srcOrd="1" destOrd="0" presId="urn:microsoft.com/office/officeart/2005/8/layout/default"/>
    <dgm:cxn modelId="{F330039C-D08A-4212-B542-77EC4D8B71FD}" type="presParOf" srcId="{50539999-EB7A-4BCC-A4EB-19AB82943124}" destId="{E0ABDEA0-36B9-49CA-B024-65A345BC6288}" srcOrd="2" destOrd="0" presId="urn:microsoft.com/office/officeart/2005/8/layout/default"/>
    <dgm:cxn modelId="{A8BD9F60-F451-4392-9C7C-C7043F1456EF}" type="presParOf" srcId="{50539999-EB7A-4BCC-A4EB-19AB82943124}" destId="{3BA149DB-EEDC-4504-A9D5-E8D238172465}" srcOrd="3" destOrd="0" presId="urn:microsoft.com/office/officeart/2005/8/layout/default"/>
    <dgm:cxn modelId="{9CC9639B-895C-4636-9DD5-4B5E48E8D431}" type="presParOf" srcId="{50539999-EB7A-4BCC-A4EB-19AB82943124}" destId="{294A5945-DB7A-4C4E-94AE-3825246FD857}" srcOrd="4" destOrd="0" presId="urn:microsoft.com/office/officeart/2005/8/layout/default"/>
    <dgm:cxn modelId="{12056798-137E-4EAF-8C18-5F5E8824944B}" type="presParOf" srcId="{50539999-EB7A-4BCC-A4EB-19AB82943124}" destId="{27948365-217B-4CDF-B20E-D2AF75BD7ED2}" srcOrd="5" destOrd="0" presId="urn:microsoft.com/office/officeart/2005/8/layout/default"/>
    <dgm:cxn modelId="{27415414-539B-4E8E-8FE9-F97F41BFA4E6}" type="presParOf" srcId="{50539999-EB7A-4BCC-A4EB-19AB82943124}" destId="{6EC47B87-6D3E-494A-B61D-E26D8BF69BCD}" srcOrd="6" destOrd="0" presId="urn:microsoft.com/office/officeart/2005/8/layout/default"/>
    <dgm:cxn modelId="{DD615A33-C4DA-4DE1-BE8B-E246D23B1B57}" type="presParOf" srcId="{50539999-EB7A-4BCC-A4EB-19AB82943124}" destId="{AA5F12E1-F3AA-4914-BDCE-EDCC192AFF85}" srcOrd="7" destOrd="0" presId="urn:microsoft.com/office/officeart/2005/8/layout/default"/>
    <dgm:cxn modelId="{45C8BA27-4A9F-41D8-87EA-34C3047F1659}" type="presParOf" srcId="{50539999-EB7A-4BCC-A4EB-19AB82943124}" destId="{16A679DB-3708-4C4E-8762-C123E41DB74A}" srcOrd="8" destOrd="0" presId="urn:microsoft.com/office/officeart/2005/8/layout/default"/>
    <dgm:cxn modelId="{7092F2D2-2990-4704-BA10-C80D9C0A698B}" type="presParOf" srcId="{50539999-EB7A-4BCC-A4EB-19AB82943124}" destId="{047C3403-7525-4F70-82C8-6169CE0D8066}" srcOrd="9" destOrd="0" presId="urn:microsoft.com/office/officeart/2005/8/layout/default"/>
    <dgm:cxn modelId="{24FEE082-34BB-42E0-A749-A28F2E765190}" type="presParOf" srcId="{50539999-EB7A-4BCC-A4EB-19AB82943124}" destId="{003C185C-6FEE-4395-B6BC-612AA1019DD1}" srcOrd="10" destOrd="0" presId="urn:microsoft.com/office/officeart/2005/8/layout/default"/>
    <dgm:cxn modelId="{12C3E238-ECC1-4CEA-8200-9964DC89D78B}" type="presParOf" srcId="{50539999-EB7A-4BCC-A4EB-19AB82943124}" destId="{F041D965-F8FB-4262-B253-2C916D33CCC6}" srcOrd="11" destOrd="0" presId="urn:microsoft.com/office/officeart/2005/8/layout/default"/>
    <dgm:cxn modelId="{8938F020-D907-4D0E-BAC6-26ACF136FB2F}" type="presParOf" srcId="{50539999-EB7A-4BCC-A4EB-19AB82943124}" destId="{BB418A2B-4230-4DE7-98EC-0C453B5C9231}" srcOrd="12" destOrd="0" presId="urn:microsoft.com/office/officeart/2005/8/layout/default"/>
    <dgm:cxn modelId="{081B99EA-A945-4FAB-B57E-53DEC9568E6E}" type="presParOf" srcId="{50539999-EB7A-4BCC-A4EB-19AB82943124}" destId="{AA0709F8-2B92-4630-A58C-1E8F3AB48BF7}" srcOrd="13" destOrd="0" presId="urn:microsoft.com/office/officeart/2005/8/layout/default"/>
    <dgm:cxn modelId="{1350A738-FFB7-454A-91B6-347EE5BC335A}" type="presParOf" srcId="{50539999-EB7A-4BCC-A4EB-19AB82943124}" destId="{9D68082A-D64E-469E-8C2B-96258FA0971C}" srcOrd="14" destOrd="0" presId="urn:microsoft.com/office/officeart/2005/8/layout/default"/>
    <dgm:cxn modelId="{21032AA2-C6DD-4B0F-8C70-5E2AB9788CED}" type="presParOf" srcId="{50539999-EB7A-4BCC-A4EB-19AB82943124}" destId="{9ABECF67-B43E-4674-A56A-BA2AC948E4A9}" srcOrd="15" destOrd="0" presId="urn:microsoft.com/office/officeart/2005/8/layout/default"/>
    <dgm:cxn modelId="{00E6AADC-0FC2-4E10-BD67-5E2D66D29AEA}" type="presParOf" srcId="{50539999-EB7A-4BCC-A4EB-19AB82943124}" destId="{7082D43B-D01D-4DD0-92F9-F479F7344732}" srcOrd="16" destOrd="0" presId="urn:microsoft.com/office/officeart/2005/8/layout/default"/>
    <dgm:cxn modelId="{9F2662CC-4F22-4E06-A97F-16A23213E11E}" type="presParOf" srcId="{50539999-EB7A-4BCC-A4EB-19AB82943124}" destId="{8DB39D63-ACAE-4DF3-8A78-797AFD5A4F32}" srcOrd="17" destOrd="0" presId="urn:microsoft.com/office/officeart/2005/8/layout/default"/>
    <dgm:cxn modelId="{DA0F1532-F3DB-442A-9AAA-9733008566A7}" type="presParOf" srcId="{50539999-EB7A-4BCC-A4EB-19AB82943124}" destId="{3141550F-24AC-4DE0-A734-2CB2AD1B9D8B}" srcOrd="18" destOrd="0" presId="urn:microsoft.com/office/officeart/2005/8/layout/default"/>
    <dgm:cxn modelId="{AAC75A47-E896-43BA-A3E7-0A34B1E09FA0}" type="presParOf" srcId="{50539999-EB7A-4BCC-A4EB-19AB82943124}" destId="{17F9FC77-5839-4724-8088-641ADACD7E89}" srcOrd="19" destOrd="0" presId="urn:microsoft.com/office/officeart/2005/8/layout/default"/>
    <dgm:cxn modelId="{29896B8A-F78F-424E-A858-F3A8877BEC19}" type="presParOf" srcId="{50539999-EB7A-4BCC-A4EB-19AB82943124}" destId="{89755581-0B17-4D73-835A-EAEF04761B91}" srcOrd="20" destOrd="0" presId="urn:microsoft.com/office/officeart/2005/8/layout/default"/>
    <dgm:cxn modelId="{BF855289-12B0-4C06-89AF-410ABE74BDE7}" type="presParOf" srcId="{50539999-EB7A-4BCC-A4EB-19AB82943124}" destId="{CDC4C953-0CF4-463B-8BDC-5135B94AA609}" srcOrd="21" destOrd="0" presId="urn:microsoft.com/office/officeart/2005/8/layout/default"/>
    <dgm:cxn modelId="{02615B7C-F8B9-4C19-85E9-B93BCCBE492E}" type="presParOf" srcId="{50539999-EB7A-4BCC-A4EB-19AB82943124}" destId="{61F00B6A-8D65-48A7-8359-6317516849C7}"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1B98D1-2512-41E4-B85D-C00893A6C55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FJ"/>
        </a:p>
      </dgm:t>
    </dgm:pt>
    <dgm:pt modelId="{78EE1FEB-E92F-431D-9F38-075E55E5BCDA}">
      <dgm:prSet phldrT="[Text]"/>
      <dgm:spPr/>
      <dgm:t>
        <a:bodyPr/>
        <a:lstStyle/>
        <a:p>
          <a:endParaRPr lang="en-FJ" dirty="0"/>
        </a:p>
        <a:p>
          <a:r>
            <a:rPr lang="en-US" dirty="0"/>
            <a:t>Part 1: Preliminary</a:t>
          </a:r>
          <a:endParaRPr lang="en-FJ" dirty="0"/>
        </a:p>
      </dgm:t>
    </dgm:pt>
    <dgm:pt modelId="{1FAA1CDD-7BD7-4B34-9A29-C9E3EB4610C5}" type="parTrans" cxnId="{C6A38213-0E76-4557-942A-A79E7A9C1409}">
      <dgm:prSet/>
      <dgm:spPr/>
      <dgm:t>
        <a:bodyPr/>
        <a:lstStyle/>
        <a:p>
          <a:endParaRPr lang="en-FJ"/>
        </a:p>
      </dgm:t>
    </dgm:pt>
    <dgm:pt modelId="{A58E5743-5F9C-41B1-8164-5B0C5ED21427}" type="sibTrans" cxnId="{C6A38213-0E76-4557-942A-A79E7A9C1409}">
      <dgm:prSet/>
      <dgm:spPr/>
      <dgm:t>
        <a:bodyPr/>
        <a:lstStyle/>
        <a:p>
          <a:endParaRPr lang="en-FJ"/>
        </a:p>
      </dgm:t>
    </dgm:pt>
    <dgm:pt modelId="{5AAD575A-887F-4B0E-BA06-7E00D078B278}">
      <dgm:prSet phldrT="[Text]"/>
      <dgm:spPr/>
      <dgm:t>
        <a:bodyPr/>
        <a:lstStyle/>
        <a:p>
          <a:r>
            <a:rPr lang="en-US" dirty="0"/>
            <a:t>Part 2: Powers of Regulator and Authorized Officers</a:t>
          </a:r>
          <a:endParaRPr lang="en-FJ" dirty="0"/>
        </a:p>
      </dgm:t>
    </dgm:pt>
    <dgm:pt modelId="{E46BDB13-7358-4126-98B3-201542DC900A}" type="parTrans" cxnId="{BDC61DC0-B4A3-44ED-9AA6-511170CD8033}">
      <dgm:prSet/>
      <dgm:spPr/>
      <dgm:t>
        <a:bodyPr/>
        <a:lstStyle/>
        <a:p>
          <a:endParaRPr lang="en-FJ"/>
        </a:p>
      </dgm:t>
    </dgm:pt>
    <dgm:pt modelId="{DDF31577-76A7-40B5-8DCE-F7FCF47BE435}" type="sibTrans" cxnId="{BDC61DC0-B4A3-44ED-9AA6-511170CD8033}">
      <dgm:prSet/>
      <dgm:spPr/>
      <dgm:t>
        <a:bodyPr/>
        <a:lstStyle/>
        <a:p>
          <a:endParaRPr lang="en-FJ"/>
        </a:p>
      </dgm:t>
    </dgm:pt>
    <dgm:pt modelId="{E481AC2D-315E-45ED-A416-6C9E913A6EFA}">
      <dgm:prSet phldrT="[Text]"/>
      <dgm:spPr/>
      <dgm:t>
        <a:bodyPr/>
        <a:lstStyle/>
        <a:p>
          <a:r>
            <a:rPr lang="en-US" dirty="0"/>
            <a:t>Part 3: Importing and Retailing Regulated Products</a:t>
          </a:r>
          <a:endParaRPr lang="en-FJ" dirty="0"/>
        </a:p>
      </dgm:t>
    </dgm:pt>
    <dgm:pt modelId="{D1775505-D83D-4FE2-80C5-960E99123ACD}" type="parTrans" cxnId="{3FE38158-C547-4A90-A77A-33AAA86ECF37}">
      <dgm:prSet/>
      <dgm:spPr/>
      <dgm:t>
        <a:bodyPr/>
        <a:lstStyle/>
        <a:p>
          <a:endParaRPr lang="en-FJ"/>
        </a:p>
      </dgm:t>
    </dgm:pt>
    <dgm:pt modelId="{1217F056-74C4-46E2-A96A-CF867D733C96}" type="sibTrans" cxnId="{3FE38158-C547-4A90-A77A-33AAA86ECF37}">
      <dgm:prSet/>
      <dgm:spPr/>
      <dgm:t>
        <a:bodyPr/>
        <a:lstStyle/>
        <a:p>
          <a:endParaRPr lang="en-FJ"/>
        </a:p>
      </dgm:t>
    </dgm:pt>
    <dgm:pt modelId="{5E5D8F54-2D06-4C85-8B1C-6593469BD3FF}">
      <dgm:prSet/>
      <dgm:spPr/>
      <dgm:t>
        <a:bodyPr/>
        <a:lstStyle/>
        <a:p>
          <a:r>
            <a:rPr lang="en-US" dirty="0"/>
            <a:t>Part 7: Breaches of Regulation</a:t>
          </a:r>
          <a:endParaRPr lang="en-FJ" dirty="0"/>
        </a:p>
      </dgm:t>
    </dgm:pt>
    <dgm:pt modelId="{F4FDC35D-A87B-4197-905D-E22736C9324D}" type="sibTrans" cxnId="{8C98279F-BAFB-4CBC-B8F9-94C3FCFAD157}">
      <dgm:prSet/>
      <dgm:spPr/>
      <dgm:t>
        <a:bodyPr/>
        <a:lstStyle/>
        <a:p>
          <a:endParaRPr lang="en-FJ"/>
        </a:p>
      </dgm:t>
    </dgm:pt>
    <dgm:pt modelId="{D5033477-5911-4592-A6E8-0830DDBE6D5F}" type="parTrans" cxnId="{8C98279F-BAFB-4CBC-B8F9-94C3FCFAD157}">
      <dgm:prSet/>
      <dgm:spPr/>
      <dgm:t>
        <a:bodyPr/>
        <a:lstStyle/>
        <a:p>
          <a:endParaRPr lang="en-FJ"/>
        </a:p>
      </dgm:t>
    </dgm:pt>
    <dgm:pt modelId="{268240BB-8E2D-47D6-91F9-5D16EBED4A6A}">
      <dgm:prSet/>
      <dgm:spPr/>
      <dgm:t>
        <a:bodyPr/>
        <a:lstStyle/>
        <a:p>
          <a:r>
            <a:rPr lang="en-US" dirty="0"/>
            <a:t>Part 4: Registration</a:t>
          </a:r>
          <a:endParaRPr lang="en-FJ" dirty="0"/>
        </a:p>
      </dgm:t>
    </dgm:pt>
    <dgm:pt modelId="{86806B91-6055-4BF2-A81C-48489D227300}" type="parTrans" cxnId="{B7CFD6EA-4224-49C2-835F-8C85EDC107E3}">
      <dgm:prSet/>
      <dgm:spPr/>
      <dgm:t>
        <a:bodyPr/>
        <a:lstStyle/>
        <a:p>
          <a:endParaRPr lang="en-FJ"/>
        </a:p>
      </dgm:t>
    </dgm:pt>
    <dgm:pt modelId="{F7C7AD02-E843-4C78-A106-D0DECE3D42F6}" type="sibTrans" cxnId="{B7CFD6EA-4224-49C2-835F-8C85EDC107E3}">
      <dgm:prSet/>
      <dgm:spPr/>
      <dgm:t>
        <a:bodyPr/>
        <a:lstStyle/>
        <a:p>
          <a:endParaRPr lang="en-FJ"/>
        </a:p>
      </dgm:t>
    </dgm:pt>
    <dgm:pt modelId="{FAD87994-368B-44AC-91F9-601C352E11B5}">
      <dgm:prSet/>
      <dgm:spPr/>
      <dgm:t>
        <a:bodyPr/>
        <a:lstStyle/>
        <a:p>
          <a:r>
            <a:rPr lang="en-US" dirty="0"/>
            <a:t>Part 5: Testing</a:t>
          </a:r>
          <a:endParaRPr lang="en-FJ" dirty="0"/>
        </a:p>
      </dgm:t>
    </dgm:pt>
    <dgm:pt modelId="{CA7FB521-2F92-4058-9120-3D8735C8BE48}" type="parTrans" cxnId="{54C0CAD4-267E-4113-9D53-3CE771779729}">
      <dgm:prSet/>
      <dgm:spPr/>
      <dgm:t>
        <a:bodyPr/>
        <a:lstStyle/>
        <a:p>
          <a:endParaRPr lang="en-FJ"/>
        </a:p>
      </dgm:t>
    </dgm:pt>
    <dgm:pt modelId="{80D10D0C-A3A2-4EC6-9C57-1B75E21F7DED}" type="sibTrans" cxnId="{54C0CAD4-267E-4113-9D53-3CE771779729}">
      <dgm:prSet/>
      <dgm:spPr/>
      <dgm:t>
        <a:bodyPr/>
        <a:lstStyle/>
        <a:p>
          <a:endParaRPr lang="en-FJ"/>
        </a:p>
      </dgm:t>
    </dgm:pt>
    <dgm:pt modelId="{94ABDAC7-23DD-4F90-8C06-A3A8CA21DBD3}">
      <dgm:prSet/>
      <dgm:spPr/>
      <dgm:t>
        <a:bodyPr/>
        <a:lstStyle/>
        <a:p>
          <a:r>
            <a:rPr lang="en-US" dirty="0"/>
            <a:t>Part 6: Transitional provisions</a:t>
          </a:r>
          <a:endParaRPr lang="en-FJ" dirty="0"/>
        </a:p>
      </dgm:t>
    </dgm:pt>
    <dgm:pt modelId="{69A66167-0152-4D79-8E1F-C4EC93F15BF0}" type="parTrans" cxnId="{E5C2A155-57AE-4A0B-ACCB-952AFC4D9FDD}">
      <dgm:prSet/>
      <dgm:spPr/>
      <dgm:t>
        <a:bodyPr/>
        <a:lstStyle/>
        <a:p>
          <a:endParaRPr lang="en-FJ"/>
        </a:p>
      </dgm:t>
    </dgm:pt>
    <dgm:pt modelId="{2EBA61CB-2F69-49D9-ACC0-D2A419C20139}" type="sibTrans" cxnId="{E5C2A155-57AE-4A0B-ACCB-952AFC4D9FDD}">
      <dgm:prSet/>
      <dgm:spPr/>
      <dgm:t>
        <a:bodyPr/>
        <a:lstStyle/>
        <a:p>
          <a:endParaRPr lang="en-FJ"/>
        </a:p>
      </dgm:t>
    </dgm:pt>
    <dgm:pt modelId="{50539999-EB7A-4BCC-A4EB-19AB82943124}" type="pres">
      <dgm:prSet presAssocID="{9B1B98D1-2512-41E4-B85D-C00893A6C555}" presName="diagram" presStyleCnt="0">
        <dgm:presLayoutVars>
          <dgm:dir/>
          <dgm:resizeHandles val="exact"/>
        </dgm:presLayoutVars>
      </dgm:prSet>
      <dgm:spPr/>
    </dgm:pt>
    <dgm:pt modelId="{8A8713C4-5C16-48E3-A91C-6FCC650A2836}" type="pres">
      <dgm:prSet presAssocID="{78EE1FEB-E92F-431D-9F38-075E55E5BCDA}" presName="node" presStyleLbl="node1" presStyleIdx="0" presStyleCnt="7">
        <dgm:presLayoutVars>
          <dgm:bulletEnabled val="1"/>
        </dgm:presLayoutVars>
      </dgm:prSet>
      <dgm:spPr/>
    </dgm:pt>
    <dgm:pt modelId="{F257E6EF-7141-4131-B0E9-BA83C1A5AB58}" type="pres">
      <dgm:prSet presAssocID="{A58E5743-5F9C-41B1-8164-5B0C5ED21427}" presName="sibTrans" presStyleCnt="0"/>
      <dgm:spPr/>
    </dgm:pt>
    <dgm:pt modelId="{E0ABDEA0-36B9-49CA-B024-65A345BC6288}" type="pres">
      <dgm:prSet presAssocID="{5AAD575A-887F-4B0E-BA06-7E00D078B278}" presName="node" presStyleLbl="node1" presStyleIdx="1" presStyleCnt="7">
        <dgm:presLayoutVars>
          <dgm:bulletEnabled val="1"/>
        </dgm:presLayoutVars>
      </dgm:prSet>
      <dgm:spPr/>
    </dgm:pt>
    <dgm:pt modelId="{3BA149DB-EEDC-4504-A9D5-E8D238172465}" type="pres">
      <dgm:prSet presAssocID="{DDF31577-76A7-40B5-8DCE-F7FCF47BE435}" presName="sibTrans" presStyleCnt="0"/>
      <dgm:spPr/>
    </dgm:pt>
    <dgm:pt modelId="{294A5945-DB7A-4C4E-94AE-3825246FD857}" type="pres">
      <dgm:prSet presAssocID="{E481AC2D-315E-45ED-A416-6C9E913A6EFA}" presName="node" presStyleLbl="node1" presStyleIdx="2" presStyleCnt="7">
        <dgm:presLayoutVars>
          <dgm:bulletEnabled val="1"/>
        </dgm:presLayoutVars>
      </dgm:prSet>
      <dgm:spPr/>
    </dgm:pt>
    <dgm:pt modelId="{27948365-217B-4CDF-B20E-D2AF75BD7ED2}" type="pres">
      <dgm:prSet presAssocID="{1217F056-74C4-46E2-A96A-CF867D733C96}" presName="sibTrans" presStyleCnt="0"/>
      <dgm:spPr/>
    </dgm:pt>
    <dgm:pt modelId="{6EC47B87-6D3E-494A-B61D-E26D8BF69BCD}" type="pres">
      <dgm:prSet presAssocID="{268240BB-8E2D-47D6-91F9-5D16EBED4A6A}" presName="node" presStyleLbl="node1" presStyleIdx="3" presStyleCnt="7">
        <dgm:presLayoutVars>
          <dgm:bulletEnabled val="1"/>
        </dgm:presLayoutVars>
      </dgm:prSet>
      <dgm:spPr/>
    </dgm:pt>
    <dgm:pt modelId="{AA5F12E1-F3AA-4914-BDCE-EDCC192AFF85}" type="pres">
      <dgm:prSet presAssocID="{F7C7AD02-E843-4C78-A106-D0DECE3D42F6}" presName="sibTrans" presStyleCnt="0"/>
      <dgm:spPr/>
    </dgm:pt>
    <dgm:pt modelId="{16A679DB-3708-4C4E-8762-C123E41DB74A}" type="pres">
      <dgm:prSet presAssocID="{5E5D8F54-2D06-4C85-8B1C-6593469BD3FF}" presName="node" presStyleLbl="node1" presStyleIdx="4" presStyleCnt="7" custLinFactY="11149" custLinFactNeighborX="4792" custLinFactNeighborY="100000">
        <dgm:presLayoutVars>
          <dgm:bulletEnabled val="1"/>
        </dgm:presLayoutVars>
      </dgm:prSet>
      <dgm:spPr/>
    </dgm:pt>
    <dgm:pt modelId="{047C3403-7525-4F70-82C8-6169CE0D8066}" type="pres">
      <dgm:prSet presAssocID="{F4FDC35D-A87B-4197-905D-E22736C9324D}" presName="sibTrans" presStyleCnt="0"/>
      <dgm:spPr/>
    </dgm:pt>
    <dgm:pt modelId="{BB418A2B-4230-4DE7-98EC-0C453B5C9231}" type="pres">
      <dgm:prSet presAssocID="{94ABDAC7-23DD-4F90-8C06-A3A8CA21DBD3}" presName="node" presStyleLbl="node1" presStyleIdx="5" presStyleCnt="7" custLinFactNeighborX="-680" custLinFactNeighborY="-726">
        <dgm:presLayoutVars>
          <dgm:bulletEnabled val="1"/>
        </dgm:presLayoutVars>
      </dgm:prSet>
      <dgm:spPr/>
    </dgm:pt>
    <dgm:pt modelId="{AA0709F8-2B92-4630-A58C-1E8F3AB48BF7}" type="pres">
      <dgm:prSet presAssocID="{2EBA61CB-2F69-49D9-ACC0-D2A419C20139}" presName="sibTrans" presStyleCnt="0"/>
      <dgm:spPr/>
    </dgm:pt>
    <dgm:pt modelId="{9D68082A-D64E-469E-8C2B-96258FA0971C}" type="pres">
      <dgm:prSet presAssocID="{FAD87994-368B-44AC-91F9-601C352E11B5}" presName="node" presStyleLbl="node1" presStyleIdx="6" presStyleCnt="7" custLinFactY="-15756" custLinFactNeighborX="0" custLinFactNeighborY="-100000">
        <dgm:presLayoutVars>
          <dgm:bulletEnabled val="1"/>
        </dgm:presLayoutVars>
      </dgm:prSet>
      <dgm:spPr/>
    </dgm:pt>
  </dgm:ptLst>
  <dgm:cxnLst>
    <dgm:cxn modelId="{7E839300-8D23-4515-8B32-38304EE8D23F}" type="presOf" srcId="{78EE1FEB-E92F-431D-9F38-075E55E5BCDA}" destId="{8A8713C4-5C16-48E3-A91C-6FCC650A2836}" srcOrd="0" destOrd="0" presId="urn:microsoft.com/office/officeart/2005/8/layout/default"/>
    <dgm:cxn modelId="{C6A38213-0E76-4557-942A-A79E7A9C1409}" srcId="{9B1B98D1-2512-41E4-B85D-C00893A6C555}" destId="{78EE1FEB-E92F-431D-9F38-075E55E5BCDA}" srcOrd="0" destOrd="0" parTransId="{1FAA1CDD-7BD7-4B34-9A29-C9E3EB4610C5}" sibTransId="{A58E5743-5F9C-41B1-8164-5B0C5ED21427}"/>
    <dgm:cxn modelId="{1AD9843D-D12B-4C22-9D25-1800A51B4DAE}" type="presOf" srcId="{5AAD575A-887F-4B0E-BA06-7E00D078B278}" destId="{E0ABDEA0-36B9-49CA-B024-65A345BC6288}" srcOrd="0" destOrd="0" presId="urn:microsoft.com/office/officeart/2005/8/layout/default"/>
    <dgm:cxn modelId="{BE466B64-D025-4387-A527-5E6397013762}" type="presOf" srcId="{94ABDAC7-23DD-4F90-8C06-A3A8CA21DBD3}" destId="{BB418A2B-4230-4DE7-98EC-0C453B5C9231}" srcOrd="0" destOrd="0" presId="urn:microsoft.com/office/officeart/2005/8/layout/default"/>
    <dgm:cxn modelId="{0CBF7346-43D3-4A3D-ACA6-D5A00BE97EC9}" type="presOf" srcId="{268240BB-8E2D-47D6-91F9-5D16EBED4A6A}" destId="{6EC47B87-6D3E-494A-B61D-E26D8BF69BCD}" srcOrd="0" destOrd="0" presId="urn:microsoft.com/office/officeart/2005/8/layout/default"/>
    <dgm:cxn modelId="{E5C2A155-57AE-4A0B-ACCB-952AFC4D9FDD}" srcId="{9B1B98D1-2512-41E4-B85D-C00893A6C555}" destId="{94ABDAC7-23DD-4F90-8C06-A3A8CA21DBD3}" srcOrd="5" destOrd="0" parTransId="{69A66167-0152-4D79-8E1F-C4EC93F15BF0}" sibTransId="{2EBA61CB-2F69-49D9-ACC0-D2A419C20139}"/>
    <dgm:cxn modelId="{3FE38158-C547-4A90-A77A-33AAA86ECF37}" srcId="{9B1B98D1-2512-41E4-B85D-C00893A6C555}" destId="{E481AC2D-315E-45ED-A416-6C9E913A6EFA}" srcOrd="2" destOrd="0" parTransId="{D1775505-D83D-4FE2-80C5-960E99123ACD}" sibTransId="{1217F056-74C4-46E2-A96A-CF867D733C96}"/>
    <dgm:cxn modelId="{F5DC2279-AB06-4F11-8A44-2CED940947C5}" type="presOf" srcId="{5E5D8F54-2D06-4C85-8B1C-6593469BD3FF}" destId="{16A679DB-3708-4C4E-8762-C123E41DB74A}" srcOrd="0" destOrd="0" presId="urn:microsoft.com/office/officeart/2005/8/layout/default"/>
    <dgm:cxn modelId="{502E7C83-D076-4798-9B0C-720CD607AA9F}" type="presOf" srcId="{E481AC2D-315E-45ED-A416-6C9E913A6EFA}" destId="{294A5945-DB7A-4C4E-94AE-3825246FD857}" srcOrd="0" destOrd="0" presId="urn:microsoft.com/office/officeart/2005/8/layout/default"/>
    <dgm:cxn modelId="{8C98279F-BAFB-4CBC-B8F9-94C3FCFAD157}" srcId="{9B1B98D1-2512-41E4-B85D-C00893A6C555}" destId="{5E5D8F54-2D06-4C85-8B1C-6593469BD3FF}" srcOrd="4" destOrd="0" parTransId="{D5033477-5911-4592-A6E8-0830DDBE6D5F}" sibTransId="{F4FDC35D-A87B-4197-905D-E22736C9324D}"/>
    <dgm:cxn modelId="{60B815A2-3273-4FD2-97F1-791344F42137}" type="presOf" srcId="{FAD87994-368B-44AC-91F9-601C352E11B5}" destId="{9D68082A-D64E-469E-8C2B-96258FA0971C}" srcOrd="0" destOrd="0" presId="urn:microsoft.com/office/officeart/2005/8/layout/default"/>
    <dgm:cxn modelId="{BDC61DC0-B4A3-44ED-9AA6-511170CD8033}" srcId="{9B1B98D1-2512-41E4-B85D-C00893A6C555}" destId="{5AAD575A-887F-4B0E-BA06-7E00D078B278}" srcOrd="1" destOrd="0" parTransId="{E46BDB13-7358-4126-98B3-201542DC900A}" sibTransId="{DDF31577-76A7-40B5-8DCE-F7FCF47BE435}"/>
    <dgm:cxn modelId="{54C0CAD4-267E-4113-9D53-3CE771779729}" srcId="{9B1B98D1-2512-41E4-B85D-C00893A6C555}" destId="{FAD87994-368B-44AC-91F9-601C352E11B5}" srcOrd="6" destOrd="0" parTransId="{CA7FB521-2F92-4058-9120-3D8735C8BE48}" sibTransId="{80D10D0C-A3A2-4EC6-9C57-1B75E21F7DED}"/>
    <dgm:cxn modelId="{4127CDE5-0BF0-4ECC-A32D-2624E1D4E37D}" type="presOf" srcId="{9B1B98D1-2512-41E4-B85D-C00893A6C555}" destId="{50539999-EB7A-4BCC-A4EB-19AB82943124}" srcOrd="0" destOrd="0" presId="urn:microsoft.com/office/officeart/2005/8/layout/default"/>
    <dgm:cxn modelId="{B7CFD6EA-4224-49C2-835F-8C85EDC107E3}" srcId="{9B1B98D1-2512-41E4-B85D-C00893A6C555}" destId="{268240BB-8E2D-47D6-91F9-5D16EBED4A6A}" srcOrd="3" destOrd="0" parTransId="{86806B91-6055-4BF2-A81C-48489D227300}" sibTransId="{F7C7AD02-E843-4C78-A106-D0DECE3D42F6}"/>
    <dgm:cxn modelId="{BB59860B-EDA4-4278-A9F4-3CEE9558E6ED}" type="presParOf" srcId="{50539999-EB7A-4BCC-A4EB-19AB82943124}" destId="{8A8713C4-5C16-48E3-A91C-6FCC650A2836}" srcOrd="0" destOrd="0" presId="urn:microsoft.com/office/officeart/2005/8/layout/default"/>
    <dgm:cxn modelId="{361E4FC5-5368-49BE-8F89-B249DB79AEE4}" type="presParOf" srcId="{50539999-EB7A-4BCC-A4EB-19AB82943124}" destId="{F257E6EF-7141-4131-B0E9-BA83C1A5AB58}" srcOrd="1" destOrd="0" presId="urn:microsoft.com/office/officeart/2005/8/layout/default"/>
    <dgm:cxn modelId="{F330039C-D08A-4212-B542-77EC4D8B71FD}" type="presParOf" srcId="{50539999-EB7A-4BCC-A4EB-19AB82943124}" destId="{E0ABDEA0-36B9-49CA-B024-65A345BC6288}" srcOrd="2" destOrd="0" presId="urn:microsoft.com/office/officeart/2005/8/layout/default"/>
    <dgm:cxn modelId="{A8BD9F60-F451-4392-9C7C-C7043F1456EF}" type="presParOf" srcId="{50539999-EB7A-4BCC-A4EB-19AB82943124}" destId="{3BA149DB-EEDC-4504-A9D5-E8D238172465}" srcOrd="3" destOrd="0" presId="urn:microsoft.com/office/officeart/2005/8/layout/default"/>
    <dgm:cxn modelId="{9CC9639B-895C-4636-9DD5-4B5E48E8D431}" type="presParOf" srcId="{50539999-EB7A-4BCC-A4EB-19AB82943124}" destId="{294A5945-DB7A-4C4E-94AE-3825246FD857}" srcOrd="4" destOrd="0" presId="urn:microsoft.com/office/officeart/2005/8/layout/default"/>
    <dgm:cxn modelId="{12056798-137E-4EAF-8C18-5F5E8824944B}" type="presParOf" srcId="{50539999-EB7A-4BCC-A4EB-19AB82943124}" destId="{27948365-217B-4CDF-B20E-D2AF75BD7ED2}" srcOrd="5" destOrd="0" presId="urn:microsoft.com/office/officeart/2005/8/layout/default"/>
    <dgm:cxn modelId="{27415414-539B-4E8E-8FE9-F97F41BFA4E6}" type="presParOf" srcId="{50539999-EB7A-4BCC-A4EB-19AB82943124}" destId="{6EC47B87-6D3E-494A-B61D-E26D8BF69BCD}" srcOrd="6" destOrd="0" presId="urn:microsoft.com/office/officeart/2005/8/layout/default"/>
    <dgm:cxn modelId="{DD615A33-C4DA-4DE1-BE8B-E246D23B1B57}" type="presParOf" srcId="{50539999-EB7A-4BCC-A4EB-19AB82943124}" destId="{AA5F12E1-F3AA-4914-BDCE-EDCC192AFF85}" srcOrd="7" destOrd="0" presId="urn:microsoft.com/office/officeart/2005/8/layout/default"/>
    <dgm:cxn modelId="{45C8BA27-4A9F-41D8-87EA-34C3047F1659}" type="presParOf" srcId="{50539999-EB7A-4BCC-A4EB-19AB82943124}" destId="{16A679DB-3708-4C4E-8762-C123E41DB74A}" srcOrd="8" destOrd="0" presId="urn:microsoft.com/office/officeart/2005/8/layout/default"/>
    <dgm:cxn modelId="{7092F2D2-2990-4704-BA10-C80D9C0A698B}" type="presParOf" srcId="{50539999-EB7A-4BCC-A4EB-19AB82943124}" destId="{047C3403-7525-4F70-82C8-6169CE0D8066}" srcOrd="9" destOrd="0" presId="urn:microsoft.com/office/officeart/2005/8/layout/default"/>
    <dgm:cxn modelId="{8938F020-D907-4D0E-BAC6-26ACF136FB2F}" type="presParOf" srcId="{50539999-EB7A-4BCC-A4EB-19AB82943124}" destId="{BB418A2B-4230-4DE7-98EC-0C453B5C9231}" srcOrd="10" destOrd="0" presId="urn:microsoft.com/office/officeart/2005/8/layout/default"/>
    <dgm:cxn modelId="{081B99EA-A945-4FAB-B57E-53DEC9568E6E}" type="presParOf" srcId="{50539999-EB7A-4BCC-A4EB-19AB82943124}" destId="{AA0709F8-2B92-4630-A58C-1E8F3AB48BF7}" srcOrd="11" destOrd="0" presId="urn:microsoft.com/office/officeart/2005/8/layout/default"/>
    <dgm:cxn modelId="{1350A738-FFB7-454A-91B6-347EE5BC335A}" type="presParOf" srcId="{50539999-EB7A-4BCC-A4EB-19AB82943124}" destId="{9D68082A-D64E-469E-8C2B-96258FA0971C}"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713C4-5C16-48E3-A91C-6FCC650A2836}">
      <dsp:nvSpPr>
        <dsp:cNvPr id="0" name=""/>
        <dsp:cNvSpPr/>
      </dsp:nvSpPr>
      <dsp:spPr>
        <a:xfrm>
          <a:off x="974724" y="1036"/>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FJ" sz="1400" kern="1200" dirty="0"/>
        </a:p>
        <a:p>
          <a:pPr marL="0" lvl="0" indent="0" algn="ctr" defTabSz="622300">
            <a:lnSpc>
              <a:spcPct val="90000"/>
            </a:lnSpc>
            <a:spcBef>
              <a:spcPct val="0"/>
            </a:spcBef>
            <a:spcAft>
              <a:spcPct val="35000"/>
            </a:spcAft>
            <a:buNone/>
          </a:pPr>
          <a:r>
            <a:rPr lang="en-US" sz="1400" kern="1200" dirty="0"/>
            <a:t>Part 1: Preliminary</a:t>
          </a:r>
          <a:endParaRPr lang="en-FJ" sz="1400" kern="1200" dirty="0"/>
        </a:p>
      </dsp:txBody>
      <dsp:txXfrm>
        <a:off x="974724" y="1036"/>
        <a:ext cx="1930796" cy="1158478"/>
      </dsp:txXfrm>
    </dsp:sp>
    <dsp:sp modelId="{E0ABDEA0-36B9-49CA-B024-65A345BC6288}">
      <dsp:nvSpPr>
        <dsp:cNvPr id="0" name=""/>
        <dsp:cNvSpPr/>
      </dsp:nvSpPr>
      <dsp:spPr>
        <a:xfrm>
          <a:off x="3098601" y="1036"/>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2: Administration of the Act</a:t>
          </a:r>
          <a:endParaRPr lang="en-FJ" sz="1400" kern="1200" dirty="0"/>
        </a:p>
      </dsp:txBody>
      <dsp:txXfrm>
        <a:off x="3098601" y="1036"/>
        <a:ext cx="1930796" cy="1158478"/>
      </dsp:txXfrm>
    </dsp:sp>
    <dsp:sp modelId="{294A5945-DB7A-4C4E-94AE-3825246FD857}">
      <dsp:nvSpPr>
        <dsp:cNvPr id="0" name=""/>
        <dsp:cNvSpPr/>
      </dsp:nvSpPr>
      <dsp:spPr>
        <a:xfrm>
          <a:off x="5222478" y="1036"/>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3: Establishment of Energy Planning Division and its Function</a:t>
          </a:r>
          <a:endParaRPr lang="en-FJ" sz="1400" kern="1200" dirty="0"/>
        </a:p>
      </dsp:txBody>
      <dsp:txXfrm>
        <a:off x="5222478" y="1036"/>
        <a:ext cx="1930796" cy="1158478"/>
      </dsp:txXfrm>
    </dsp:sp>
    <dsp:sp modelId="{6EC47B87-6D3E-494A-B61D-E26D8BF69BCD}">
      <dsp:nvSpPr>
        <dsp:cNvPr id="0" name=""/>
        <dsp:cNvSpPr/>
      </dsp:nvSpPr>
      <dsp:spPr>
        <a:xfrm>
          <a:off x="974724" y="1352594"/>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Part 4: Energy Steering Committee</a:t>
          </a:r>
          <a:endParaRPr lang="en-FJ" sz="1400" kern="1200" dirty="0"/>
        </a:p>
      </dsp:txBody>
      <dsp:txXfrm>
        <a:off x="974724" y="1352594"/>
        <a:ext cx="1930796" cy="1158478"/>
      </dsp:txXfrm>
    </dsp:sp>
    <dsp:sp modelId="{16A679DB-3708-4C4E-8762-C123E41DB74A}">
      <dsp:nvSpPr>
        <dsp:cNvPr id="0" name=""/>
        <dsp:cNvSpPr/>
      </dsp:nvSpPr>
      <dsp:spPr>
        <a:xfrm>
          <a:off x="969762" y="2710353"/>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7: Renewable Energy and Energy Efficiency Projects and Generation Projects</a:t>
          </a:r>
          <a:endParaRPr lang="en-FJ" sz="1400" kern="1200" dirty="0"/>
        </a:p>
      </dsp:txBody>
      <dsp:txXfrm>
        <a:off x="969762" y="2710353"/>
        <a:ext cx="1930796" cy="1158478"/>
      </dsp:txXfrm>
    </dsp:sp>
    <dsp:sp modelId="{003C185C-6FEE-4395-B6BC-612AA1019DD1}">
      <dsp:nvSpPr>
        <dsp:cNvPr id="0" name=""/>
        <dsp:cNvSpPr/>
      </dsp:nvSpPr>
      <dsp:spPr>
        <a:xfrm>
          <a:off x="3098601" y="2718740"/>
          <a:ext cx="1930796" cy="1158478"/>
        </a:xfrm>
        <a:prstGeom prst="rect">
          <a:avLst/>
        </a:prstGeom>
        <a:solidFill>
          <a:schemeClr val="accent4">
            <a:lumMod val="60000"/>
            <a:lumOff val="40000"/>
          </a:schemeClr>
        </a:solidFill>
        <a:ln w="12700" cap="flat" cmpd="sng" algn="ctr">
          <a:solidFill>
            <a:srgbClr val="FFFF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endParaRPr lang="en-FJ" sz="1400" kern="1200" dirty="0"/>
        </a:p>
        <a:p>
          <a:pPr marL="0" lvl="0" indent="0" algn="ctr" defTabSz="622300">
            <a:lnSpc>
              <a:spcPct val="90000"/>
            </a:lnSpc>
            <a:spcBef>
              <a:spcPct val="0"/>
            </a:spcBef>
            <a:spcAft>
              <a:spcPct val="35000"/>
            </a:spcAft>
            <a:buNone/>
          </a:pPr>
          <a:r>
            <a:rPr lang="en-US" sz="1400" kern="1200" dirty="0">
              <a:solidFill>
                <a:srgbClr val="FF0000"/>
              </a:solidFill>
            </a:rPr>
            <a:t>Part 8: Minimum Energy Performance Standard</a:t>
          </a:r>
          <a:endParaRPr lang="en-FJ" sz="1400" kern="1200" dirty="0">
            <a:solidFill>
              <a:srgbClr val="FF0000"/>
            </a:solidFill>
          </a:endParaRPr>
        </a:p>
      </dsp:txBody>
      <dsp:txXfrm>
        <a:off x="3098601" y="2718740"/>
        <a:ext cx="1930796" cy="1158478"/>
      </dsp:txXfrm>
    </dsp:sp>
    <dsp:sp modelId="{BB418A2B-4230-4DE7-98EC-0C453B5C9231}">
      <dsp:nvSpPr>
        <dsp:cNvPr id="0" name=""/>
        <dsp:cNvSpPr/>
      </dsp:nvSpPr>
      <dsp:spPr>
        <a:xfrm>
          <a:off x="5282699" y="1331795"/>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6: Electricity Tariffs and Prices for Services</a:t>
          </a:r>
          <a:endParaRPr lang="en-FJ" sz="1400" kern="1200" dirty="0"/>
        </a:p>
      </dsp:txBody>
      <dsp:txXfrm>
        <a:off x="5282699" y="1331795"/>
        <a:ext cx="1930796" cy="1158478"/>
      </dsp:txXfrm>
    </dsp:sp>
    <dsp:sp modelId="{9D68082A-D64E-469E-8C2B-96258FA0971C}">
      <dsp:nvSpPr>
        <dsp:cNvPr id="0" name=""/>
        <dsp:cNvSpPr/>
      </dsp:nvSpPr>
      <dsp:spPr>
        <a:xfrm>
          <a:off x="3098601" y="1363143"/>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5: Electricity Supply Areas</a:t>
          </a:r>
          <a:endParaRPr lang="en-FJ" sz="1400" kern="1200" dirty="0"/>
        </a:p>
      </dsp:txBody>
      <dsp:txXfrm>
        <a:off x="3098601" y="1363143"/>
        <a:ext cx="1930796" cy="1158478"/>
      </dsp:txXfrm>
    </dsp:sp>
    <dsp:sp modelId="{7082D43B-D01D-4DD0-92F9-F479F7344732}">
      <dsp:nvSpPr>
        <dsp:cNvPr id="0" name=""/>
        <dsp:cNvSpPr/>
      </dsp:nvSpPr>
      <dsp:spPr>
        <a:xfrm>
          <a:off x="5222478" y="2704151"/>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9: Petroleum Industry</a:t>
          </a:r>
          <a:endParaRPr lang="en-FJ" sz="1400" kern="1200" dirty="0"/>
        </a:p>
      </dsp:txBody>
      <dsp:txXfrm>
        <a:off x="5222478" y="2704151"/>
        <a:ext cx="1930796" cy="1158478"/>
      </dsp:txXfrm>
    </dsp:sp>
    <dsp:sp modelId="{3141550F-24AC-4DE0-A734-2CB2AD1B9D8B}">
      <dsp:nvSpPr>
        <dsp:cNvPr id="0" name=""/>
        <dsp:cNvSpPr/>
      </dsp:nvSpPr>
      <dsp:spPr>
        <a:xfrm>
          <a:off x="974724" y="4055709"/>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10: Energy Planning Division Oversight, inspection, performance, monitoring and Evaluation</a:t>
          </a:r>
          <a:endParaRPr lang="en-FJ" sz="1400" kern="1200" dirty="0"/>
        </a:p>
      </dsp:txBody>
      <dsp:txXfrm>
        <a:off x="974724" y="4055709"/>
        <a:ext cx="1930796" cy="1158478"/>
      </dsp:txXfrm>
    </dsp:sp>
    <dsp:sp modelId="{89755581-0B17-4D73-835A-EAEF04761B91}">
      <dsp:nvSpPr>
        <dsp:cNvPr id="0" name=""/>
        <dsp:cNvSpPr/>
      </dsp:nvSpPr>
      <dsp:spPr>
        <a:xfrm>
          <a:off x="3098601" y="4055709"/>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11: Disputes and Consumer Protection</a:t>
          </a:r>
          <a:endParaRPr lang="en-FJ" sz="1400" kern="1200" dirty="0"/>
        </a:p>
      </dsp:txBody>
      <dsp:txXfrm>
        <a:off x="3098601" y="4055709"/>
        <a:ext cx="1930796" cy="1158478"/>
      </dsp:txXfrm>
    </dsp:sp>
    <dsp:sp modelId="{61F00B6A-8D65-48A7-8359-6317516849C7}">
      <dsp:nvSpPr>
        <dsp:cNvPr id="0" name=""/>
        <dsp:cNvSpPr/>
      </dsp:nvSpPr>
      <dsp:spPr>
        <a:xfrm>
          <a:off x="5222478" y="4055709"/>
          <a:ext cx="1930796" cy="11584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Part 12: Disputes and Consumer </a:t>
          </a:r>
          <a:r>
            <a:rPr lang="en-US" sz="1400" kern="1200" dirty="0" err="1"/>
            <a:t>Proteiction</a:t>
          </a:r>
          <a:endParaRPr lang="en-FJ" sz="1400" kern="1200" dirty="0"/>
        </a:p>
      </dsp:txBody>
      <dsp:txXfrm>
        <a:off x="5222478" y="4055709"/>
        <a:ext cx="1930796" cy="1158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713C4-5C16-48E3-A91C-6FCC650A2836}">
      <dsp:nvSpPr>
        <dsp:cNvPr id="0" name=""/>
        <dsp:cNvSpPr/>
      </dsp:nvSpPr>
      <dsp:spPr>
        <a:xfrm>
          <a:off x="0" y="67611"/>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FJ" sz="2400" kern="1200" dirty="0"/>
        </a:p>
        <a:p>
          <a:pPr marL="0" lvl="0" indent="0" algn="ctr" defTabSz="1066800">
            <a:lnSpc>
              <a:spcPct val="90000"/>
            </a:lnSpc>
            <a:spcBef>
              <a:spcPct val="0"/>
            </a:spcBef>
            <a:spcAft>
              <a:spcPct val="35000"/>
            </a:spcAft>
            <a:buNone/>
          </a:pPr>
          <a:r>
            <a:rPr lang="en-US" sz="2400" kern="1200" dirty="0"/>
            <a:t>Part 1: Preliminary</a:t>
          </a:r>
          <a:endParaRPr lang="en-FJ" sz="2400" kern="1200" dirty="0"/>
        </a:p>
      </dsp:txBody>
      <dsp:txXfrm>
        <a:off x="0" y="67611"/>
        <a:ext cx="2539999" cy="1524000"/>
      </dsp:txXfrm>
    </dsp:sp>
    <dsp:sp modelId="{E0ABDEA0-36B9-49CA-B024-65A345BC6288}">
      <dsp:nvSpPr>
        <dsp:cNvPr id="0" name=""/>
        <dsp:cNvSpPr/>
      </dsp:nvSpPr>
      <dsp:spPr>
        <a:xfrm>
          <a:off x="2794000" y="67611"/>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2: Powers of Regulator and Authorized Officers</a:t>
          </a:r>
          <a:endParaRPr lang="en-FJ" sz="2400" kern="1200" dirty="0"/>
        </a:p>
      </dsp:txBody>
      <dsp:txXfrm>
        <a:off x="2794000" y="67611"/>
        <a:ext cx="2539999" cy="1524000"/>
      </dsp:txXfrm>
    </dsp:sp>
    <dsp:sp modelId="{294A5945-DB7A-4C4E-94AE-3825246FD857}">
      <dsp:nvSpPr>
        <dsp:cNvPr id="0" name=""/>
        <dsp:cNvSpPr/>
      </dsp:nvSpPr>
      <dsp:spPr>
        <a:xfrm>
          <a:off x="5587999" y="67611"/>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3: Importing and Retailing Regulated Products</a:t>
          </a:r>
          <a:endParaRPr lang="en-FJ" sz="2400" kern="1200" dirty="0"/>
        </a:p>
      </dsp:txBody>
      <dsp:txXfrm>
        <a:off x="5587999" y="67611"/>
        <a:ext cx="2539999" cy="1524000"/>
      </dsp:txXfrm>
    </dsp:sp>
    <dsp:sp modelId="{6EC47B87-6D3E-494A-B61D-E26D8BF69BCD}">
      <dsp:nvSpPr>
        <dsp:cNvPr id="0" name=""/>
        <dsp:cNvSpPr/>
      </dsp:nvSpPr>
      <dsp:spPr>
        <a:xfrm>
          <a:off x="0" y="1845612"/>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4: Registration</a:t>
          </a:r>
          <a:endParaRPr lang="en-FJ" sz="2400" kern="1200" dirty="0"/>
        </a:p>
      </dsp:txBody>
      <dsp:txXfrm>
        <a:off x="0" y="1845612"/>
        <a:ext cx="2539999" cy="1524000"/>
      </dsp:txXfrm>
    </dsp:sp>
    <dsp:sp modelId="{16A679DB-3708-4C4E-8762-C123E41DB74A}">
      <dsp:nvSpPr>
        <dsp:cNvPr id="0" name=""/>
        <dsp:cNvSpPr/>
      </dsp:nvSpPr>
      <dsp:spPr>
        <a:xfrm>
          <a:off x="2915716" y="3539522"/>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7: Breaches of Regulation</a:t>
          </a:r>
          <a:endParaRPr lang="en-FJ" sz="2400" kern="1200" dirty="0"/>
        </a:p>
      </dsp:txBody>
      <dsp:txXfrm>
        <a:off x="2915716" y="3539522"/>
        <a:ext cx="2539999" cy="1524000"/>
      </dsp:txXfrm>
    </dsp:sp>
    <dsp:sp modelId="{BB418A2B-4230-4DE7-98EC-0C453B5C9231}">
      <dsp:nvSpPr>
        <dsp:cNvPr id="0" name=""/>
        <dsp:cNvSpPr/>
      </dsp:nvSpPr>
      <dsp:spPr>
        <a:xfrm>
          <a:off x="5570727" y="1834547"/>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6: Transitional provisions</a:t>
          </a:r>
          <a:endParaRPr lang="en-FJ" sz="2400" kern="1200" dirty="0"/>
        </a:p>
      </dsp:txBody>
      <dsp:txXfrm>
        <a:off x="5570727" y="1834547"/>
        <a:ext cx="2539999" cy="1524000"/>
      </dsp:txXfrm>
    </dsp:sp>
    <dsp:sp modelId="{9D68082A-D64E-469E-8C2B-96258FA0971C}">
      <dsp:nvSpPr>
        <dsp:cNvPr id="0" name=""/>
        <dsp:cNvSpPr/>
      </dsp:nvSpPr>
      <dsp:spPr>
        <a:xfrm>
          <a:off x="2794000" y="1859490"/>
          <a:ext cx="2539999" cy="1524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Part 5: Testing</a:t>
          </a:r>
          <a:endParaRPr lang="en-FJ" sz="2400" kern="1200" dirty="0"/>
        </a:p>
      </dsp:txBody>
      <dsp:txXfrm>
        <a:off x="2794000" y="1859490"/>
        <a:ext cx="2539999"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J"/>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83C20-4273-454E-A483-D50561B5C018}" type="datetimeFigureOut">
              <a:rPr lang="en-FJ" smtClean="0"/>
              <a:t>14/03/2023</a:t>
            </a:fld>
            <a:endParaRPr lang="en-FJ"/>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J"/>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J"/>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DCF7C-075D-4F31-9156-266DC9CFD11B}" type="slidenum">
              <a:rPr lang="en-FJ" smtClean="0"/>
              <a:t>‹#›</a:t>
            </a:fld>
            <a:endParaRPr lang="en-FJ"/>
          </a:p>
        </p:txBody>
      </p:sp>
    </p:spTree>
    <p:extLst>
      <p:ext uri="{BB962C8B-B14F-4D97-AF65-F5344CB8AC3E}">
        <p14:creationId xmlns:p14="http://schemas.microsoft.com/office/powerpoint/2010/main" val="282957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J" dirty="0"/>
          </a:p>
        </p:txBody>
      </p:sp>
      <p:sp>
        <p:nvSpPr>
          <p:cNvPr id="4" name="Slide Number Placeholder 3"/>
          <p:cNvSpPr>
            <a:spLocks noGrp="1"/>
          </p:cNvSpPr>
          <p:nvPr>
            <p:ph type="sldNum" sz="quarter" idx="5"/>
          </p:nvPr>
        </p:nvSpPr>
        <p:spPr/>
        <p:txBody>
          <a:bodyPr/>
          <a:lstStyle/>
          <a:p>
            <a:fld id="{949DCF7C-075D-4F31-9156-266DC9CFD11B}" type="slidenum">
              <a:rPr lang="en-FJ" smtClean="0"/>
              <a:t>8</a:t>
            </a:fld>
            <a:endParaRPr lang="en-FJ"/>
          </a:p>
        </p:txBody>
      </p:sp>
    </p:spTree>
    <p:extLst>
      <p:ext uri="{BB962C8B-B14F-4D97-AF65-F5344CB8AC3E}">
        <p14:creationId xmlns:p14="http://schemas.microsoft.com/office/powerpoint/2010/main" val="1969298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9BE73-C2B3-0DDD-7FBE-4DA0A1DE66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J"/>
          </a:p>
        </p:txBody>
      </p:sp>
      <p:sp>
        <p:nvSpPr>
          <p:cNvPr id="3" name="Subtitle 2">
            <a:extLst>
              <a:ext uri="{FF2B5EF4-FFF2-40B4-BE49-F238E27FC236}">
                <a16:creationId xmlns:a16="http://schemas.microsoft.com/office/drawing/2014/main" id="{14EFA8CA-E3DB-AAE0-9763-1167F339D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J"/>
          </a:p>
        </p:txBody>
      </p:sp>
      <p:sp>
        <p:nvSpPr>
          <p:cNvPr id="4" name="Date Placeholder 3">
            <a:extLst>
              <a:ext uri="{FF2B5EF4-FFF2-40B4-BE49-F238E27FC236}">
                <a16:creationId xmlns:a16="http://schemas.microsoft.com/office/drawing/2014/main" id="{1389ED02-AC79-1D7E-36BF-292D4BF99179}"/>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C414C6DD-4DC0-2963-198A-38A1B75A13CF}"/>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CD4B8B18-453D-E7DE-A5E5-FBD594CE7D13}"/>
              </a:ext>
            </a:extLst>
          </p:cNvPr>
          <p:cNvSpPr>
            <a:spLocks noGrp="1"/>
          </p:cNvSpPr>
          <p:nvPr>
            <p:ph type="sldNum" sz="quarter" idx="12"/>
          </p:nvPr>
        </p:nvSpPr>
        <p:spPr/>
        <p:txBody>
          <a:bodyPr/>
          <a:lstStyle/>
          <a:p>
            <a:fld id="{A537FFE9-87DC-4ED5-9C9C-3C7E1BE487BF}" type="slidenum">
              <a:rPr lang="en-FJ" smtClean="0"/>
              <a:t>‹#›</a:t>
            </a:fld>
            <a:endParaRPr lang="en-FJ"/>
          </a:p>
        </p:txBody>
      </p:sp>
      <p:pic>
        <p:nvPicPr>
          <p:cNvPr id="9" name="Picture 8">
            <a:extLst>
              <a:ext uri="{FF2B5EF4-FFF2-40B4-BE49-F238E27FC236}">
                <a16:creationId xmlns:a16="http://schemas.microsoft.com/office/drawing/2014/main" id="{61067BC2-E5B0-E2FE-E0BE-0FA49E697D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6332" y="95736"/>
            <a:ext cx="2485623" cy="687723"/>
          </a:xfrm>
          <a:prstGeom prst="rect">
            <a:avLst/>
          </a:prstGeom>
        </p:spPr>
      </p:pic>
      <p:pic>
        <p:nvPicPr>
          <p:cNvPr id="10" name="Imagen 9">
            <a:extLst>
              <a:ext uri="{FF2B5EF4-FFF2-40B4-BE49-F238E27FC236}">
                <a16:creationId xmlns:a16="http://schemas.microsoft.com/office/drawing/2014/main" id="{403BB146-5586-8744-04CF-0D11954D7908}"/>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06376" y="41396"/>
            <a:ext cx="2485623" cy="742063"/>
          </a:xfrm>
          <a:prstGeom prst="rect">
            <a:avLst/>
          </a:prstGeom>
          <a:noFill/>
          <a:ln>
            <a:noFill/>
          </a:ln>
        </p:spPr>
      </p:pic>
      <p:pic>
        <p:nvPicPr>
          <p:cNvPr id="11" name="Picture 10">
            <a:extLst>
              <a:ext uri="{FF2B5EF4-FFF2-40B4-BE49-F238E27FC236}">
                <a16:creationId xmlns:a16="http://schemas.microsoft.com/office/drawing/2014/main" id="{F822C686-A2C4-92DB-D070-BBC13B8A305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907" y="0"/>
            <a:ext cx="2137893" cy="726774"/>
          </a:xfrm>
          <a:prstGeom prst="rect">
            <a:avLst/>
          </a:prstGeom>
        </p:spPr>
      </p:pic>
    </p:spTree>
    <p:extLst>
      <p:ext uri="{BB962C8B-B14F-4D97-AF65-F5344CB8AC3E}">
        <p14:creationId xmlns:p14="http://schemas.microsoft.com/office/powerpoint/2010/main" val="208567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A3B9-C003-9D57-A64B-FDB6C9EBE708}"/>
              </a:ext>
            </a:extLst>
          </p:cNvPr>
          <p:cNvSpPr>
            <a:spLocks noGrp="1"/>
          </p:cNvSpPr>
          <p:nvPr>
            <p:ph type="title"/>
          </p:nvPr>
        </p:nvSpPr>
        <p:spPr/>
        <p:txBody>
          <a:bodyPr/>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3C94BA28-E019-0F40-7134-39426B43D0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13E4FD38-E5E1-AFE2-7ABC-9E3EFA927A85}"/>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24B00A1D-21D3-D0D8-920D-5973FAB80D1D}"/>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FC6B6747-112B-ABA9-CB72-39F2E4EC1246}"/>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20450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E7C25-97EC-41AD-5314-D8E51B3929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2C607AFE-8F89-DA89-C6F8-6620B16912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29F08F9A-7718-B9A7-9FB7-B9E2221F142F}"/>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900801B1-7462-118F-B7BE-A8C6A534EC0E}"/>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56B5F672-0AE4-194A-7912-6428AB2176AA}"/>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154791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57FB-5CBB-1DE7-F24C-8E4401182A94}"/>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1F158204-E7CA-6D1E-996B-AF32877795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C107D689-1FF9-FE94-F469-9DDD7D9F05AB}"/>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49BA1B01-5273-BB36-DC35-C82D4D648049}"/>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A98A4F09-3906-AD7F-B47D-E42AEC562204}"/>
              </a:ext>
            </a:extLst>
          </p:cNvPr>
          <p:cNvSpPr>
            <a:spLocks noGrp="1"/>
          </p:cNvSpPr>
          <p:nvPr>
            <p:ph type="sldNum" sz="quarter" idx="12"/>
          </p:nvPr>
        </p:nvSpPr>
        <p:spPr/>
        <p:txBody>
          <a:bodyPr/>
          <a:lstStyle/>
          <a:p>
            <a:fld id="{A537FFE9-87DC-4ED5-9C9C-3C7E1BE487BF}" type="slidenum">
              <a:rPr lang="en-FJ" smtClean="0"/>
              <a:t>‹#›</a:t>
            </a:fld>
            <a:endParaRPr lang="en-FJ"/>
          </a:p>
        </p:txBody>
      </p:sp>
      <p:pic>
        <p:nvPicPr>
          <p:cNvPr id="7" name="Picture 6">
            <a:extLst>
              <a:ext uri="{FF2B5EF4-FFF2-40B4-BE49-F238E27FC236}">
                <a16:creationId xmlns:a16="http://schemas.microsoft.com/office/drawing/2014/main" id="{F8DC218B-60C0-2E83-889E-2878873A13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0727" y="136525"/>
            <a:ext cx="2485623" cy="687723"/>
          </a:xfrm>
          <a:prstGeom prst="rect">
            <a:avLst/>
          </a:prstGeom>
        </p:spPr>
      </p:pic>
      <p:pic>
        <p:nvPicPr>
          <p:cNvPr id="8" name="Imagen 9">
            <a:extLst>
              <a:ext uri="{FF2B5EF4-FFF2-40B4-BE49-F238E27FC236}">
                <a16:creationId xmlns:a16="http://schemas.microsoft.com/office/drawing/2014/main" id="{94CB5F8C-6413-67A8-EE20-7825425A6E5A}"/>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06376" y="97474"/>
            <a:ext cx="2485624" cy="911515"/>
          </a:xfrm>
          <a:prstGeom prst="rect">
            <a:avLst/>
          </a:prstGeom>
          <a:noFill/>
          <a:ln>
            <a:noFill/>
          </a:ln>
        </p:spPr>
      </p:pic>
      <p:pic>
        <p:nvPicPr>
          <p:cNvPr id="10" name="Picture 9">
            <a:extLst>
              <a:ext uri="{FF2B5EF4-FFF2-40B4-BE49-F238E27FC236}">
                <a16:creationId xmlns:a16="http://schemas.microsoft.com/office/drawing/2014/main" id="{AC0DBE2A-245A-5244-69F6-7587DF2E6E3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907" y="1738"/>
            <a:ext cx="2137893" cy="726774"/>
          </a:xfrm>
          <a:prstGeom prst="rect">
            <a:avLst/>
          </a:prstGeom>
        </p:spPr>
      </p:pic>
    </p:spTree>
    <p:extLst>
      <p:ext uri="{BB962C8B-B14F-4D97-AF65-F5344CB8AC3E}">
        <p14:creationId xmlns:p14="http://schemas.microsoft.com/office/powerpoint/2010/main" val="238772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B908-B93E-ED08-DF51-D06327031C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J"/>
          </a:p>
        </p:txBody>
      </p:sp>
      <p:sp>
        <p:nvSpPr>
          <p:cNvPr id="3" name="Text Placeholder 2">
            <a:extLst>
              <a:ext uri="{FF2B5EF4-FFF2-40B4-BE49-F238E27FC236}">
                <a16:creationId xmlns:a16="http://schemas.microsoft.com/office/drawing/2014/main" id="{C6BC9BF2-E981-9E17-98E2-50B30BA9F8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2658C1-67A3-6FDA-90AA-0E1DA604A564}"/>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FC0379C8-6480-ED81-243F-FDEAB346B432}"/>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813F983B-53D1-C99B-9E36-2DC1B1D19F0F}"/>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261837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31669-7468-54D7-EFBA-C99E8BD69FFF}"/>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96645710-DEF5-623F-FC7E-47E7284A1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Content Placeholder 3">
            <a:extLst>
              <a:ext uri="{FF2B5EF4-FFF2-40B4-BE49-F238E27FC236}">
                <a16:creationId xmlns:a16="http://schemas.microsoft.com/office/drawing/2014/main" id="{485A9C41-FBEE-6DA2-0DB2-E27853A67F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Date Placeholder 4">
            <a:extLst>
              <a:ext uri="{FF2B5EF4-FFF2-40B4-BE49-F238E27FC236}">
                <a16:creationId xmlns:a16="http://schemas.microsoft.com/office/drawing/2014/main" id="{763B3645-9B2D-61C4-9EDA-4E3166BFFD3C}"/>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6" name="Footer Placeholder 5">
            <a:extLst>
              <a:ext uri="{FF2B5EF4-FFF2-40B4-BE49-F238E27FC236}">
                <a16:creationId xmlns:a16="http://schemas.microsoft.com/office/drawing/2014/main" id="{8F8E8D38-A197-DF99-932F-2C7B8DAD04BA}"/>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E45994DA-AE28-3A08-36FF-0C2973E61133}"/>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248934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BFDAF-27F1-57DC-EA79-2E72D4D66CC9}"/>
              </a:ext>
            </a:extLst>
          </p:cNvPr>
          <p:cNvSpPr>
            <a:spLocks noGrp="1"/>
          </p:cNvSpPr>
          <p:nvPr>
            <p:ph type="title"/>
          </p:nvPr>
        </p:nvSpPr>
        <p:spPr>
          <a:xfrm>
            <a:off x="839788" y="365125"/>
            <a:ext cx="10515600" cy="1325563"/>
          </a:xfrm>
        </p:spPr>
        <p:txBody>
          <a:bodyPr/>
          <a:lstStyle/>
          <a:p>
            <a:r>
              <a:rPr lang="en-US"/>
              <a:t>Click to edit Master title style</a:t>
            </a:r>
            <a:endParaRPr lang="en-FJ"/>
          </a:p>
        </p:txBody>
      </p:sp>
      <p:sp>
        <p:nvSpPr>
          <p:cNvPr id="3" name="Text Placeholder 2">
            <a:extLst>
              <a:ext uri="{FF2B5EF4-FFF2-40B4-BE49-F238E27FC236}">
                <a16:creationId xmlns:a16="http://schemas.microsoft.com/office/drawing/2014/main" id="{DCDD3E60-AFD5-1B2F-0795-A814F96501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353A5-88A4-36A1-3AD6-D2B6E61916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Text Placeholder 4">
            <a:extLst>
              <a:ext uri="{FF2B5EF4-FFF2-40B4-BE49-F238E27FC236}">
                <a16:creationId xmlns:a16="http://schemas.microsoft.com/office/drawing/2014/main" id="{81D90397-AB80-3EB1-F8E3-DE8D099B9A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40C27C-25D3-222B-F886-D0CC6D41F4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7" name="Date Placeholder 6">
            <a:extLst>
              <a:ext uri="{FF2B5EF4-FFF2-40B4-BE49-F238E27FC236}">
                <a16:creationId xmlns:a16="http://schemas.microsoft.com/office/drawing/2014/main" id="{482214BE-9425-665D-0727-D98C2C87E706}"/>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8" name="Footer Placeholder 7">
            <a:extLst>
              <a:ext uri="{FF2B5EF4-FFF2-40B4-BE49-F238E27FC236}">
                <a16:creationId xmlns:a16="http://schemas.microsoft.com/office/drawing/2014/main" id="{318EB680-49B5-CFC1-9EB8-D211E3337256}"/>
              </a:ext>
            </a:extLst>
          </p:cNvPr>
          <p:cNvSpPr>
            <a:spLocks noGrp="1"/>
          </p:cNvSpPr>
          <p:nvPr>
            <p:ph type="ftr" sz="quarter" idx="11"/>
          </p:nvPr>
        </p:nvSpPr>
        <p:spPr/>
        <p:txBody>
          <a:bodyPr/>
          <a:lstStyle/>
          <a:p>
            <a:endParaRPr lang="en-FJ"/>
          </a:p>
        </p:txBody>
      </p:sp>
      <p:sp>
        <p:nvSpPr>
          <p:cNvPr id="9" name="Slide Number Placeholder 8">
            <a:extLst>
              <a:ext uri="{FF2B5EF4-FFF2-40B4-BE49-F238E27FC236}">
                <a16:creationId xmlns:a16="http://schemas.microsoft.com/office/drawing/2014/main" id="{436633D0-67E6-D8A9-97AF-3F199D01A06D}"/>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33398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B755A-B84B-3F2F-2AC6-9EF95A098BA4}"/>
              </a:ext>
            </a:extLst>
          </p:cNvPr>
          <p:cNvSpPr>
            <a:spLocks noGrp="1"/>
          </p:cNvSpPr>
          <p:nvPr>
            <p:ph type="title"/>
          </p:nvPr>
        </p:nvSpPr>
        <p:spPr/>
        <p:txBody>
          <a:bodyPr/>
          <a:lstStyle/>
          <a:p>
            <a:r>
              <a:rPr lang="en-US"/>
              <a:t>Click to edit Master title style</a:t>
            </a:r>
            <a:endParaRPr lang="en-FJ"/>
          </a:p>
        </p:txBody>
      </p:sp>
      <p:sp>
        <p:nvSpPr>
          <p:cNvPr id="3" name="Date Placeholder 2">
            <a:extLst>
              <a:ext uri="{FF2B5EF4-FFF2-40B4-BE49-F238E27FC236}">
                <a16:creationId xmlns:a16="http://schemas.microsoft.com/office/drawing/2014/main" id="{9EC0DCEA-658D-5FAC-E3E0-006F3E9D1AC3}"/>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4" name="Footer Placeholder 3">
            <a:extLst>
              <a:ext uri="{FF2B5EF4-FFF2-40B4-BE49-F238E27FC236}">
                <a16:creationId xmlns:a16="http://schemas.microsoft.com/office/drawing/2014/main" id="{875D0FDA-AFEA-CE37-24CF-605B2A84F929}"/>
              </a:ext>
            </a:extLst>
          </p:cNvPr>
          <p:cNvSpPr>
            <a:spLocks noGrp="1"/>
          </p:cNvSpPr>
          <p:nvPr>
            <p:ph type="ftr" sz="quarter" idx="11"/>
          </p:nvPr>
        </p:nvSpPr>
        <p:spPr/>
        <p:txBody>
          <a:bodyPr/>
          <a:lstStyle/>
          <a:p>
            <a:endParaRPr lang="en-FJ"/>
          </a:p>
        </p:txBody>
      </p:sp>
      <p:sp>
        <p:nvSpPr>
          <p:cNvPr id="5" name="Slide Number Placeholder 4">
            <a:extLst>
              <a:ext uri="{FF2B5EF4-FFF2-40B4-BE49-F238E27FC236}">
                <a16:creationId xmlns:a16="http://schemas.microsoft.com/office/drawing/2014/main" id="{018B2D5F-574B-3D51-C9E2-9CC0F3BE9AA6}"/>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122893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74690-17CB-9547-A160-7E97015D02E7}"/>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3" name="Footer Placeholder 2">
            <a:extLst>
              <a:ext uri="{FF2B5EF4-FFF2-40B4-BE49-F238E27FC236}">
                <a16:creationId xmlns:a16="http://schemas.microsoft.com/office/drawing/2014/main" id="{262FD83A-74B1-CBC4-CD61-429FC0BECC8F}"/>
              </a:ext>
            </a:extLst>
          </p:cNvPr>
          <p:cNvSpPr>
            <a:spLocks noGrp="1"/>
          </p:cNvSpPr>
          <p:nvPr>
            <p:ph type="ftr" sz="quarter" idx="11"/>
          </p:nvPr>
        </p:nvSpPr>
        <p:spPr/>
        <p:txBody>
          <a:bodyPr/>
          <a:lstStyle/>
          <a:p>
            <a:endParaRPr lang="en-FJ"/>
          </a:p>
        </p:txBody>
      </p:sp>
      <p:sp>
        <p:nvSpPr>
          <p:cNvPr id="4" name="Slide Number Placeholder 3">
            <a:extLst>
              <a:ext uri="{FF2B5EF4-FFF2-40B4-BE49-F238E27FC236}">
                <a16:creationId xmlns:a16="http://schemas.microsoft.com/office/drawing/2014/main" id="{883742E9-ABEC-381F-D73E-4D05B9B3A356}"/>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32557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8E9D-5F6B-86BC-380C-BD54333B61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Content Placeholder 2">
            <a:extLst>
              <a:ext uri="{FF2B5EF4-FFF2-40B4-BE49-F238E27FC236}">
                <a16:creationId xmlns:a16="http://schemas.microsoft.com/office/drawing/2014/main" id="{19CCACB0-905C-E2E1-63D8-98B5EAF245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Text Placeholder 3">
            <a:extLst>
              <a:ext uri="{FF2B5EF4-FFF2-40B4-BE49-F238E27FC236}">
                <a16:creationId xmlns:a16="http://schemas.microsoft.com/office/drawing/2014/main" id="{10CD147F-5E6D-425B-ED80-05718D51C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EFFEF0-A809-68B5-FAF3-30EFC218E8A3}"/>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6" name="Footer Placeholder 5">
            <a:extLst>
              <a:ext uri="{FF2B5EF4-FFF2-40B4-BE49-F238E27FC236}">
                <a16:creationId xmlns:a16="http://schemas.microsoft.com/office/drawing/2014/main" id="{630ABE1B-55E9-5D10-14CF-E0D1FC1B82DC}"/>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45E533B2-F7B6-1927-455C-CD89717847B7}"/>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40804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4928-7FC5-BCFB-ABFE-5679C6711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Picture Placeholder 2">
            <a:extLst>
              <a:ext uri="{FF2B5EF4-FFF2-40B4-BE49-F238E27FC236}">
                <a16:creationId xmlns:a16="http://schemas.microsoft.com/office/drawing/2014/main" id="{B26CC53D-9F72-0FE7-7EBF-94A85C7FE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J"/>
          </a:p>
        </p:txBody>
      </p:sp>
      <p:sp>
        <p:nvSpPr>
          <p:cNvPr id="4" name="Text Placeholder 3">
            <a:extLst>
              <a:ext uri="{FF2B5EF4-FFF2-40B4-BE49-F238E27FC236}">
                <a16:creationId xmlns:a16="http://schemas.microsoft.com/office/drawing/2014/main" id="{E83ADDFB-943D-419A-DBE3-532D9AF1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6CEB85-6821-986B-23C9-EBEB8461ABCD}"/>
              </a:ext>
            </a:extLst>
          </p:cNvPr>
          <p:cNvSpPr>
            <a:spLocks noGrp="1"/>
          </p:cNvSpPr>
          <p:nvPr>
            <p:ph type="dt" sz="half" idx="10"/>
          </p:nvPr>
        </p:nvSpPr>
        <p:spPr/>
        <p:txBody>
          <a:bodyPr/>
          <a:lstStyle/>
          <a:p>
            <a:fld id="{1E8459DE-4600-4EF5-B6C1-25A2DC59463F}" type="datetimeFigureOut">
              <a:rPr lang="en-FJ" smtClean="0"/>
              <a:t>14/03/2023</a:t>
            </a:fld>
            <a:endParaRPr lang="en-FJ"/>
          </a:p>
        </p:txBody>
      </p:sp>
      <p:sp>
        <p:nvSpPr>
          <p:cNvPr id="6" name="Footer Placeholder 5">
            <a:extLst>
              <a:ext uri="{FF2B5EF4-FFF2-40B4-BE49-F238E27FC236}">
                <a16:creationId xmlns:a16="http://schemas.microsoft.com/office/drawing/2014/main" id="{C5A35F3B-A408-98A9-1F6A-B5E41ED9EB24}"/>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65948F4D-3064-D898-44B3-2DA791051074}"/>
              </a:ext>
            </a:extLst>
          </p:cNvPr>
          <p:cNvSpPr>
            <a:spLocks noGrp="1"/>
          </p:cNvSpPr>
          <p:nvPr>
            <p:ph type="sldNum" sz="quarter" idx="12"/>
          </p:nvPr>
        </p:nvSpPr>
        <p:spPr/>
        <p:txBody>
          <a:bodyPr/>
          <a:lstStyle/>
          <a:p>
            <a:fld id="{A537FFE9-87DC-4ED5-9C9C-3C7E1BE487BF}" type="slidenum">
              <a:rPr lang="en-FJ" smtClean="0"/>
              <a:t>‹#›</a:t>
            </a:fld>
            <a:endParaRPr lang="en-FJ"/>
          </a:p>
        </p:txBody>
      </p:sp>
    </p:spTree>
    <p:extLst>
      <p:ext uri="{BB962C8B-B14F-4D97-AF65-F5344CB8AC3E}">
        <p14:creationId xmlns:p14="http://schemas.microsoft.com/office/powerpoint/2010/main" val="143537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2F5925-C7D9-53A0-72B2-8B8CA9CB66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J"/>
          </a:p>
        </p:txBody>
      </p:sp>
      <p:sp>
        <p:nvSpPr>
          <p:cNvPr id="3" name="Text Placeholder 2">
            <a:extLst>
              <a:ext uri="{FF2B5EF4-FFF2-40B4-BE49-F238E27FC236}">
                <a16:creationId xmlns:a16="http://schemas.microsoft.com/office/drawing/2014/main" id="{1DFD35AD-E2BE-4EC1-2C0F-E82B23016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298BF2C7-9A53-7655-FD37-F3AD7EEBCF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459DE-4600-4EF5-B6C1-25A2DC59463F}" type="datetimeFigureOut">
              <a:rPr lang="en-FJ" smtClean="0"/>
              <a:t>14/03/2023</a:t>
            </a:fld>
            <a:endParaRPr lang="en-FJ"/>
          </a:p>
        </p:txBody>
      </p:sp>
      <p:sp>
        <p:nvSpPr>
          <p:cNvPr id="5" name="Footer Placeholder 4">
            <a:extLst>
              <a:ext uri="{FF2B5EF4-FFF2-40B4-BE49-F238E27FC236}">
                <a16:creationId xmlns:a16="http://schemas.microsoft.com/office/drawing/2014/main" id="{5F27B944-28D8-4737-3FE6-EA6CF987A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J"/>
          </a:p>
        </p:txBody>
      </p:sp>
      <p:sp>
        <p:nvSpPr>
          <p:cNvPr id="6" name="Slide Number Placeholder 5">
            <a:extLst>
              <a:ext uri="{FF2B5EF4-FFF2-40B4-BE49-F238E27FC236}">
                <a16:creationId xmlns:a16="http://schemas.microsoft.com/office/drawing/2014/main" id="{9FF46B80-BB7F-5AE3-B68C-F8D735D8A0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7FFE9-87DC-4ED5-9C9C-3C7E1BE487BF}" type="slidenum">
              <a:rPr lang="en-FJ" smtClean="0"/>
              <a:t>‹#›</a:t>
            </a:fld>
            <a:endParaRPr lang="en-FJ"/>
          </a:p>
        </p:txBody>
      </p:sp>
    </p:spTree>
    <p:extLst>
      <p:ext uri="{BB962C8B-B14F-4D97-AF65-F5344CB8AC3E}">
        <p14:creationId xmlns:p14="http://schemas.microsoft.com/office/powerpoint/2010/main" val="60921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5E7E59-455D-A359-7718-1D1C54B0AF0E}"/>
              </a:ext>
            </a:extLst>
          </p:cNvPr>
          <p:cNvSpPr txBox="1"/>
          <p:nvPr/>
        </p:nvSpPr>
        <p:spPr>
          <a:xfrm>
            <a:off x="0" y="1468192"/>
            <a:ext cx="12072938" cy="2308324"/>
          </a:xfrm>
          <a:prstGeom prst="rect">
            <a:avLst/>
          </a:prstGeom>
          <a:noFill/>
        </p:spPr>
        <p:txBody>
          <a:bodyPr wrap="square" rtlCol="0">
            <a:spAutoFit/>
          </a:bodyPr>
          <a:lstStyle/>
          <a:p>
            <a:pPr algn="ctr"/>
            <a:r>
              <a:rPr lang="en-US" sz="3600" dirty="0"/>
              <a:t>Training on Minimum Energy Performance Standards and Labelling (MEPSL) </a:t>
            </a:r>
          </a:p>
          <a:p>
            <a:pPr algn="ctr"/>
            <a:r>
              <a:rPr lang="en-US" sz="3600" dirty="0"/>
              <a:t>13 – 15 March 2023</a:t>
            </a:r>
          </a:p>
          <a:p>
            <a:pPr algn="ctr"/>
            <a:r>
              <a:rPr lang="en-US" sz="3600" dirty="0"/>
              <a:t>Kiribati</a:t>
            </a:r>
            <a:endParaRPr lang="en-FJ" sz="3600" dirty="0"/>
          </a:p>
        </p:txBody>
      </p:sp>
      <p:sp>
        <p:nvSpPr>
          <p:cNvPr id="10" name="TextBox 9">
            <a:extLst>
              <a:ext uri="{FF2B5EF4-FFF2-40B4-BE49-F238E27FC236}">
                <a16:creationId xmlns:a16="http://schemas.microsoft.com/office/drawing/2014/main" id="{285206DA-499F-34CB-84FA-09BBC76441C1}"/>
              </a:ext>
            </a:extLst>
          </p:cNvPr>
          <p:cNvSpPr txBox="1"/>
          <p:nvPr/>
        </p:nvSpPr>
        <p:spPr>
          <a:xfrm>
            <a:off x="1152927" y="4268202"/>
            <a:ext cx="10291361" cy="1323439"/>
          </a:xfrm>
          <a:prstGeom prst="rect">
            <a:avLst/>
          </a:prstGeom>
          <a:noFill/>
        </p:spPr>
        <p:txBody>
          <a:bodyPr wrap="square" rtlCol="0">
            <a:spAutoFit/>
          </a:bodyPr>
          <a:lstStyle/>
          <a:p>
            <a:pPr algn="ctr"/>
            <a:r>
              <a:rPr lang="en-US" sz="4000" b="1" u="sng" dirty="0">
                <a:solidFill>
                  <a:srgbClr val="FF0000"/>
                </a:solidFill>
              </a:rPr>
              <a:t>“Overview on the Kiribati Energy Act and MEPSL regulation”</a:t>
            </a:r>
            <a:endParaRPr lang="en-FJ" sz="4000" b="1" u="sng" dirty="0">
              <a:solidFill>
                <a:srgbClr val="FF0000"/>
              </a:solidFill>
            </a:endParaRPr>
          </a:p>
        </p:txBody>
      </p:sp>
      <p:sp>
        <p:nvSpPr>
          <p:cNvPr id="11" name="TextBox 10">
            <a:extLst>
              <a:ext uri="{FF2B5EF4-FFF2-40B4-BE49-F238E27FC236}">
                <a16:creationId xmlns:a16="http://schemas.microsoft.com/office/drawing/2014/main" id="{0A52B53F-38E3-58A0-509E-740BA2691969}"/>
              </a:ext>
            </a:extLst>
          </p:cNvPr>
          <p:cNvSpPr txBox="1"/>
          <p:nvPr/>
        </p:nvSpPr>
        <p:spPr>
          <a:xfrm>
            <a:off x="9056662" y="5867884"/>
            <a:ext cx="4457700" cy="877163"/>
          </a:xfrm>
          <a:prstGeom prst="rect">
            <a:avLst/>
          </a:prstGeom>
          <a:noFill/>
        </p:spPr>
        <p:txBody>
          <a:bodyPr wrap="square" rtlCol="0">
            <a:spAutoFit/>
          </a:bodyPr>
          <a:lstStyle/>
          <a:p>
            <a:r>
              <a:rPr lang="en-US" sz="1700" i="1" dirty="0">
                <a:solidFill>
                  <a:srgbClr val="002060"/>
                </a:solidFill>
              </a:rPr>
              <a:t>Mr. Sosefo Tofu</a:t>
            </a:r>
          </a:p>
          <a:p>
            <a:r>
              <a:rPr lang="en-US" sz="1700" i="1" dirty="0">
                <a:solidFill>
                  <a:srgbClr val="002060"/>
                </a:solidFill>
              </a:rPr>
              <a:t>Pacific Island Energy Professional</a:t>
            </a:r>
          </a:p>
          <a:p>
            <a:r>
              <a:rPr lang="en-US" sz="1700" b="1" i="1" dirty="0">
                <a:solidFill>
                  <a:srgbClr val="002060"/>
                </a:solidFill>
              </a:rPr>
              <a:t>PCREEE</a:t>
            </a:r>
            <a:endParaRPr lang="en-FJ" sz="1700" b="1" i="1" dirty="0">
              <a:solidFill>
                <a:srgbClr val="002060"/>
              </a:solidFill>
            </a:endParaRPr>
          </a:p>
        </p:txBody>
      </p:sp>
    </p:spTree>
    <p:extLst>
      <p:ext uri="{BB962C8B-B14F-4D97-AF65-F5344CB8AC3E}">
        <p14:creationId xmlns:p14="http://schemas.microsoft.com/office/powerpoint/2010/main" val="131189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3076-001A-867F-AE2C-49B1A363744E}"/>
              </a:ext>
            </a:extLst>
          </p:cNvPr>
          <p:cNvSpPr>
            <a:spLocks noGrp="1"/>
          </p:cNvSpPr>
          <p:nvPr>
            <p:ph type="title"/>
          </p:nvPr>
        </p:nvSpPr>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
        <p:nvSpPr>
          <p:cNvPr id="3" name="Content Placeholder 2">
            <a:extLst>
              <a:ext uri="{FF2B5EF4-FFF2-40B4-BE49-F238E27FC236}">
                <a16:creationId xmlns:a16="http://schemas.microsoft.com/office/drawing/2014/main" id="{C002FFE7-B4B9-8989-7F2C-577AE6947A33}"/>
              </a:ext>
            </a:extLst>
          </p:cNvPr>
          <p:cNvSpPr>
            <a:spLocks noGrp="1"/>
          </p:cNvSpPr>
          <p:nvPr>
            <p:ph idx="1"/>
          </p:nvPr>
        </p:nvSpPr>
        <p:spPr/>
        <p:txBody>
          <a:bodyPr>
            <a:normAutofit fontScale="92500" lnSpcReduction="10000"/>
          </a:bodyPr>
          <a:lstStyle/>
          <a:p>
            <a:r>
              <a:rPr lang="en-US" dirty="0"/>
              <a:t>Categories of Registration of Product</a:t>
            </a:r>
          </a:p>
          <a:p>
            <a:pPr marL="514350" indent="-514350">
              <a:buFont typeface="+mj-lt"/>
              <a:buAutoNum type="alphaLcParenR"/>
            </a:pPr>
            <a:r>
              <a:rPr lang="en-US" b="1" dirty="0"/>
              <a:t>Category A</a:t>
            </a:r>
            <a:r>
              <a:rPr lang="en-US" dirty="0"/>
              <a:t>: The model you wish to register is already registered in Australia, New Zealand, Fiji or another PIC recognized under the PICs regulations. In this case, minimal info is required</a:t>
            </a:r>
          </a:p>
          <a:p>
            <a:pPr marL="514350" indent="-514350">
              <a:buFont typeface="+mj-lt"/>
              <a:buAutoNum type="alphaLcParenR"/>
            </a:pPr>
            <a:r>
              <a:rPr lang="en-US" b="1" dirty="0"/>
              <a:t>Category B</a:t>
            </a:r>
            <a:r>
              <a:rPr lang="en-US" dirty="0"/>
              <a:t>: The model to be registered is technically equivalent to a model that is already registered in Australia or New Zealand or a PIC other than the one in which the application is being made. In this case, slightly more information is required by regulator that Category A. </a:t>
            </a:r>
          </a:p>
          <a:p>
            <a:pPr marL="514350" indent="-514350">
              <a:buFont typeface="+mj-lt"/>
              <a:buAutoNum type="alphaLcParenR"/>
            </a:pPr>
            <a:r>
              <a:rPr lang="en-US" b="1" dirty="0"/>
              <a:t>Category C</a:t>
            </a:r>
            <a:r>
              <a:rPr lang="en-US" dirty="0"/>
              <a:t>: All other models. These products are not already registered in Australia or New Zealand or another PIC and as such the applicant is required to provide full technical details of the product in their registration application. </a:t>
            </a:r>
          </a:p>
          <a:p>
            <a:pPr marL="0" indent="0">
              <a:buNone/>
            </a:pPr>
            <a:endParaRPr lang="en-US" dirty="0"/>
          </a:p>
        </p:txBody>
      </p:sp>
    </p:spTree>
    <p:extLst>
      <p:ext uri="{BB962C8B-B14F-4D97-AF65-F5344CB8AC3E}">
        <p14:creationId xmlns:p14="http://schemas.microsoft.com/office/powerpoint/2010/main" val="166072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BE5D-5AAF-8747-95EB-77DF2105E7EC}"/>
              </a:ext>
            </a:extLst>
          </p:cNvPr>
          <p:cNvSpPr>
            <a:spLocks noGrp="1"/>
          </p:cNvSpPr>
          <p:nvPr>
            <p:ph type="title"/>
          </p:nvPr>
        </p:nvSpPr>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
        <p:nvSpPr>
          <p:cNvPr id="3" name="Content Placeholder 2">
            <a:extLst>
              <a:ext uri="{FF2B5EF4-FFF2-40B4-BE49-F238E27FC236}">
                <a16:creationId xmlns:a16="http://schemas.microsoft.com/office/drawing/2014/main" id="{F71B60E1-D006-4391-11A8-58B0E9C8DE0D}"/>
              </a:ext>
            </a:extLst>
          </p:cNvPr>
          <p:cNvSpPr>
            <a:spLocks noGrp="1"/>
          </p:cNvSpPr>
          <p:nvPr>
            <p:ph idx="1"/>
          </p:nvPr>
        </p:nvSpPr>
        <p:spPr>
          <a:xfrm>
            <a:off x="138023" y="1825625"/>
            <a:ext cx="11869947" cy="4799462"/>
          </a:xfrm>
        </p:spPr>
        <p:txBody>
          <a:bodyPr>
            <a:normAutofit fontScale="92500" lnSpcReduction="10000"/>
          </a:bodyPr>
          <a:lstStyle/>
          <a:p>
            <a:pPr marL="0" indent="0">
              <a:buNone/>
            </a:pPr>
            <a:r>
              <a:rPr lang="en-US" sz="2700" b="1" dirty="0"/>
              <a:t>Refusal and cancellation of Registration</a:t>
            </a:r>
          </a:p>
          <a:p>
            <a:pPr marL="914400" lvl="1" indent="-457200">
              <a:buFont typeface="+mj-lt"/>
              <a:buAutoNum type="arabicPeriod"/>
            </a:pPr>
            <a:r>
              <a:rPr lang="en-US" sz="2200" dirty="0"/>
              <a:t>The regulator may refuse or cancel registration of a product upon the following grounds</a:t>
            </a:r>
          </a:p>
          <a:p>
            <a:pPr marL="1371600" lvl="2" indent="-457200">
              <a:buFont typeface="+mj-lt"/>
              <a:buAutoNum type="alphaLcPeriod"/>
            </a:pPr>
            <a:r>
              <a:rPr lang="en-US" sz="2200" dirty="0"/>
              <a:t>Applicant has not provided the required information</a:t>
            </a:r>
          </a:p>
          <a:p>
            <a:pPr marL="1371600" lvl="2" indent="-457200">
              <a:buFont typeface="+mj-lt"/>
              <a:buAutoNum type="alphaLcPeriod"/>
            </a:pPr>
            <a:r>
              <a:rPr lang="en-US" sz="2200" dirty="0"/>
              <a:t>Product is no longer registered in any of the countries (Aust, NZ, Fiji and PICs that have already adopted MEPSL)</a:t>
            </a:r>
          </a:p>
          <a:p>
            <a:pPr marL="1371600" lvl="2" indent="-457200">
              <a:buFont typeface="+mj-lt"/>
              <a:buAutoNum type="alphaLcPeriod"/>
            </a:pPr>
            <a:r>
              <a:rPr lang="en-US" sz="2200" dirty="0"/>
              <a:t>The regulator is not satisfied that the product complies with the relevant standards. </a:t>
            </a:r>
          </a:p>
          <a:p>
            <a:pPr marL="896938" lvl="2" indent="-457200">
              <a:buFont typeface="+mj-lt"/>
              <a:buAutoNum type="arabicPeriod" startAt="2"/>
            </a:pPr>
            <a:r>
              <a:rPr lang="en-US" sz="2200" dirty="0"/>
              <a:t>Regulator shall inform the applicant of the reasons for refusal within 7 days of the refusal or cancellation</a:t>
            </a:r>
          </a:p>
          <a:p>
            <a:pPr marL="896938" lvl="2" indent="-457200">
              <a:buFont typeface="+mj-lt"/>
              <a:buAutoNum type="arabicPeriod" startAt="2"/>
            </a:pPr>
            <a:r>
              <a:rPr lang="en-US" sz="2200" dirty="0"/>
              <a:t>When informing the applicant, the regulator shall allow 10 working days for the applicant to provide any additional info. </a:t>
            </a:r>
          </a:p>
          <a:p>
            <a:pPr marL="896938" indent="-447675" algn="just">
              <a:lnSpc>
                <a:spcPct val="115000"/>
              </a:lnSpc>
              <a:spcAft>
                <a:spcPts val="1000"/>
              </a:spcAft>
              <a:buFont typeface="+mj-lt"/>
              <a:buAutoNum type="arabicPeriod" startAt="4"/>
              <a:tabLst>
                <a:tab pos="450215" algn="l"/>
              </a:tabLst>
            </a:pPr>
            <a:r>
              <a:rPr lang="en-US" sz="2200" dirty="0"/>
              <a:t>If </a:t>
            </a:r>
            <a:r>
              <a:rPr lang="en-US" sz="2200"/>
              <a:t>the applicant won’t </a:t>
            </a:r>
            <a:r>
              <a:rPr lang="en-US" sz="2200" dirty="0"/>
              <a:t>provides the additional information within the required </a:t>
            </a:r>
            <a:r>
              <a:rPr lang="en-US" sz="2200" kern="150" dirty="0">
                <a:solidFill>
                  <a:srgbClr val="00000A"/>
                </a:solidFill>
                <a:effectLst/>
                <a:ea typeface="WenQuanYi Micro Hei"/>
                <a:cs typeface="Lohit Hindi"/>
              </a:rPr>
              <a:t>period, the Regulator shall reconsider the refusal or cancellation.</a:t>
            </a:r>
            <a:endParaRPr lang="en-FJ" sz="2200" kern="150" dirty="0">
              <a:solidFill>
                <a:srgbClr val="00000A"/>
              </a:solidFill>
              <a:effectLst/>
              <a:ea typeface="WenQuanYi Micro Hei"/>
              <a:cs typeface="Lohit Hindi"/>
            </a:endParaRPr>
          </a:p>
          <a:p>
            <a:pPr marL="800100" lvl="1" indent="-342900" algn="just">
              <a:lnSpc>
                <a:spcPct val="115000"/>
              </a:lnSpc>
              <a:spcAft>
                <a:spcPts val="1000"/>
              </a:spcAft>
              <a:buFont typeface="+mj-lt"/>
              <a:buAutoNum type="arabicPeriod" startAt="5"/>
              <a:tabLst>
                <a:tab pos="450215" algn="l"/>
              </a:tabLst>
            </a:pPr>
            <a:r>
              <a:rPr lang="en-US" sz="2200" kern="150" dirty="0">
                <a:solidFill>
                  <a:srgbClr val="00000A"/>
                </a:solidFill>
                <a:effectLst/>
                <a:ea typeface="WenQuanYi Micro Hei"/>
                <a:cs typeface="Lohit Hindi"/>
              </a:rPr>
              <a:t>If the applicant provides the additional information within the required period the Regulator shall hold the cancellation suspended until he/she has considered the information provided.</a:t>
            </a:r>
            <a:endParaRPr lang="en-FJ" sz="2200" kern="150" dirty="0">
              <a:solidFill>
                <a:srgbClr val="00000A"/>
              </a:solidFill>
              <a:effectLst/>
              <a:ea typeface="WenQuanYi Micro Hei"/>
              <a:cs typeface="Lohit Hindi"/>
            </a:endParaRPr>
          </a:p>
          <a:p>
            <a:pPr marL="896938" lvl="2" indent="-457200">
              <a:buFont typeface="+mj-lt"/>
              <a:buAutoNum type="arabicPeriod" startAt="2"/>
            </a:pPr>
            <a:endParaRPr lang="en-US" dirty="0"/>
          </a:p>
        </p:txBody>
      </p:sp>
    </p:spTree>
    <p:extLst>
      <p:ext uri="{BB962C8B-B14F-4D97-AF65-F5344CB8AC3E}">
        <p14:creationId xmlns:p14="http://schemas.microsoft.com/office/powerpoint/2010/main" val="1472579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01AC0E-4A61-63DB-A32B-8566F5A8872A}"/>
              </a:ext>
            </a:extLst>
          </p:cNvPr>
          <p:cNvSpPr>
            <a:spLocks noGrp="1"/>
          </p:cNvSpPr>
          <p:nvPr>
            <p:ph type="title"/>
          </p:nvPr>
        </p:nvSpPr>
        <p:spPr>
          <a:xfrm>
            <a:off x="838200" y="365125"/>
            <a:ext cx="10515600" cy="1325563"/>
          </a:xfrm>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
        <p:nvSpPr>
          <p:cNvPr id="5" name="Content Placeholder 2">
            <a:extLst>
              <a:ext uri="{FF2B5EF4-FFF2-40B4-BE49-F238E27FC236}">
                <a16:creationId xmlns:a16="http://schemas.microsoft.com/office/drawing/2014/main" id="{C7680F86-59AA-C202-2CCA-B2834025CCAD}"/>
              </a:ext>
            </a:extLst>
          </p:cNvPr>
          <p:cNvSpPr>
            <a:spLocks noGrp="1"/>
          </p:cNvSpPr>
          <p:nvPr>
            <p:ph idx="1"/>
          </p:nvPr>
        </p:nvSpPr>
        <p:spPr>
          <a:xfrm>
            <a:off x="138023" y="1825625"/>
            <a:ext cx="11869947" cy="4799462"/>
          </a:xfrm>
        </p:spPr>
        <p:txBody>
          <a:bodyPr>
            <a:normAutofit fontScale="92500"/>
          </a:bodyPr>
          <a:lstStyle/>
          <a:p>
            <a:pPr marL="0" indent="0">
              <a:buNone/>
            </a:pPr>
            <a:r>
              <a:rPr lang="en-US" sz="2700" b="1" dirty="0"/>
              <a:t>Registration procedure</a:t>
            </a:r>
            <a:r>
              <a:rPr lang="en-US" sz="2200" b="1" dirty="0"/>
              <a:t>s</a:t>
            </a:r>
          </a:p>
          <a:p>
            <a:pPr marL="0" indent="0" algn="just">
              <a:lnSpc>
                <a:spcPct val="115000"/>
              </a:lnSpc>
              <a:spcAft>
                <a:spcPts val="1000"/>
              </a:spcAft>
              <a:buNone/>
              <a:tabLst>
                <a:tab pos="450215" algn="l"/>
              </a:tabLst>
            </a:pPr>
            <a:r>
              <a:rPr lang="en-US" sz="2400" kern="150" dirty="0">
                <a:solidFill>
                  <a:srgbClr val="00000A"/>
                </a:solidFill>
                <a:effectLst/>
                <a:ea typeface="WenQuanYi Micro Hei"/>
                <a:cs typeface="Lohit Hindi"/>
              </a:rPr>
              <a:t>(1) A person making an application for registration of a regulated product shall apply for registration of the products under any of the relevant categories before the products </a:t>
            </a:r>
          </a:p>
          <a:p>
            <a:pPr marL="0" indent="0" algn="just">
              <a:lnSpc>
                <a:spcPct val="115000"/>
              </a:lnSpc>
              <a:spcAft>
                <a:spcPts val="1000"/>
              </a:spcAft>
              <a:buNone/>
              <a:tabLst>
                <a:tab pos="450215" algn="l"/>
              </a:tabLst>
            </a:pPr>
            <a:r>
              <a:rPr lang="en-US" sz="2400" kern="150" dirty="0">
                <a:solidFill>
                  <a:srgbClr val="00000A"/>
                </a:solidFill>
                <a:effectLst/>
                <a:ea typeface="WenQuanYi Micro Hei"/>
                <a:cs typeface="Lohit Hindi"/>
              </a:rPr>
              <a:t>(2) A person making an application to import a product that is already listed on the register maintained by the Regulator, may apply to the Regulator before the items arrive in Kiribati</a:t>
            </a:r>
            <a:endParaRPr lang="en-FJ" sz="2400" kern="150" dirty="0">
              <a:solidFill>
                <a:srgbClr val="00000A"/>
              </a:solidFill>
              <a:effectLst/>
              <a:ea typeface="WenQuanYi Micro Hei"/>
              <a:cs typeface="Lohit Hindi"/>
            </a:endParaRPr>
          </a:p>
          <a:p>
            <a:pPr marL="0" indent="0" algn="just">
              <a:lnSpc>
                <a:spcPct val="115000"/>
              </a:lnSpc>
              <a:spcAft>
                <a:spcPts val="1000"/>
              </a:spcAft>
              <a:buNone/>
              <a:tabLst>
                <a:tab pos="450215" algn="l"/>
              </a:tabLst>
            </a:pPr>
            <a:r>
              <a:rPr lang="en-US" sz="2400" kern="150" dirty="0">
                <a:solidFill>
                  <a:srgbClr val="00000A"/>
                </a:solidFill>
                <a:effectLst/>
                <a:ea typeface="WenQuanYi Micro Hei"/>
                <a:cs typeface="Lohit Hindi"/>
              </a:rPr>
              <a:t>(3) Applicants shall obtain the relevant registration and/or import form from the Regulator. The completed form may be submitted in hard copy or in an electronic format specified by the Regulator.</a:t>
            </a:r>
            <a:endParaRPr lang="en-FJ" sz="2400" kern="150" dirty="0">
              <a:solidFill>
                <a:srgbClr val="00000A"/>
              </a:solidFill>
              <a:effectLst/>
              <a:ea typeface="WenQuanYi Micro Hei"/>
              <a:cs typeface="Lohit Hindi"/>
            </a:endParaRPr>
          </a:p>
          <a:p>
            <a:pPr marL="0" indent="0" algn="just">
              <a:lnSpc>
                <a:spcPct val="115000"/>
              </a:lnSpc>
              <a:spcAft>
                <a:spcPts val="1000"/>
              </a:spcAft>
              <a:buNone/>
              <a:tabLst>
                <a:tab pos="450215" algn="l"/>
              </a:tabLst>
            </a:pPr>
            <a:r>
              <a:rPr lang="en-US" sz="2400" kern="150" dirty="0">
                <a:solidFill>
                  <a:srgbClr val="00000A"/>
                </a:solidFill>
                <a:effectLst/>
                <a:ea typeface="WenQuanYi Micro Hei"/>
                <a:cs typeface="Lohit Hindi"/>
              </a:rPr>
              <a:t>(4) Every Applicant shall provide all the information required in the application form in full detail and truthfully</a:t>
            </a:r>
            <a:r>
              <a:rPr lang="en-US" sz="1800" kern="150" dirty="0">
                <a:solidFill>
                  <a:srgbClr val="00000A"/>
                </a:solidFill>
                <a:effectLst/>
                <a:latin typeface="Times New Roman" panose="02020603050405020304" pitchFamily="18" charset="0"/>
                <a:ea typeface="WenQuanYi Micro Hei"/>
                <a:cs typeface="Lohit Hindi"/>
              </a:rPr>
              <a:t>.</a:t>
            </a:r>
            <a:endParaRPr lang="en-FJ" sz="1800" kern="150" dirty="0">
              <a:solidFill>
                <a:srgbClr val="00000A"/>
              </a:solidFill>
              <a:effectLst/>
              <a:latin typeface="Times New Roman" panose="02020603050405020304" pitchFamily="18" charset="0"/>
              <a:ea typeface="WenQuanYi Micro Hei"/>
              <a:cs typeface="Lohit Hindi"/>
            </a:endParaRPr>
          </a:p>
          <a:p>
            <a:pPr marL="0" indent="0">
              <a:buNone/>
            </a:pPr>
            <a:endParaRPr lang="en-US" sz="2700" b="1" dirty="0"/>
          </a:p>
        </p:txBody>
      </p:sp>
    </p:spTree>
    <p:extLst>
      <p:ext uri="{BB962C8B-B14F-4D97-AF65-F5344CB8AC3E}">
        <p14:creationId xmlns:p14="http://schemas.microsoft.com/office/powerpoint/2010/main" val="521597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B7FB28A-2BFB-510B-639B-C0DF49207840}"/>
              </a:ext>
            </a:extLst>
          </p:cNvPr>
          <p:cNvSpPr>
            <a:spLocks noGrp="1"/>
          </p:cNvSpPr>
          <p:nvPr>
            <p:ph idx="1"/>
          </p:nvPr>
        </p:nvSpPr>
        <p:spPr>
          <a:xfrm>
            <a:off x="138023" y="1825625"/>
            <a:ext cx="11869947" cy="4799462"/>
          </a:xfrm>
        </p:spPr>
        <p:txBody>
          <a:bodyPr>
            <a:normAutofit fontScale="92500" lnSpcReduction="10000"/>
          </a:bodyPr>
          <a:lstStyle/>
          <a:p>
            <a:pPr marL="0" indent="0">
              <a:buNone/>
            </a:pPr>
            <a:r>
              <a:rPr lang="en-US" sz="2700" b="1" dirty="0"/>
              <a:t>Breaches of Regulation</a:t>
            </a:r>
            <a:endParaRPr lang="en-US" sz="2200" b="1" dirty="0"/>
          </a:p>
          <a:p>
            <a:pPr marL="0" indent="0">
              <a:lnSpc>
                <a:spcPct val="115000"/>
              </a:lnSpc>
              <a:spcAft>
                <a:spcPts val="1000"/>
              </a:spcAft>
              <a:buNone/>
              <a:tabLst>
                <a:tab pos="450215" algn="l"/>
              </a:tabLst>
            </a:pPr>
            <a:r>
              <a:rPr lang="en-US" sz="1800" b="1" u="sng" kern="150" dirty="0">
                <a:solidFill>
                  <a:srgbClr val="00000A"/>
                </a:solidFill>
                <a:effectLst/>
                <a:latin typeface="Times New Roman" panose="02020603050405020304" pitchFamily="18" charset="0"/>
                <a:ea typeface="WenQuanYi Micro Hei"/>
                <a:cs typeface="Lohit Hindi"/>
              </a:rPr>
              <a:t>Offences</a:t>
            </a:r>
            <a:endParaRPr lang="en-FJ" sz="1800" u="sng" kern="150" dirty="0">
              <a:solidFill>
                <a:srgbClr val="00000A"/>
              </a:solidFill>
              <a:effectLst/>
              <a:latin typeface="Times New Roman" panose="02020603050405020304" pitchFamily="18" charset="0"/>
              <a:ea typeface="WenQuanYi Micro Hei"/>
              <a:cs typeface="Lohit Hindi"/>
            </a:endParaRPr>
          </a:p>
          <a:p>
            <a:pPr marL="0" indent="0">
              <a:lnSpc>
                <a:spcPct val="115000"/>
              </a:lnSpc>
              <a:spcAft>
                <a:spcPts val="1000"/>
              </a:spcAft>
              <a:buNone/>
              <a:tabLst>
                <a:tab pos="450215" algn="l"/>
              </a:tabLst>
            </a:pPr>
            <a:r>
              <a:rPr lang="en-US" sz="1800" kern="150" dirty="0">
                <a:solidFill>
                  <a:srgbClr val="00000A"/>
                </a:solidFill>
                <a:effectLst/>
                <a:ea typeface="WenQuanYi Micro Hei"/>
                <a:cs typeface="Lohit Hindi"/>
              </a:rPr>
              <a:t>(1) Any person who fails to comply with the provisions of this Regulation commits an offence.</a:t>
            </a:r>
            <a:endParaRPr lang="en-FJ" sz="1800" kern="150" dirty="0">
              <a:solidFill>
                <a:srgbClr val="00000A"/>
              </a:solidFill>
              <a:effectLst/>
              <a:ea typeface="WenQuanYi Micro Hei"/>
              <a:cs typeface="Lohit Hindi"/>
            </a:endParaRPr>
          </a:p>
          <a:p>
            <a:pPr marL="0" indent="0">
              <a:lnSpc>
                <a:spcPct val="115000"/>
              </a:lnSpc>
              <a:spcAft>
                <a:spcPts val="1000"/>
              </a:spcAft>
              <a:buNone/>
              <a:tabLst>
                <a:tab pos="450215" algn="l"/>
              </a:tabLst>
            </a:pPr>
            <a:r>
              <a:rPr lang="en-US" sz="1800" kern="150" dirty="0">
                <a:solidFill>
                  <a:srgbClr val="00000A"/>
                </a:solidFill>
                <a:effectLst/>
                <a:ea typeface="WenQuanYi Micro Hei"/>
                <a:cs typeface="Lohit Hindi"/>
              </a:rPr>
              <a:t>(2) A person commits an offence under this regulation when he:</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fails to register a product;</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fails to comply with all the registration requirements;</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knowingly provides false information, to the Regulator or any Authorized Officer when performing his/her duties under this Regulation;</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fails to display a correct energy label in accordance with Schedule 1 (if the person is a retailer);</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fails to refuses or provide information as requested by the Regulator or any </a:t>
            </a:r>
            <a:r>
              <a:rPr lang="en-US" sz="1800" kern="150" dirty="0" err="1">
                <a:solidFill>
                  <a:srgbClr val="00000A"/>
                </a:solidFill>
                <a:effectLst/>
                <a:ea typeface="WenQuanYi Micro Hei"/>
                <a:cs typeface="Mangal" panose="02040503050203030202" pitchFamily="18" charset="0"/>
              </a:rPr>
              <a:t>Authorised</a:t>
            </a:r>
            <a:r>
              <a:rPr lang="en-US" sz="1800" kern="150" dirty="0">
                <a:solidFill>
                  <a:srgbClr val="00000A"/>
                </a:solidFill>
                <a:effectLst/>
                <a:ea typeface="WenQuanYi Micro Hei"/>
                <a:cs typeface="Mangal" panose="02040503050203030202" pitchFamily="18" charset="0"/>
              </a:rPr>
              <a:t> Officer; or</a:t>
            </a:r>
            <a:endParaRPr lang="en-FJ" sz="1800" kern="150" dirty="0">
              <a:solidFill>
                <a:srgbClr val="00000A"/>
              </a:solidFill>
              <a:effectLst/>
              <a:ea typeface="WenQuanYi Micro Hei"/>
              <a:cs typeface="Mangal" panose="02040503050203030202" pitchFamily="18" charset="0"/>
            </a:endParaRPr>
          </a:p>
          <a:p>
            <a:pPr marL="800100" lvl="1" indent="-342900" algn="just">
              <a:lnSpc>
                <a:spcPct val="115000"/>
              </a:lnSpc>
              <a:spcAft>
                <a:spcPts val="720"/>
              </a:spcAft>
              <a:buFont typeface="+mj-lt"/>
              <a:buAutoNum type="alphaLcParenR"/>
              <a:tabLst>
                <a:tab pos="450215" algn="l"/>
              </a:tabLst>
            </a:pPr>
            <a:r>
              <a:rPr lang="en-US" sz="1800" kern="150" dirty="0">
                <a:solidFill>
                  <a:srgbClr val="00000A"/>
                </a:solidFill>
                <a:effectLst/>
                <a:ea typeface="WenQuanYi Micro Hei"/>
                <a:cs typeface="Mangal" panose="02040503050203030202" pitchFamily="18" charset="0"/>
              </a:rPr>
              <a:t>undertakes any conduct which contravenes any provision of this Regulation.</a:t>
            </a:r>
            <a:endParaRPr lang="en-FJ" sz="1800" kern="150" dirty="0">
              <a:solidFill>
                <a:srgbClr val="00000A"/>
              </a:solidFill>
              <a:effectLst/>
              <a:ea typeface="WenQuanYi Micro Hei"/>
              <a:cs typeface="Mangal" panose="02040503050203030202" pitchFamily="18" charset="0"/>
            </a:endParaRPr>
          </a:p>
          <a:p>
            <a:pPr marL="0" indent="0">
              <a:buNone/>
            </a:pPr>
            <a:endParaRPr lang="en-US" sz="2700" b="1" dirty="0"/>
          </a:p>
        </p:txBody>
      </p:sp>
      <p:sp>
        <p:nvSpPr>
          <p:cNvPr id="5" name="Title 1">
            <a:extLst>
              <a:ext uri="{FF2B5EF4-FFF2-40B4-BE49-F238E27FC236}">
                <a16:creationId xmlns:a16="http://schemas.microsoft.com/office/drawing/2014/main" id="{806393D3-BAE4-DA0D-6E5B-CAB9F57142B1}"/>
              </a:ext>
            </a:extLst>
          </p:cNvPr>
          <p:cNvSpPr>
            <a:spLocks noGrp="1"/>
          </p:cNvSpPr>
          <p:nvPr>
            <p:ph type="title"/>
          </p:nvPr>
        </p:nvSpPr>
        <p:spPr>
          <a:xfrm>
            <a:off x="838200" y="365125"/>
            <a:ext cx="10515600" cy="1325563"/>
          </a:xfrm>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Tree>
    <p:extLst>
      <p:ext uri="{BB962C8B-B14F-4D97-AF65-F5344CB8AC3E}">
        <p14:creationId xmlns:p14="http://schemas.microsoft.com/office/powerpoint/2010/main" val="161781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344750D-C284-C873-4488-03388B36CFE9}"/>
              </a:ext>
            </a:extLst>
          </p:cNvPr>
          <p:cNvGraphicFramePr>
            <a:graphicFrameLocks noGrp="1"/>
          </p:cNvGraphicFramePr>
          <p:nvPr>
            <p:extLst>
              <p:ext uri="{D42A27DB-BD31-4B8C-83A1-F6EECF244321}">
                <p14:modId xmlns:p14="http://schemas.microsoft.com/office/powerpoint/2010/main" val="2314686441"/>
              </p:ext>
            </p:extLst>
          </p:nvPr>
        </p:nvGraphicFramePr>
        <p:xfrm>
          <a:off x="432847" y="1623966"/>
          <a:ext cx="4553221" cy="4897602"/>
        </p:xfrm>
        <a:graphic>
          <a:graphicData uri="http://schemas.openxmlformats.org/drawingml/2006/table">
            <a:tbl>
              <a:tblPr firstRow="1" firstCol="1" bandRow="1">
                <a:tableStyleId>{5C22544A-7EE6-4342-B048-85BDC9FD1C3A}</a:tableStyleId>
              </a:tblPr>
              <a:tblGrid>
                <a:gridCol w="1518421">
                  <a:extLst>
                    <a:ext uri="{9D8B030D-6E8A-4147-A177-3AD203B41FA5}">
                      <a16:colId xmlns:a16="http://schemas.microsoft.com/office/drawing/2014/main" val="3243894349"/>
                    </a:ext>
                  </a:extLst>
                </a:gridCol>
                <a:gridCol w="1517400">
                  <a:extLst>
                    <a:ext uri="{9D8B030D-6E8A-4147-A177-3AD203B41FA5}">
                      <a16:colId xmlns:a16="http://schemas.microsoft.com/office/drawing/2014/main" val="97866719"/>
                    </a:ext>
                  </a:extLst>
                </a:gridCol>
                <a:gridCol w="1517400">
                  <a:extLst>
                    <a:ext uri="{9D8B030D-6E8A-4147-A177-3AD203B41FA5}">
                      <a16:colId xmlns:a16="http://schemas.microsoft.com/office/drawing/2014/main" val="4158526359"/>
                    </a:ext>
                  </a:extLst>
                </a:gridCol>
              </a:tblGrid>
              <a:tr h="1506954">
                <a:tc>
                  <a:txBody>
                    <a:bodyPr/>
                    <a:lstStyle/>
                    <a:p>
                      <a:pPr fontAlgn="auto"/>
                      <a:r>
                        <a:rPr lang="en-AU" sz="1200" kern="0">
                          <a:effectLst/>
                        </a:rPr>
                        <a:t>Application for registration:</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Payable by person intending to sell (retail or wholesale) or use in own business (not to sell)</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Payable by person intending to use at home</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2688122563"/>
                  </a:ext>
                </a:extLst>
              </a:tr>
              <a:tr h="565108">
                <a:tc>
                  <a:txBody>
                    <a:bodyPr/>
                    <a:lstStyle/>
                    <a:p>
                      <a:pPr fontAlgn="auto"/>
                      <a:r>
                        <a:rPr lang="en-AU" sz="1200" kern="0">
                          <a:effectLst/>
                        </a:rPr>
                        <a:t>Refrigerator or freezer, using Form A</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$60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model registered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2789869085"/>
                  </a:ext>
                </a:extLst>
              </a:tr>
              <a:tr h="565108">
                <a:tc>
                  <a:txBody>
                    <a:bodyPr/>
                    <a:lstStyle/>
                    <a:p>
                      <a:pPr fontAlgn="auto"/>
                      <a:r>
                        <a:rPr lang="en-AU" sz="1200" kern="0">
                          <a:effectLst/>
                        </a:rPr>
                        <a:t>Refrigerator or freezer, using Form BC</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$70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dirty="0">
                          <a:effectLst/>
                        </a:rPr>
                        <a:t>AUD $20 per model registered</a:t>
                      </a:r>
                      <a:endParaRPr lang="en-FJ" sz="1200" kern="150" dirty="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220971901"/>
                  </a:ext>
                </a:extLst>
              </a:tr>
              <a:tr h="565108">
                <a:tc>
                  <a:txBody>
                    <a:bodyPr/>
                    <a:lstStyle/>
                    <a:p>
                      <a:pPr fontAlgn="auto"/>
                      <a:r>
                        <a:rPr lang="en-AU" sz="1200" kern="0">
                          <a:effectLst/>
                        </a:rPr>
                        <a:t>Air conditioner, using Form A</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$60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model registered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2814112975"/>
                  </a:ext>
                </a:extLst>
              </a:tr>
              <a:tr h="565108">
                <a:tc>
                  <a:txBody>
                    <a:bodyPr/>
                    <a:lstStyle/>
                    <a:p>
                      <a:pPr fontAlgn="auto"/>
                      <a:r>
                        <a:rPr lang="en-AU" sz="1200" kern="0">
                          <a:effectLst/>
                        </a:rPr>
                        <a:t>Air conditioner, using Form BC</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$70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$20 per model registered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1345723907"/>
                  </a:ext>
                </a:extLst>
              </a:tr>
              <a:tr h="565108">
                <a:tc>
                  <a:txBody>
                    <a:bodyPr/>
                    <a:lstStyle/>
                    <a:p>
                      <a:pPr fontAlgn="auto"/>
                      <a:r>
                        <a:rPr lang="en-AU" sz="1200" kern="0">
                          <a:effectLst/>
                        </a:rPr>
                        <a:t>Lighting product, using Form A</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$50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$5 per model registered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884490071"/>
                  </a:ext>
                </a:extLst>
              </a:tr>
              <a:tr h="565108">
                <a:tc>
                  <a:txBody>
                    <a:bodyPr/>
                    <a:lstStyle/>
                    <a:p>
                      <a:pPr fontAlgn="auto"/>
                      <a:r>
                        <a:rPr lang="en-AU" sz="1200" kern="0">
                          <a:effectLst/>
                        </a:rPr>
                        <a:t>Lighting product, using Form BC</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$60 per model registered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dirty="0">
                          <a:effectLst/>
                        </a:rPr>
                        <a:t>AUD $10 per model registered</a:t>
                      </a:r>
                      <a:endParaRPr lang="en-FJ" sz="1200" kern="150" dirty="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4142102316"/>
                  </a:ext>
                </a:extLst>
              </a:tr>
            </a:tbl>
          </a:graphicData>
        </a:graphic>
      </p:graphicFrame>
      <p:graphicFrame>
        <p:nvGraphicFramePr>
          <p:cNvPr id="5" name="Table 4">
            <a:extLst>
              <a:ext uri="{FF2B5EF4-FFF2-40B4-BE49-F238E27FC236}">
                <a16:creationId xmlns:a16="http://schemas.microsoft.com/office/drawing/2014/main" id="{06D23ECD-D467-95CB-BD03-C257920CAE5E}"/>
              </a:ext>
            </a:extLst>
          </p:cNvPr>
          <p:cNvGraphicFramePr>
            <a:graphicFrameLocks noGrp="1"/>
          </p:cNvGraphicFramePr>
          <p:nvPr>
            <p:extLst>
              <p:ext uri="{D42A27DB-BD31-4B8C-83A1-F6EECF244321}">
                <p14:modId xmlns:p14="http://schemas.microsoft.com/office/powerpoint/2010/main" val="2114013827"/>
              </p:ext>
            </p:extLst>
          </p:nvPr>
        </p:nvGraphicFramePr>
        <p:xfrm>
          <a:off x="5384410" y="1623966"/>
          <a:ext cx="6036963" cy="4897604"/>
        </p:xfrm>
        <a:graphic>
          <a:graphicData uri="http://schemas.openxmlformats.org/drawingml/2006/table">
            <a:tbl>
              <a:tblPr firstRow="1" firstCol="1" bandRow="1">
                <a:tableStyleId>{5C22544A-7EE6-4342-B048-85BDC9FD1C3A}</a:tableStyleId>
              </a:tblPr>
              <a:tblGrid>
                <a:gridCol w="2874680">
                  <a:extLst>
                    <a:ext uri="{9D8B030D-6E8A-4147-A177-3AD203B41FA5}">
                      <a16:colId xmlns:a16="http://schemas.microsoft.com/office/drawing/2014/main" val="179674808"/>
                    </a:ext>
                  </a:extLst>
                </a:gridCol>
                <a:gridCol w="1630880">
                  <a:extLst>
                    <a:ext uri="{9D8B030D-6E8A-4147-A177-3AD203B41FA5}">
                      <a16:colId xmlns:a16="http://schemas.microsoft.com/office/drawing/2014/main" val="2657724433"/>
                    </a:ext>
                  </a:extLst>
                </a:gridCol>
                <a:gridCol w="1531403">
                  <a:extLst>
                    <a:ext uri="{9D8B030D-6E8A-4147-A177-3AD203B41FA5}">
                      <a16:colId xmlns:a16="http://schemas.microsoft.com/office/drawing/2014/main" val="3415764789"/>
                    </a:ext>
                  </a:extLst>
                </a:gridCol>
              </a:tblGrid>
              <a:tr h="667855">
                <a:tc>
                  <a:txBody>
                    <a:bodyPr/>
                    <a:lstStyle/>
                    <a:p>
                      <a:pPr fontAlgn="auto"/>
                      <a:r>
                        <a:rPr lang="en-AU" sz="1200" kern="0">
                          <a:effectLst/>
                        </a:rPr>
                        <a:t>Offence</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Payable by business or government agency</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Payable by individual person</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543661220"/>
                  </a:ext>
                </a:extLst>
              </a:tr>
              <a:tr h="667855">
                <a:tc>
                  <a:txBody>
                    <a:bodyPr/>
                    <a:lstStyle/>
                    <a:p>
                      <a:pPr fontAlgn="auto"/>
                      <a:r>
                        <a:rPr lang="en-AU" sz="1200" kern="0">
                          <a:effectLst/>
                        </a:rPr>
                        <a:t>Importing a product without a valid registration certificate (first offence) </a:t>
                      </a:r>
                      <a:br>
                        <a:rPr lang="en-AU" sz="1200" kern="0">
                          <a:effectLst/>
                        </a:rPr>
                      </a:br>
                      <a:r>
                        <a:rPr lang="en-AU" sz="1200" kern="0">
                          <a:effectLst/>
                        </a:rPr>
                        <a:t>– if product found to be compliant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unit imported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No penalty (but offence recorded)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320928662"/>
                  </a:ext>
                </a:extLst>
              </a:tr>
              <a:tr h="667855">
                <a:tc>
                  <a:txBody>
                    <a:bodyPr/>
                    <a:lstStyle/>
                    <a:p>
                      <a:pPr fontAlgn="auto"/>
                      <a:r>
                        <a:rPr lang="en-AU" sz="1200" kern="0">
                          <a:effectLst/>
                        </a:rPr>
                        <a:t>Importing a product without a valid registration certificate (repeat offence)</a:t>
                      </a:r>
                      <a:br>
                        <a:rPr lang="en-AU" sz="1200" kern="0">
                          <a:effectLst/>
                        </a:rPr>
                      </a:br>
                      <a:r>
                        <a:rPr lang="en-AU" sz="1200" kern="0">
                          <a:effectLst/>
                        </a:rPr>
                        <a:t>– if product found to be compliant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$40 per unit imported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$20 per unit imported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164152447"/>
                  </a:ext>
                </a:extLst>
              </a:tr>
              <a:tr h="667855">
                <a:tc>
                  <a:txBody>
                    <a:bodyPr/>
                    <a:lstStyle/>
                    <a:p>
                      <a:pPr fontAlgn="auto"/>
                      <a:r>
                        <a:rPr lang="en-AU" sz="1200" kern="0">
                          <a:effectLst/>
                        </a:rPr>
                        <a:t>Importing a product without a valid registration certificate (first offence)</a:t>
                      </a:r>
                      <a:br>
                        <a:rPr lang="en-AU" sz="1200" kern="0">
                          <a:effectLst/>
                        </a:rPr>
                      </a:br>
                      <a:r>
                        <a:rPr lang="en-AU" sz="1200" kern="0">
                          <a:effectLst/>
                        </a:rPr>
                        <a:t>– if product found to be NON compliant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$30 per unit imported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No penalty (but offence recorded)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155697897"/>
                  </a:ext>
                </a:extLst>
              </a:tr>
              <a:tr h="667855">
                <a:tc>
                  <a:txBody>
                    <a:bodyPr/>
                    <a:lstStyle/>
                    <a:p>
                      <a:pPr fontAlgn="auto"/>
                      <a:r>
                        <a:rPr lang="en-AU" sz="1200" kern="0">
                          <a:effectLst/>
                        </a:rPr>
                        <a:t>Importing a product without a valid registration certificate (repeat offence)</a:t>
                      </a:r>
                      <a:br>
                        <a:rPr lang="en-AU" sz="1200" kern="0">
                          <a:effectLst/>
                        </a:rPr>
                      </a:br>
                      <a:r>
                        <a:rPr lang="en-AU" sz="1200" kern="0">
                          <a:effectLst/>
                        </a:rPr>
                        <a:t>– if product found to be NON compliant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$50 per unit imported</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$30 per unit imported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23278122"/>
                  </a:ext>
                </a:extLst>
              </a:tr>
              <a:tr h="445237">
                <a:tc>
                  <a:txBody>
                    <a:bodyPr/>
                    <a:lstStyle/>
                    <a:p>
                      <a:pPr fontAlgn="auto"/>
                      <a:r>
                        <a:rPr lang="en-AU" sz="1200" kern="0">
                          <a:effectLst/>
                        </a:rPr>
                        <a:t>Offering a new product for sale without a required energy label (first offence)</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unlabelled product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No penalty (but offence recorded)</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282777882"/>
                  </a:ext>
                </a:extLst>
              </a:tr>
              <a:tr h="445237">
                <a:tc>
                  <a:txBody>
                    <a:bodyPr/>
                    <a:lstStyle/>
                    <a:p>
                      <a:pPr fontAlgn="auto"/>
                      <a:r>
                        <a:rPr lang="en-AU" sz="1200" kern="0">
                          <a:effectLst/>
                        </a:rPr>
                        <a:t>Offering a new product for sale without a required energy label (repeat offence)</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unlabelled product</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$5 per unlabelled product</a:t>
                      </a:r>
                      <a:endParaRPr lang="en-FJ" sz="1200" kern="15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361695116"/>
                  </a:ext>
                </a:extLst>
              </a:tr>
              <a:tr h="667855">
                <a:tc>
                  <a:txBody>
                    <a:bodyPr/>
                    <a:lstStyle/>
                    <a:p>
                      <a:pPr fontAlgn="auto"/>
                      <a:r>
                        <a:rPr lang="en-AU" sz="1200" kern="0" dirty="0">
                          <a:effectLst/>
                        </a:rPr>
                        <a:t>Failing to comply with lawful instruction from Regulator or authorised officer</a:t>
                      </a:r>
                      <a:endParaRPr lang="en-FJ" sz="1200" kern="150" dirty="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a:effectLst/>
                        </a:rPr>
                        <a:t>AUD $15 per offence</a:t>
                      </a:r>
                      <a:endParaRPr lang="en-FJ" sz="1200" kern="150">
                        <a:effectLst/>
                        <a:latin typeface="Times New Roman" panose="02020603050405020304" pitchFamily="18" charset="0"/>
                        <a:ea typeface="WenQuanYi Zen Hei"/>
                        <a:cs typeface="Lohit Hindi"/>
                      </a:endParaRPr>
                    </a:p>
                  </a:txBody>
                  <a:tcPr marL="68580" marR="68580" marT="0" marB="0"/>
                </a:tc>
                <a:tc>
                  <a:txBody>
                    <a:bodyPr/>
                    <a:lstStyle/>
                    <a:p>
                      <a:pPr fontAlgn="auto"/>
                      <a:r>
                        <a:rPr lang="en-AU" sz="1200" kern="0" dirty="0">
                          <a:effectLst/>
                        </a:rPr>
                        <a:t>AUD $5 per offence</a:t>
                      </a:r>
                      <a:endParaRPr lang="en-FJ" sz="1200" kern="150" dirty="0">
                        <a:effectLst/>
                        <a:latin typeface="Times New Roman" panose="02020603050405020304" pitchFamily="18" charset="0"/>
                        <a:ea typeface="WenQuanYi Zen Hei"/>
                        <a:cs typeface="Lohit Hindi"/>
                      </a:endParaRPr>
                    </a:p>
                  </a:txBody>
                  <a:tcPr marL="68580" marR="68580" marT="0" marB="0"/>
                </a:tc>
                <a:extLst>
                  <a:ext uri="{0D108BD9-81ED-4DB2-BD59-A6C34878D82A}">
                    <a16:rowId xmlns:a16="http://schemas.microsoft.com/office/drawing/2014/main" val="485027995"/>
                  </a:ext>
                </a:extLst>
              </a:tr>
            </a:tbl>
          </a:graphicData>
        </a:graphic>
      </p:graphicFrame>
      <p:sp>
        <p:nvSpPr>
          <p:cNvPr id="6" name="Rectangle 1">
            <a:extLst>
              <a:ext uri="{FF2B5EF4-FFF2-40B4-BE49-F238E27FC236}">
                <a16:creationId xmlns:a16="http://schemas.microsoft.com/office/drawing/2014/main" id="{29A745B0-232B-245A-AC0C-C09E588F1CEA}"/>
              </a:ext>
            </a:extLst>
          </p:cNvPr>
          <p:cNvSpPr>
            <a:spLocks noChangeArrowheads="1"/>
          </p:cNvSpPr>
          <p:nvPr/>
        </p:nvSpPr>
        <p:spPr bwMode="auto">
          <a:xfrm>
            <a:off x="6247053" y="28341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FJ"/>
          </a:p>
        </p:txBody>
      </p:sp>
      <p:sp>
        <p:nvSpPr>
          <p:cNvPr id="8" name="TextBox 7">
            <a:extLst>
              <a:ext uri="{FF2B5EF4-FFF2-40B4-BE49-F238E27FC236}">
                <a16:creationId xmlns:a16="http://schemas.microsoft.com/office/drawing/2014/main" id="{392D0A29-A6FB-E948-F4EA-C86A140BF3AC}"/>
              </a:ext>
            </a:extLst>
          </p:cNvPr>
          <p:cNvSpPr txBox="1"/>
          <p:nvPr/>
        </p:nvSpPr>
        <p:spPr>
          <a:xfrm>
            <a:off x="7182841" y="1166289"/>
            <a:ext cx="9221636" cy="369332"/>
          </a:xfrm>
          <a:prstGeom prst="rect">
            <a:avLst/>
          </a:prstGeom>
          <a:noFill/>
        </p:spPr>
        <p:txBody>
          <a:bodyPr wrap="square">
            <a:spAutoFit/>
          </a:bodyPr>
          <a:lstStyle/>
          <a:p>
            <a:pPr marL="0" indent="0">
              <a:buNone/>
            </a:pPr>
            <a:r>
              <a:rPr lang="en-US" sz="1800" b="1" dirty="0"/>
              <a:t>Penalties</a:t>
            </a:r>
            <a:endParaRPr lang="en-US" sz="1600" b="1" dirty="0"/>
          </a:p>
        </p:txBody>
      </p:sp>
      <p:sp>
        <p:nvSpPr>
          <p:cNvPr id="10" name="TextBox 9">
            <a:extLst>
              <a:ext uri="{FF2B5EF4-FFF2-40B4-BE49-F238E27FC236}">
                <a16:creationId xmlns:a16="http://schemas.microsoft.com/office/drawing/2014/main" id="{5B42E2A2-B51C-3660-E0CA-E255DF8D1CB4}"/>
              </a:ext>
            </a:extLst>
          </p:cNvPr>
          <p:cNvSpPr txBox="1"/>
          <p:nvPr/>
        </p:nvSpPr>
        <p:spPr>
          <a:xfrm>
            <a:off x="2572023" y="1166289"/>
            <a:ext cx="9221636" cy="369332"/>
          </a:xfrm>
          <a:prstGeom prst="rect">
            <a:avLst/>
          </a:prstGeom>
          <a:noFill/>
        </p:spPr>
        <p:txBody>
          <a:bodyPr wrap="square">
            <a:spAutoFit/>
          </a:bodyPr>
          <a:lstStyle/>
          <a:p>
            <a:r>
              <a:rPr lang="en-US" sz="1800" b="1" dirty="0"/>
              <a:t>Fees</a:t>
            </a:r>
            <a:endParaRPr lang="en-FJ" dirty="0"/>
          </a:p>
        </p:txBody>
      </p:sp>
    </p:spTree>
    <p:extLst>
      <p:ext uri="{BB962C8B-B14F-4D97-AF65-F5344CB8AC3E}">
        <p14:creationId xmlns:p14="http://schemas.microsoft.com/office/powerpoint/2010/main" val="180453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9EC1-543D-C70F-3488-5EC5D7F7344D}"/>
              </a:ext>
            </a:extLst>
          </p:cNvPr>
          <p:cNvSpPr>
            <a:spLocks noGrp="1"/>
          </p:cNvSpPr>
          <p:nvPr>
            <p:ph type="title"/>
          </p:nvPr>
        </p:nvSpPr>
        <p:spPr/>
        <p:txBody>
          <a:bodyPr/>
          <a:lstStyle/>
          <a:p>
            <a:r>
              <a:rPr lang="en-US" dirty="0">
                <a:solidFill>
                  <a:srgbClr val="FF0000"/>
                </a:solidFill>
              </a:rPr>
              <a:t>Recommendations and way forward</a:t>
            </a:r>
            <a:endParaRPr lang="en-FJ" dirty="0">
              <a:solidFill>
                <a:srgbClr val="FF0000"/>
              </a:solidFill>
            </a:endParaRPr>
          </a:p>
        </p:txBody>
      </p:sp>
      <p:sp>
        <p:nvSpPr>
          <p:cNvPr id="3" name="Content Placeholder 2">
            <a:extLst>
              <a:ext uri="{FF2B5EF4-FFF2-40B4-BE49-F238E27FC236}">
                <a16:creationId xmlns:a16="http://schemas.microsoft.com/office/drawing/2014/main" id="{1534129F-9BFA-04CD-9246-305BCCEBC888}"/>
              </a:ext>
            </a:extLst>
          </p:cNvPr>
          <p:cNvSpPr>
            <a:spLocks noGrp="1"/>
          </p:cNvSpPr>
          <p:nvPr>
            <p:ph idx="1"/>
          </p:nvPr>
        </p:nvSpPr>
        <p:spPr>
          <a:xfrm>
            <a:off x="247650" y="1690688"/>
            <a:ext cx="11696700" cy="4351338"/>
          </a:xfrm>
        </p:spPr>
        <p:txBody>
          <a:bodyPr>
            <a:normAutofit/>
          </a:bodyPr>
          <a:lstStyle/>
          <a:p>
            <a:r>
              <a:rPr lang="en-US" sz="2000" dirty="0"/>
              <a:t>Need to amend the draft regulation and ensure its align with the recent Kiribati Energy Act 2022 [Last deliverable of PCREEE technical assistance to Kiribati under NDC hub – to be submitted by June 2023]</a:t>
            </a:r>
          </a:p>
          <a:p>
            <a:r>
              <a:rPr lang="en-US" sz="2000" dirty="0"/>
              <a:t>E.g. require an update to the standards in the draft regulation [from George Wilkenfield]</a:t>
            </a:r>
          </a:p>
          <a:p>
            <a:pPr marL="0" indent="0">
              <a:buNone/>
            </a:pPr>
            <a:endParaRPr lang="en-US" sz="2000" dirty="0"/>
          </a:p>
          <a:p>
            <a:pPr marL="0" indent="0">
              <a:buNone/>
            </a:pPr>
            <a:endParaRPr lang="en-FJ" sz="2000" dirty="0"/>
          </a:p>
        </p:txBody>
      </p:sp>
      <p:pic>
        <p:nvPicPr>
          <p:cNvPr id="5" name="Picture 4">
            <a:extLst>
              <a:ext uri="{FF2B5EF4-FFF2-40B4-BE49-F238E27FC236}">
                <a16:creationId xmlns:a16="http://schemas.microsoft.com/office/drawing/2014/main" id="{4EBEDF08-1E01-0403-D56E-70DB39A6AFE5}"/>
              </a:ext>
            </a:extLst>
          </p:cNvPr>
          <p:cNvPicPr>
            <a:picLocks noChangeAspect="1"/>
          </p:cNvPicPr>
          <p:nvPr/>
        </p:nvPicPr>
        <p:blipFill>
          <a:blip r:embed="rId2"/>
          <a:stretch>
            <a:fillRect/>
          </a:stretch>
        </p:blipFill>
        <p:spPr>
          <a:xfrm>
            <a:off x="247650" y="2765424"/>
            <a:ext cx="10110788" cy="4092575"/>
          </a:xfrm>
          <a:prstGeom prst="rect">
            <a:avLst/>
          </a:prstGeom>
        </p:spPr>
      </p:pic>
    </p:spTree>
    <p:extLst>
      <p:ext uri="{BB962C8B-B14F-4D97-AF65-F5344CB8AC3E}">
        <p14:creationId xmlns:p14="http://schemas.microsoft.com/office/powerpoint/2010/main" val="899691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99A39B-8C75-E167-F83E-94F356275392}"/>
              </a:ext>
            </a:extLst>
          </p:cNvPr>
          <p:cNvSpPr txBox="1"/>
          <p:nvPr/>
        </p:nvSpPr>
        <p:spPr>
          <a:xfrm>
            <a:off x="4382219" y="2907362"/>
            <a:ext cx="9644332" cy="707886"/>
          </a:xfrm>
          <a:prstGeom prst="rect">
            <a:avLst/>
          </a:prstGeom>
          <a:noFill/>
        </p:spPr>
        <p:txBody>
          <a:bodyPr wrap="square" rtlCol="0">
            <a:spAutoFit/>
          </a:bodyPr>
          <a:lstStyle/>
          <a:p>
            <a:r>
              <a:rPr lang="en-US" sz="4000" dirty="0">
                <a:solidFill>
                  <a:srgbClr val="FF0000"/>
                </a:solidFill>
              </a:rPr>
              <a:t>THANK YOU</a:t>
            </a:r>
            <a:endParaRPr lang="en-FJ" sz="4000" dirty="0">
              <a:solidFill>
                <a:srgbClr val="FF0000"/>
              </a:solidFill>
            </a:endParaRPr>
          </a:p>
        </p:txBody>
      </p:sp>
    </p:spTree>
    <p:extLst>
      <p:ext uri="{BB962C8B-B14F-4D97-AF65-F5344CB8AC3E}">
        <p14:creationId xmlns:p14="http://schemas.microsoft.com/office/powerpoint/2010/main" val="222150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67618-7C84-8EC9-5B6B-F71A1152E7BF}"/>
              </a:ext>
            </a:extLst>
          </p:cNvPr>
          <p:cNvSpPr>
            <a:spLocks noGrp="1"/>
          </p:cNvSpPr>
          <p:nvPr>
            <p:ph idx="1"/>
          </p:nvPr>
        </p:nvSpPr>
        <p:spPr>
          <a:xfrm>
            <a:off x="664028" y="2190750"/>
            <a:ext cx="10515600" cy="4667250"/>
          </a:xfrm>
        </p:spPr>
        <p:txBody>
          <a:bodyPr/>
          <a:lstStyle/>
          <a:p>
            <a:r>
              <a:rPr lang="en-US" dirty="0"/>
              <a:t>Passed by Parliament in December 2022 and recently assented by H.E President in Feb 2023</a:t>
            </a:r>
          </a:p>
          <a:p>
            <a:endParaRPr lang="en-US" dirty="0"/>
          </a:p>
          <a:p>
            <a:r>
              <a:rPr lang="en-US" dirty="0"/>
              <a:t>An act to provide for the legal framework of the Energy Sector and support the regulation of Industry Participants in Kiribati and for other Connected Purposes</a:t>
            </a:r>
          </a:p>
          <a:p>
            <a:endParaRPr lang="en-FJ" dirty="0"/>
          </a:p>
        </p:txBody>
      </p:sp>
      <p:sp>
        <p:nvSpPr>
          <p:cNvPr id="4" name="Title 1">
            <a:extLst>
              <a:ext uri="{FF2B5EF4-FFF2-40B4-BE49-F238E27FC236}">
                <a16:creationId xmlns:a16="http://schemas.microsoft.com/office/drawing/2014/main" id="{A164C90C-B9DF-C3AF-26BE-6F695BD71B8D}"/>
              </a:ext>
            </a:extLst>
          </p:cNvPr>
          <p:cNvSpPr>
            <a:spLocks noGrp="1"/>
          </p:cNvSpPr>
          <p:nvPr>
            <p:ph type="title"/>
          </p:nvPr>
        </p:nvSpPr>
        <p:spPr>
          <a:xfrm>
            <a:off x="664028" y="704759"/>
            <a:ext cx="10515600" cy="1325563"/>
          </a:xfrm>
        </p:spPr>
        <p:txBody>
          <a:bodyPr/>
          <a:lstStyle/>
          <a:p>
            <a:r>
              <a:rPr lang="en-US" dirty="0">
                <a:solidFill>
                  <a:srgbClr val="FF0000"/>
                </a:solidFill>
              </a:rPr>
              <a:t>Kiribati Energy Act 2022</a:t>
            </a:r>
            <a:endParaRPr lang="en-FJ" dirty="0">
              <a:solidFill>
                <a:srgbClr val="FF0000"/>
              </a:solidFill>
            </a:endParaRPr>
          </a:p>
        </p:txBody>
      </p:sp>
    </p:spTree>
    <p:extLst>
      <p:ext uri="{BB962C8B-B14F-4D97-AF65-F5344CB8AC3E}">
        <p14:creationId xmlns:p14="http://schemas.microsoft.com/office/powerpoint/2010/main" val="47650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0A604BA-849D-6816-692A-75E6B8199083}"/>
              </a:ext>
            </a:extLst>
          </p:cNvPr>
          <p:cNvGraphicFramePr/>
          <p:nvPr>
            <p:extLst>
              <p:ext uri="{D42A27DB-BD31-4B8C-83A1-F6EECF244321}">
                <p14:modId xmlns:p14="http://schemas.microsoft.com/office/powerpoint/2010/main" val="1224374033"/>
              </p:ext>
            </p:extLst>
          </p:nvPr>
        </p:nvGraphicFramePr>
        <p:xfrm>
          <a:off x="2606766" y="1550126"/>
          <a:ext cx="8128000" cy="521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C09B21A5-120E-D1FC-A08F-07C972A8215C}"/>
              </a:ext>
            </a:extLst>
          </p:cNvPr>
          <p:cNvSpPr>
            <a:spLocks noGrp="1"/>
          </p:cNvSpPr>
          <p:nvPr>
            <p:ph type="title"/>
          </p:nvPr>
        </p:nvSpPr>
        <p:spPr>
          <a:xfrm>
            <a:off x="115388" y="548005"/>
            <a:ext cx="10515600" cy="1325563"/>
          </a:xfrm>
        </p:spPr>
        <p:txBody>
          <a:bodyPr>
            <a:normAutofit/>
          </a:bodyPr>
          <a:lstStyle/>
          <a:p>
            <a:r>
              <a:rPr lang="en-US" sz="3500" dirty="0">
                <a:solidFill>
                  <a:srgbClr val="FF0000"/>
                </a:solidFill>
              </a:rPr>
              <a:t>Overview of Energy Act 2022</a:t>
            </a:r>
            <a:endParaRPr lang="en-FJ" sz="3500" dirty="0">
              <a:solidFill>
                <a:srgbClr val="FF0000"/>
              </a:solidFill>
            </a:endParaRPr>
          </a:p>
        </p:txBody>
      </p:sp>
    </p:spTree>
    <p:extLst>
      <p:ext uri="{BB962C8B-B14F-4D97-AF65-F5344CB8AC3E}">
        <p14:creationId xmlns:p14="http://schemas.microsoft.com/office/powerpoint/2010/main" val="971748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BF0271-752C-72A4-0863-A7CFAB45775F}"/>
              </a:ext>
            </a:extLst>
          </p:cNvPr>
          <p:cNvSpPr>
            <a:spLocks noGrp="1"/>
          </p:cNvSpPr>
          <p:nvPr>
            <p:ph type="title"/>
          </p:nvPr>
        </p:nvSpPr>
        <p:spPr>
          <a:xfrm>
            <a:off x="115388" y="548005"/>
            <a:ext cx="10515600" cy="1325563"/>
          </a:xfrm>
        </p:spPr>
        <p:txBody>
          <a:bodyPr>
            <a:normAutofit/>
          </a:bodyPr>
          <a:lstStyle/>
          <a:p>
            <a:r>
              <a:rPr lang="en-US" sz="3500" dirty="0">
                <a:solidFill>
                  <a:srgbClr val="FF0000"/>
                </a:solidFill>
              </a:rPr>
              <a:t>MEPSL key components under the Energy Act 2022</a:t>
            </a:r>
            <a:endParaRPr lang="en-FJ" sz="3500" dirty="0">
              <a:solidFill>
                <a:srgbClr val="FF0000"/>
              </a:solidFill>
            </a:endParaRPr>
          </a:p>
        </p:txBody>
      </p:sp>
      <p:sp>
        <p:nvSpPr>
          <p:cNvPr id="5" name="TextBox 4">
            <a:extLst>
              <a:ext uri="{FF2B5EF4-FFF2-40B4-BE49-F238E27FC236}">
                <a16:creationId xmlns:a16="http://schemas.microsoft.com/office/drawing/2014/main" id="{86FD44AC-E320-9D35-0EF8-646106F5A84C}"/>
              </a:ext>
            </a:extLst>
          </p:cNvPr>
          <p:cNvSpPr txBox="1"/>
          <p:nvPr/>
        </p:nvSpPr>
        <p:spPr>
          <a:xfrm>
            <a:off x="258792" y="1873568"/>
            <a:ext cx="11817820" cy="5021055"/>
          </a:xfrm>
          <a:prstGeom prst="rect">
            <a:avLst/>
          </a:prstGeom>
          <a:noFill/>
        </p:spPr>
        <p:txBody>
          <a:bodyPr wrap="square" rtlCol="0">
            <a:spAutoFit/>
          </a:bodyPr>
          <a:lstStyle/>
          <a:p>
            <a:pPr marL="342900" indent="-342900">
              <a:lnSpc>
                <a:spcPct val="150000"/>
              </a:lnSpc>
              <a:buAutoNum type="arabicPeriod"/>
            </a:pPr>
            <a:r>
              <a:rPr lang="en-US" sz="2400" dirty="0"/>
              <a:t>EPLT Regulations</a:t>
            </a:r>
          </a:p>
          <a:p>
            <a:pPr marL="342900" indent="-342900">
              <a:lnSpc>
                <a:spcPct val="150000"/>
              </a:lnSpc>
              <a:buAutoNum type="arabicPeriod"/>
            </a:pPr>
            <a:endParaRPr lang="en-US" sz="2400" dirty="0"/>
          </a:p>
          <a:p>
            <a:pPr marL="285750" indent="-285750">
              <a:lnSpc>
                <a:spcPct val="150000"/>
              </a:lnSpc>
              <a:buFont typeface="Arial" panose="020B0604020202020204" pitchFamily="34" charset="0"/>
              <a:buChar char="•"/>
            </a:pPr>
            <a:r>
              <a:rPr lang="en-US" sz="2400" dirty="0"/>
              <a:t>The Division must develop EPLT regulations prescribing the system, rules and standards required or convenient to be prescribed for the carrying out of or giving effect to this part</a:t>
            </a:r>
          </a:p>
          <a:p>
            <a:pPr marL="285750" indent="-285750">
              <a:lnSpc>
                <a:spcPct val="150000"/>
              </a:lnSpc>
              <a:buFont typeface="Arial" panose="020B0604020202020204" pitchFamily="34" charset="0"/>
              <a:buChar char="•"/>
            </a:pPr>
            <a:endParaRPr lang="en-US" sz="2400" dirty="0"/>
          </a:p>
          <a:p>
            <a:pPr marL="342900" indent="-342900">
              <a:lnSpc>
                <a:spcPct val="150000"/>
              </a:lnSpc>
              <a:buFont typeface="+mj-lt"/>
              <a:buAutoNum type="arabicPeriod" startAt="2"/>
            </a:pPr>
            <a:r>
              <a:rPr lang="en-US" sz="2400" dirty="0"/>
              <a:t>Registration and register of brand and model of electrical products</a:t>
            </a:r>
          </a:p>
          <a:p>
            <a:pPr marL="342900" indent="-342900">
              <a:lnSpc>
                <a:spcPct val="150000"/>
              </a:lnSpc>
              <a:buFont typeface="Arial" panose="020B0604020202020204" pitchFamily="34" charset="0"/>
              <a:buChar char="•"/>
            </a:pPr>
            <a:r>
              <a:rPr lang="en-US" sz="2400" dirty="0"/>
              <a:t>All brands and models of regulated electrical products (AC, Freezers and Lighting appliances] imported into Kiribati must be registered and comply with the required standards prescribed by the EPSL regulations</a:t>
            </a:r>
            <a:endParaRPr lang="en-FJ" sz="2400" dirty="0"/>
          </a:p>
        </p:txBody>
      </p:sp>
    </p:spTree>
    <p:extLst>
      <p:ext uri="{BB962C8B-B14F-4D97-AF65-F5344CB8AC3E}">
        <p14:creationId xmlns:p14="http://schemas.microsoft.com/office/powerpoint/2010/main" val="206836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53BDE5-880C-7F69-6F7B-7ADFAAD85AA2}"/>
              </a:ext>
            </a:extLst>
          </p:cNvPr>
          <p:cNvSpPr>
            <a:spLocks noGrp="1"/>
          </p:cNvSpPr>
          <p:nvPr>
            <p:ph type="title"/>
          </p:nvPr>
        </p:nvSpPr>
        <p:spPr>
          <a:xfrm>
            <a:off x="115388" y="548005"/>
            <a:ext cx="10515600" cy="1325563"/>
          </a:xfrm>
        </p:spPr>
        <p:txBody>
          <a:bodyPr>
            <a:normAutofit/>
          </a:bodyPr>
          <a:lstStyle/>
          <a:p>
            <a:r>
              <a:rPr lang="en-US" sz="3500" dirty="0">
                <a:solidFill>
                  <a:srgbClr val="FF0000"/>
                </a:solidFill>
              </a:rPr>
              <a:t>MEPSL Regulations 2018</a:t>
            </a:r>
            <a:endParaRPr lang="en-FJ" sz="3500" dirty="0">
              <a:solidFill>
                <a:srgbClr val="FF0000"/>
              </a:solidFill>
            </a:endParaRPr>
          </a:p>
        </p:txBody>
      </p:sp>
      <p:sp>
        <p:nvSpPr>
          <p:cNvPr id="5" name="TextBox 4">
            <a:extLst>
              <a:ext uri="{FF2B5EF4-FFF2-40B4-BE49-F238E27FC236}">
                <a16:creationId xmlns:a16="http://schemas.microsoft.com/office/drawing/2014/main" id="{FC87CA84-C0D4-C234-F455-E49289689097}"/>
              </a:ext>
            </a:extLst>
          </p:cNvPr>
          <p:cNvSpPr txBox="1"/>
          <p:nvPr/>
        </p:nvSpPr>
        <p:spPr>
          <a:xfrm>
            <a:off x="258792" y="1494006"/>
            <a:ext cx="11817820" cy="502105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t>It was drafted under the Consumer Protection Act 2001</a:t>
            </a:r>
          </a:p>
          <a:p>
            <a:pPr marL="342900" indent="-342900">
              <a:lnSpc>
                <a:spcPct val="150000"/>
              </a:lnSpc>
              <a:buFont typeface="Arial" panose="020B0604020202020204" pitchFamily="34" charset="0"/>
              <a:buChar char="•"/>
            </a:pPr>
            <a:r>
              <a:rPr lang="en-US" sz="2400" dirty="0"/>
              <a:t>Purpose: to establish the MEPS (approved standards) and Labelling for Electrical Appliances and Lighting. </a:t>
            </a:r>
          </a:p>
          <a:p>
            <a:pPr marL="342900" indent="-342900">
              <a:lnSpc>
                <a:spcPct val="150000"/>
              </a:lnSpc>
              <a:buFont typeface="Arial" panose="020B0604020202020204" pitchFamily="34" charset="0"/>
              <a:buChar char="•"/>
            </a:pPr>
            <a:r>
              <a:rPr lang="en-US" sz="2400" dirty="0"/>
              <a:t>The regulation applies to all regulated products</a:t>
            </a:r>
          </a:p>
          <a:p>
            <a:pPr marL="914400" lvl="1" indent="-457200">
              <a:lnSpc>
                <a:spcPct val="150000"/>
              </a:lnSpc>
              <a:buFont typeface="+mj-lt"/>
              <a:buAutoNum type="alphaLcParenR"/>
            </a:pPr>
            <a:r>
              <a:rPr lang="en-US" sz="2400" dirty="0"/>
              <a:t>Imported or manufactured by supplies intending to distribute or sell the aforesaid products; and</a:t>
            </a:r>
          </a:p>
          <a:p>
            <a:pPr marL="914400" lvl="1" indent="-457200">
              <a:lnSpc>
                <a:spcPct val="150000"/>
              </a:lnSpc>
              <a:buFont typeface="+mj-lt"/>
              <a:buAutoNum type="alphaLcParenR"/>
            </a:pPr>
            <a:r>
              <a:rPr lang="en-US" sz="2400" dirty="0"/>
              <a:t>Imported by government agencies/businesses users intending to use the products in their own buildings and operations</a:t>
            </a:r>
          </a:p>
          <a:p>
            <a:pPr marL="914400" lvl="1" indent="-457200">
              <a:lnSpc>
                <a:spcPct val="150000"/>
              </a:lnSpc>
              <a:buFont typeface="+mj-lt"/>
              <a:buAutoNum type="alphaLcParenR"/>
            </a:pPr>
            <a:r>
              <a:rPr lang="en-US" sz="2400" dirty="0"/>
              <a:t>Import by any person for personal use.  </a:t>
            </a:r>
            <a:endParaRPr lang="en-FJ" sz="2400" dirty="0"/>
          </a:p>
        </p:txBody>
      </p:sp>
    </p:spTree>
    <p:extLst>
      <p:ext uri="{BB962C8B-B14F-4D97-AF65-F5344CB8AC3E}">
        <p14:creationId xmlns:p14="http://schemas.microsoft.com/office/powerpoint/2010/main" val="413100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3F7D-8495-D1BA-D60A-145FD5AF956B}"/>
              </a:ext>
            </a:extLst>
          </p:cNvPr>
          <p:cNvSpPr>
            <a:spLocks noGrp="1"/>
          </p:cNvSpPr>
          <p:nvPr>
            <p:ph type="title"/>
          </p:nvPr>
        </p:nvSpPr>
        <p:spPr/>
        <p:txBody>
          <a:bodyPr/>
          <a:lstStyle/>
          <a:p>
            <a:r>
              <a:rPr lang="en-US" dirty="0"/>
              <a:t>Overview on the MEPSL regulation 2018</a:t>
            </a:r>
            <a:endParaRPr lang="en-FJ" dirty="0"/>
          </a:p>
        </p:txBody>
      </p:sp>
      <p:graphicFrame>
        <p:nvGraphicFramePr>
          <p:cNvPr id="4" name="Diagram 3">
            <a:extLst>
              <a:ext uri="{FF2B5EF4-FFF2-40B4-BE49-F238E27FC236}">
                <a16:creationId xmlns:a16="http://schemas.microsoft.com/office/drawing/2014/main" id="{D7CCBFF6-9A9C-9CDD-21FC-4D192075D0FB}"/>
              </a:ext>
            </a:extLst>
          </p:cNvPr>
          <p:cNvGraphicFramePr/>
          <p:nvPr>
            <p:extLst>
              <p:ext uri="{D42A27DB-BD31-4B8C-83A1-F6EECF244321}">
                <p14:modId xmlns:p14="http://schemas.microsoft.com/office/powerpoint/2010/main" val="44325320"/>
              </p:ext>
            </p:extLst>
          </p:nvPr>
        </p:nvGraphicFramePr>
        <p:xfrm>
          <a:off x="1537090" y="1429356"/>
          <a:ext cx="8128000" cy="521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46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85239-DDBC-BBA3-24DD-C2D9BC7A2329}"/>
              </a:ext>
            </a:extLst>
          </p:cNvPr>
          <p:cNvSpPr>
            <a:spLocks noGrp="1"/>
          </p:cNvSpPr>
          <p:nvPr>
            <p:ph type="title"/>
          </p:nvPr>
        </p:nvSpPr>
        <p:spPr/>
        <p:txBody>
          <a:bodyPr/>
          <a:lstStyle/>
          <a:p>
            <a:r>
              <a:rPr lang="en-US" sz="4400" dirty="0">
                <a:solidFill>
                  <a:srgbClr val="FF0000"/>
                </a:solidFill>
              </a:rPr>
              <a:t>MEPSL Regulations 2018 </a:t>
            </a:r>
            <a:r>
              <a:rPr lang="en-US" sz="4400" dirty="0" err="1">
                <a:solidFill>
                  <a:srgbClr val="FF0000"/>
                </a:solidFill>
              </a:rPr>
              <a:t>con’t</a:t>
            </a:r>
            <a:r>
              <a:rPr lang="en-US" sz="4400" dirty="0">
                <a:solidFill>
                  <a:srgbClr val="FF0000"/>
                </a:solidFill>
              </a:rPr>
              <a:t>	</a:t>
            </a:r>
            <a:endParaRPr lang="en-FJ" dirty="0"/>
          </a:p>
        </p:txBody>
      </p:sp>
      <p:sp>
        <p:nvSpPr>
          <p:cNvPr id="3" name="Content Placeholder 2">
            <a:extLst>
              <a:ext uri="{FF2B5EF4-FFF2-40B4-BE49-F238E27FC236}">
                <a16:creationId xmlns:a16="http://schemas.microsoft.com/office/drawing/2014/main" id="{3FA06A6D-5ABE-F1AA-B1D9-5FA87B473F81}"/>
              </a:ext>
            </a:extLst>
          </p:cNvPr>
          <p:cNvSpPr>
            <a:spLocks noGrp="1"/>
          </p:cNvSpPr>
          <p:nvPr>
            <p:ph idx="1"/>
          </p:nvPr>
        </p:nvSpPr>
        <p:spPr>
          <a:xfrm>
            <a:off x="838200" y="1963648"/>
            <a:ext cx="10515600" cy="4351338"/>
          </a:xfrm>
        </p:spPr>
        <p:txBody>
          <a:bodyPr/>
          <a:lstStyle/>
          <a:p>
            <a:r>
              <a:rPr lang="en-US" dirty="0"/>
              <a:t>Regulated products are:</a:t>
            </a:r>
          </a:p>
          <a:p>
            <a:pPr marL="914400" lvl="1" indent="-457200">
              <a:buFont typeface="+mj-lt"/>
              <a:buAutoNum type="alphaLcParenR"/>
            </a:pPr>
            <a:r>
              <a:rPr lang="en-US" dirty="0"/>
              <a:t>Refrigerators and freezers – effective from the date of commencement of the regulation</a:t>
            </a:r>
          </a:p>
          <a:p>
            <a:pPr marL="914400" lvl="1" indent="-457200">
              <a:buFont typeface="+mj-lt"/>
              <a:buAutoNum type="alphaLcParenR"/>
            </a:pPr>
            <a:r>
              <a:rPr lang="en-US" dirty="0"/>
              <a:t>Air conditioners- to commence 6 months after the date of commencement of the regulation</a:t>
            </a:r>
          </a:p>
          <a:p>
            <a:pPr marL="914400" lvl="1" indent="-457200">
              <a:buFont typeface="+mj-lt"/>
              <a:buAutoNum type="alphaLcParenR"/>
            </a:pPr>
            <a:r>
              <a:rPr lang="en-US" dirty="0"/>
              <a:t>Lambs – to commence 12 months after the date of commencement of the regulations</a:t>
            </a:r>
            <a:endParaRPr lang="en-FJ" dirty="0"/>
          </a:p>
        </p:txBody>
      </p:sp>
    </p:spTree>
    <p:extLst>
      <p:ext uri="{BB962C8B-B14F-4D97-AF65-F5344CB8AC3E}">
        <p14:creationId xmlns:p14="http://schemas.microsoft.com/office/powerpoint/2010/main" val="320363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F182-4D83-6085-A7F2-6EA4245FA640}"/>
              </a:ext>
            </a:extLst>
          </p:cNvPr>
          <p:cNvSpPr>
            <a:spLocks noGrp="1"/>
          </p:cNvSpPr>
          <p:nvPr>
            <p:ph type="title"/>
          </p:nvPr>
        </p:nvSpPr>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
        <p:nvSpPr>
          <p:cNvPr id="3" name="Content Placeholder 2">
            <a:extLst>
              <a:ext uri="{FF2B5EF4-FFF2-40B4-BE49-F238E27FC236}">
                <a16:creationId xmlns:a16="http://schemas.microsoft.com/office/drawing/2014/main" id="{11930D9D-D8E4-337B-02E3-804EC69C1E45}"/>
              </a:ext>
            </a:extLst>
          </p:cNvPr>
          <p:cNvSpPr>
            <a:spLocks noGrp="1"/>
          </p:cNvSpPr>
          <p:nvPr>
            <p:ph idx="1"/>
          </p:nvPr>
        </p:nvSpPr>
        <p:spPr>
          <a:xfrm>
            <a:off x="252413" y="1454149"/>
            <a:ext cx="10515600" cy="5260975"/>
          </a:xfrm>
        </p:spPr>
        <p:txBody>
          <a:bodyPr>
            <a:normAutofit fontScale="85000" lnSpcReduction="20000"/>
          </a:bodyPr>
          <a:lstStyle/>
          <a:p>
            <a:r>
              <a:rPr lang="en-US" dirty="0"/>
              <a:t>Regulator has the power to:</a:t>
            </a:r>
          </a:p>
          <a:p>
            <a:pPr marL="342900" lvl="0" indent="-342900" rtl="0">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appoint </a:t>
            </a:r>
            <a:r>
              <a:rPr lang="en-US" sz="1800" kern="150" dirty="0" err="1">
                <a:solidFill>
                  <a:srgbClr val="00000A"/>
                </a:solidFill>
                <a:effectLst/>
                <a:latin typeface="Times New Roman" panose="02020603050405020304" pitchFamily="18" charset="0"/>
                <a:ea typeface="WenQuanYi Micro Hei"/>
                <a:cs typeface="Mangal" panose="02040503050203030202" pitchFamily="18" charset="0"/>
              </a:rPr>
              <a:t>Authorised</a:t>
            </a: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 Officers;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prescribe and distribute forms for the application and granting of product registrations;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0"/>
                </a:solidFill>
                <a:effectLst/>
                <a:latin typeface="Times New Roman" panose="02020603050405020304" pitchFamily="18" charset="0"/>
                <a:ea typeface="WenQuanYi Micro Hei"/>
                <a:cs typeface="Mangal" panose="02040503050203030202" pitchFamily="18" charset="0"/>
              </a:rPr>
              <a:t>handle consumer complaints and execute any order issued by the court;</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0"/>
                </a:solidFill>
                <a:effectLst/>
                <a:latin typeface="Times New Roman" panose="02020603050405020304" pitchFamily="18" charset="0"/>
                <a:ea typeface="WenQuanYi Micro Hei"/>
                <a:cs typeface="Mangal" panose="02040503050203030202" pitchFamily="18" charset="0"/>
              </a:rPr>
              <a:t>enter into bilateral arrangement with other agencies of the government, other governments or other third parties regarding cooperation on administering the act or exchanging information regarding Regulated Products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0"/>
                </a:solidFill>
                <a:effectLst/>
                <a:latin typeface="Times New Roman" panose="02020603050405020304" pitchFamily="18" charset="0"/>
                <a:ea typeface="WenQuanYi Micro Hei"/>
                <a:cs typeface="Mangal" panose="02040503050203030202" pitchFamily="18" charset="0"/>
              </a:rPr>
              <a:t>recover costs, related to any of the activities associated with this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enter premises where regulated products are stored, used, sold or offered for sale (with or without the permission of the owner), to inspect and investigate whether the regulated products comply with this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inspect and examine Regulated Products in the possession of Customs and advise on whether they are compliant with this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inspect Regulated Products at any location, whether offered for sale or installed for use in the premises;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eriod"/>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take evidence in the form of photographs or physical samples;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indent="-342900">
              <a:buFont typeface="+mj-lt"/>
              <a:buAutoNum type="alphaLcPeriod"/>
            </a:pPr>
            <a:r>
              <a:rPr lang="en-US" sz="1800" dirty="0">
                <a:solidFill>
                  <a:srgbClr val="000000"/>
                </a:solidFill>
                <a:effectLst/>
                <a:latin typeface="Times New Roman" panose="02020603050405020304" pitchFamily="18" charset="0"/>
                <a:ea typeface="WenQuanYi Zen Hei"/>
                <a:cs typeface="Lohit Hindi"/>
              </a:rPr>
              <a:t>(j)    collect or require evidence that a product qualifies for the Transitional provisions in Part V1</a:t>
            </a:r>
            <a:endParaRPr lang="en-US" dirty="0"/>
          </a:p>
          <a:p>
            <a:pPr marL="914400" lvl="1" indent="-457200">
              <a:buFont typeface="+mj-lt"/>
              <a:buAutoNum type="alphaLcParenR"/>
            </a:pPr>
            <a:endParaRPr lang="en-FJ" dirty="0"/>
          </a:p>
        </p:txBody>
      </p:sp>
    </p:spTree>
    <p:extLst>
      <p:ext uri="{BB962C8B-B14F-4D97-AF65-F5344CB8AC3E}">
        <p14:creationId xmlns:p14="http://schemas.microsoft.com/office/powerpoint/2010/main" val="30960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EEAA01-0D8F-8EF1-DBC3-DE8B83324E1E}"/>
              </a:ext>
            </a:extLst>
          </p:cNvPr>
          <p:cNvSpPr>
            <a:spLocks noGrp="1"/>
          </p:cNvSpPr>
          <p:nvPr>
            <p:ph type="title"/>
          </p:nvPr>
        </p:nvSpPr>
        <p:spPr>
          <a:xfrm>
            <a:off x="838200" y="365125"/>
            <a:ext cx="10515600" cy="1325563"/>
          </a:xfrm>
        </p:spPr>
        <p:txBody>
          <a:bodyPr/>
          <a:lstStyle/>
          <a:p>
            <a:r>
              <a:rPr lang="en-US" sz="4400" dirty="0">
                <a:solidFill>
                  <a:srgbClr val="FF0000"/>
                </a:solidFill>
              </a:rPr>
              <a:t>MEPSL Regulations 2018 </a:t>
            </a:r>
            <a:r>
              <a:rPr lang="en-US" sz="4400" dirty="0" err="1">
                <a:solidFill>
                  <a:srgbClr val="FF0000"/>
                </a:solidFill>
              </a:rPr>
              <a:t>con’t</a:t>
            </a:r>
            <a:endParaRPr lang="en-FJ" dirty="0"/>
          </a:p>
        </p:txBody>
      </p:sp>
      <p:sp>
        <p:nvSpPr>
          <p:cNvPr id="5" name="Content Placeholder 2">
            <a:extLst>
              <a:ext uri="{FF2B5EF4-FFF2-40B4-BE49-F238E27FC236}">
                <a16:creationId xmlns:a16="http://schemas.microsoft.com/office/drawing/2014/main" id="{E2713DEB-24E7-CF97-DFD2-61D437E8F173}"/>
              </a:ext>
            </a:extLst>
          </p:cNvPr>
          <p:cNvSpPr>
            <a:spLocks noGrp="1"/>
          </p:cNvSpPr>
          <p:nvPr>
            <p:ph idx="1"/>
          </p:nvPr>
        </p:nvSpPr>
        <p:spPr>
          <a:xfrm>
            <a:off x="252413" y="1454149"/>
            <a:ext cx="10515600" cy="5260975"/>
          </a:xfrm>
        </p:spPr>
        <p:txBody>
          <a:bodyPr>
            <a:normAutofit fontScale="62500" lnSpcReduction="20000"/>
          </a:bodyPr>
          <a:lstStyle/>
          <a:p>
            <a:r>
              <a:rPr lang="en-US" dirty="0"/>
              <a:t>Regulator has the power to:</a:t>
            </a:r>
          </a:p>
          <a:p>
            <a:pPr marL="342900" lvl="0" indent="-342900" algn="just" rtl="0">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collect or require evidence that a specific brand and model of a regulated product meets the designated standards. The evidence must be submitted in the form specified by the Regulator, and a request can be made at any time – prior to import, at the time of import, or later;</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require removal of any non-standard energy labels that may be present on products of a type listed in Schedule 1 or Schedule 2, if those products are displayed for sale.</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require registration as a pre-condition for import, offer for sale or sale of regulated products;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maintain a register of specific models which meet the designated standards, in a form determined by the Regulator;</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issue, withhold or cancel registrations, (on reasonable grounds, which must be disclosed to the applicant or registrant);</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undertake public information activities related to the operation of the Regulation, including the publication of lists of registered products;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issue notices to comply with the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confiscate any products that do not comply with the requirements for a Regulated Product.</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order the destruction or re-export of confiscated products;</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require Applicants and others to report the number of Regulated Products imported or sold in a given period;</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inspect and Examine Regulated Products at the point of entry.</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release Regulated Products if satisfied that they meet the Requirements of this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a:p>
            <a:pPr marL="342900" lvl="0" indent="-342900" algn="just">
              <a:lnSpc>
                <a:spcPct val="115000"/>
              </a:lnSpc>
              <a:spcAft>
                <a:spcPts val="720"/>
              </a:spcAft>
              <a:buClr>
                <a:srgbClr val="000000"/>
              </a:buClr>
              <a:buFont typeface="+mj-lt"/>
              <a:buAutoNum type="alphaLcParenR" startAt="8"/>
              <a:tabLst>
                <a:tab pos="450215" algn="l"/>
              </a:tabLst>
            </a:pPr>
            <a:r>
              <a:rPr lang="en-US" sz="1800" kern="150" dirty="0">
                <a:solidFill>
                  <a:srgbClr val="00000A"/>
                </a:solidFill>
                <a:effectLst/>
                <a:latin typeface="Times New Roman" panose="02020603050405020304" pitchFamily="18" charset="0"/>
                <a:ea typeface="WenQuanYi Micro Hei"/>
                <a:cs typeface="Mangal" panose="02040503050203030202" pitchFamily="18" charset="0"/>
              </a:rPr>
              <a:t>hold any regulated products that do not meet, or are reasonably suspected not to meet, the requirements of this Regulation</a:t>
            </a:r>
            <a:endParaRPr lang="en-FJ" sz="1800" kern="150" dirty="0">
              <a:solidFill>
                <a:srgbClr val="00000A"/>
              </a:solidFill>
              <a:effectLst/>
              <a:latin typeface="Times New Roman" panose="02020603050405020304" pitchFamily="18" charset="0"/>
              <a:ea typeface="WenQuanYi Micro Hei"/>
              <a:cs typeface="Mangal" panose="02040503050203030202" pitchFamily="18" charset="0"/>
            </a:endParaRPr>
          </a:p>
        </p:txBody>
      </p:sp>
    </p:spTree>
    <p:extLst>
      <p:ext uri="{BB962C8B-B14F-4D97-AF65-F5344CB8AC3E}">
        <p14:creationId xmlns:p14="http://schemas.microsoft.com/office/powerpoint/2010/main" val="2041699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1884</Words>
  <Application>Microsoft Office PowerPoint</Application>
  <PresentationFormat>Widescreen</PresentationFormat>
  <Paragraphs>165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Kiribati Energy Act 2022</vt:lpstr>
      <vt:lpstr>Overview of Energy Act 2022</vt:lpstr>
      <vt:lpstr>MEPSL key components under the Energy Act 2022</vt:lpstr>
      <vt:lpstr>MEPSL Regulations 2018</vt:lpstr>
      <vt:lpstr>Overview on the MEPSL regulation 2018</vt:lpstr>
      <vt:lpstr>MEPSL Regulations 2018 con’t </vt:lpstr>
      <vt:lpstr>MEPSL Regulations 2018 con’t</vt:lpstr>
      <vt:lpstr>MEPSL Regulations 2018 con’t</vt:lpstr>
      <vt:lpstr>MEPSL Regulations 2018 con’t</vt:lpstr>
      <vt:lpstr>MEPSL Regulations 2018 con’t</vt:lpstr>
      <vt:lpstr>MEPSL Regulations 2018 con’t</vt:lpstr>
      <vt:lpstr>MEPSL Regulations 2018 con’t</vt:lpstr>
      <vt:lpstr>PowerPoint Presentation</vt:lpstr>
      <vt:lpstr>Recommendations and 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Sosefo Tofu</dc:creator>
  <cp:lastModifiedBy>Sosefo Tofu</cp:lastModifiedBy>
  <cp:revision>4</cp:revision>
  <dcterms:created xsi:type="dcterms:W3CDTF">2023-03-08T21:21:00Z</dcterms:created>
  <dcterms:modified xsi:type="dcterms:W3CDTF">2023-03-13T22:44:55Z</dcterms:modified>
</cp:coreProperties>
</file>