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40E"/>
    <a:srgbClr val="E6F7F7"/>
    <a:srgbClr val="005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2" autoAdjust="0"/>
    <p:restoredTop sz="94238" autoAdjust="0"/>
  </p:normalViewPr>
  <p:slideViewPr>
    <p:cSldViewPr snapToGrid="0">
      <p:cViewPr varScale="1">
        <p:scale>
          <a:sx n="67" d="100"/>
          <a:sy n="67" d="100"/>
        </p:scale>
        <p:origin x="8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ACF5-015E-4B4B-A34E-AEA367CA6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C94842A-FB79-CAD2-133C-BDA6F02EFF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E084B42-1CA9-7EBC-5CCE-BA2CC73D495F}"/>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5" name="Footer Placeholder 4">
            <a:extLst>
              <a:ext uri="{FF2B5EF4-FFF2-40B4-BE49-F238E27FC236}">
                <a16:creationId xmlns:a16="http://schemas.microsoft.com/office/drawing/2014/main" id="{FABFFFAE-537C-93D3-FD6A-7D213C1D193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307296-ED87-CFB4-9400-7CCB24C26A64}"/>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335108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EDFE-6989-F4C2-062C-2BF57C62C62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2C95FD6-73FE-F181-FC34-F7BDEECB6A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A13942-682F-13F3-DEB7-7E2B89AC646F}"/>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5" name="Footer Placeholder 4">
            <a:extLst>
              <a:ext uri="{FF2B5EF4-FFF2-40B4-BE49-F238E27FC236}">
                <a16:creationId xmlns:a16="http://schemas.microsoft.com/office/drawing/2014/main" id="{AD3367F7-0309-9EEE-AD9B-17320AE4817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21A392-FBBB-8008-9355-61719474CCB2}"/>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83390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70AB15-3DB4-4D5C-E671-46083129A0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AB76CFA-2DF2-10CD-B8E6-574B492984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3EC079-001C-88B9-8192-363AC3ACC97C}"/>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5" name="Footer Placeholder 4">
            <a:extLst>
              <a:ext uri="{FF2B5EF4-FFF2-40B4-BE49-F238E27FC236}">
                <a16:creationId xmlns:a16="http://schemas.microsoft.com/office/drawing/2014/main" id="{0F457097-3532-A829-3F06-8F1BA4D2A33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C39ACD-65F6-13E7-91D0-E902350C7902}"/>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125289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F65C4-2427-AB56-FF7B-1EA85BFCE8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F4A4779-80AF-E4F2-2880-FD3939063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80AC4C5-D1BE-92B5-F56A-C8D6D0B97F47}"/>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5" name="Footer Placeholder 4">
            <a:extLst>
              <a:ext uri="{FF2B5EF4-FFF2-40B4-BE49-F238E27FC236}">
                <a16:creationId xmlns:a16="http://schemas.microsoft.com/office/drawing/2014/main" id="{E0CD18D9-3F6B-A5F8-58E9-9659404DD3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68A9944-1B3B-D551-9CBA-B91DADDFDE7D}"/>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420175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67B6E-5DAD-9546-A5DA-C6934214CB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1F6976B-322D-83CC-8F1E-5063F5599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FB3E7-01A6-F5B2-ADF7-16BAE874414B}"/>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5" name="Footer Placeholder 4">
            <a:extLst>
              <a:ext uri="{FF2B5EF4-FFF2-40B4-BE49-F238E27FC236}">
                <a16:creationId xmlns:a16="http://schemas.microsoft.com/office/drawing/2014/main" id="{A955F755-03F5-F8F7-8AA5-D84C6B214C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CB6591-FA71-73A6-4228-61327E75F4A0}"/>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268215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483F-C6A0-16F8-3470-775AB06AE7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3639CF2-17C6-139F-5924-0199917E28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683EBF1-3FFA-06B1-584B-B370672622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DC4B3C3-1247-D5E8-7A96-7DFAF397B157}"/>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6" name="Footer Placeholder 5">
            <a:extLst>
              <a:ext uri="{FF2B5EF4-FFF2-40B4-BE49-F238E27FC236}">
                <a16:creationId xmlns:a16="http://schemas.microsoft.com/office/drawing/2014/main" id="{91A17D3E-21BD-FB37-8D8B-16561AC8B0D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71A6B4-4F5E-2779-F5FF-EB29369FB248}"/>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3855037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D2CE-4DAE-C1A4-C562-272AA199EE3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4276CA5-667B-F19B-F84F-1E4879002D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D2F8F-24F2-A6AF-9670-B4C20BD2EC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D08AAA2-4F06-EB99-8B72-629483655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9EFA14-C01E-C1F3-655E-36DD306F3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3842B71-8944-AA5E-4551-00F215B4BA43}"/>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8" name="Footer Placeholder 7">
            <a:extLst>
              <a:ext uri="{FF2B5EF4-FFF2-40B4-BE49-F238E27FC236}">
                <a16:creationId xmlns:a16="http://schemas.microsoft.com/office/drawing/2014/main" id="{68CB6D73-819D-F783-EBA2-9FA74327F5F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40F10D3-7C4C-EDE1-EC3D-AB4908C0E2B8}"/>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86466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8367-D9CC-E1F7-9B6E-0415756ABA6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1080705-21CC-37F1-5686-43065227E3DC}"/>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4" name="Footer Placeholder 3">
            <a:extLst>
              <a:ext uri="{FF2B5EF4-FFF2-40B4-BE49-F238E27FC236}">
                <a16:creationId xmlns:a16="http://schemas.microsoft.com/office/drawing/2014/main" id="{C67C078E-87AF-54FF-3C85-B8EBA9BE529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C85C0B1-4948-9B0C-0B36-8D72FCFA3574}"/>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242988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C3F31-A5AE-BF05-D73C-45DE5D4DC75B}"/>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3" name="Footer Placeholder 2">
            <a:extLst>
              <a:ext uri="{FF2B5EF4-FFF2-40B4-BE49-F238E27FC236}">
                <a16:creationId xmlns:a16="http://schemas.microsoft.com/office/drawing/2014/main" id="{B59D81FD-02B4-55AF-F28B-D84D4D0E53F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47B9371-4A6F-1E1F-362D-776C8BC3B952}"/>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42874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1B5E-F0B3-7963-ABF0-023AC8B63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86917DF-83B6-ECFA-52E8-5868D1A20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8855AC4-778D-EA37-CD46-35F2AF9AE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CF6E6-AC5F-D74E-F347-DB18CA42738C}"/>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6" name="Footer Placeholder 5">
            <a:extLst>
              <a:ext uri="{FF2B5EF4-FFF2-40B4-BE49-F238E27FC236}">
                <a16:creationId xmlns:a16="http://schemas.microsoft.com/office/drawing/2014/main" id="{B21CE1CF-2ADD-2811-EE76-1F90DD03018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14D04CF-CEAF-5672-8A45-03BC05C18177}"/>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85161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FC88-8A38-F748-AF41-A46644CE8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EA5D6E6-F20C-34DC-4756-D0D4AEAA3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14AE027-21E1-71A1-875A-D21781406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9703B-E523-3A09-246A-AC62B3E834D0}"/>
              </a:ext>
            </a:extLst>
          </p:cNvPr>
          <p:cNvSpPr>
            <a:spLocks noGrp="1"/>
          </p:cNvSpPr>
          <p:nvPr>
            <p:ph type="dt" sz="half" idx="10"/>
          </p:nvPr>
        </p:nvSpPr>
        <p:spPr/>
        <p:txBody>
          <a:bodyPr/>
          <a:lstStyle/>
          <a:p>
            <a:fld id="{606FA171-9C11-4032-BE17-CA1E60E2CD90}" type="datetimeFigureOut">
              <a:rPr lang="en-AU" smtClean="0"/>
              <a:t>11/01/2023</a:t>
            </a:fld>
            <a:endParaRPr lang="en-AU"/>
          </a:p>
        </p:txBody>
      </p:sp>
      <p:sp>
        <p:nvSpPr>
          <p:cNvPr id="6" name="Footer Placeholder 5">
            <a:extLst>
              <a:ext uri="{FF2B5EF4-FFF2-40B4-BE49-F238E27FC236}">
                <a16:creationId xmlns:a16="http://schemas.microsoft.com/office/drawing/2014/main" id="{E6442B1C-AB2D-4540-DCBA-AA6640CC4A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5EDCD9E-8440-2436-70BE-D45CAE383C8B}"/>
              </a:ext>
            </a:extLst>
          </p:cNvPr>
          <p:cNvSpPr>
            <a:spLocks noGrp="1"/>
          </p:cNvSpPr>
          <p:nvPr>
            <p:ph type="sldNum" sz="quarter" idx="12"/>
          </p:nvPr>
        </p:nvSpPr>
        <p:spPr/>
        <p:txBody>
          <a:bodyPr/>
          <a:lstStyle/>
          <a:p>
            <a:fld id="{42FF3446-C60F-4197-B3D1-26D2409BA42D}" type="slidenum">
              <a:rPr lang="en-AU" smtClean="0"/>
              <a:t>‹#›</a:t>
            </a:fld>
            <a:endParaRPr lang="en-AU"/>
          </a:p>
        </p:txBody>
      </p:sp>
    </p:spTree>
    <p:extLst>
      <p:ext uri="{BB962C8B-B14F-4D97-AF65-F5344CB8AC3E}">
        <p14:creationId xmlns:p14="http://schemas.microsoft.com/office/powerpoint/2010/main" val="240202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3B4FF9-9C90-A0EE-DA67-E9C6EA5541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5C9E8CC-4A27-A8C6-900B-2400DEF26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42A0E5-3D1B-5F1F-19B5-56450FF730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FA171-9C11-4032-BE17-CA1E60E2CD90}" type="datetimeFigureOut">
              <a:rPr lang="en-AU" smtClean="0"/>
              <a:t>11/01/2023</a:t>
            </a:fld>
            <a:endParaRPr lang="en-AU"/>
          </a:p>
        </p:txBody>
      </p:sp>
      <p:sp>
        <p:nvSpPr>
          <p:cNvPr id="5" name="Footer Placeholder 4">
            <a:extLst>
              <a:ext uri="{FF2B5EF4-FFF2-40B4-BE49-F238E27FC236}">
                <a16:creationId xmlns:a16="http://schemas.microsoft.com/office/drawing/2014/main" id="{C0E07E0C-96E7-8C7E-DE33-AF8FD18D1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A7E5D80-270E-655E-B657-2768A2DEEB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F3446-C60F-4197-B3D1-26D2409BA42D}" type="slidenum">
              <a:rPr lang="en-AU" smtClean="0"/>
              <a:t>‹#›</a:t>
            </a:fld>
            <a:endParaRPr lang="en-AU"/>
          </a:p>
        </p:txBody>
      </p:sp>
    </p:spTree>
    <p:extLst>
      <p:ext uri="{BB962C8B-B14F-4D97-AF65-F5344CB8AC3E}">
        <p14:creationId xmlns:p14="http://schemas.microsoft.com/office/powerpoint/2010/main" val="3419897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youtu.be/5XJK6P3TnD4"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hyperlink" Target="https://youtu.be/FZxT91Q-jgs" TargetMode="External"/><Relationship Id="rId5" Type="http://schemas.openxmlformats.org/officeDocument/2006/relationships/image" Target="../media/image22.jp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s://youtu.be/5XJK6P3TnD4" TargetMode="External"/><Relationship Id="rId4" Type="http://schemas.openxmlformats.org/officeDocument/2006/relationships/image" Target="../media/image30.png"/><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jpg"/><Relationship Id="rId12" Type="http://schemas.openxmlformats.org/officeDocument/2006/relationships/image" Target="../media/image46.jpg"/><Relationship Id="rId2" Type="http://schemas.openxmlformats.org/officeDocument/2006/relationships/image" Target="../media/image36.jpg"/><Relationship Id="rId1" Type="http://schemas.openxmlformats.org/officeDocument/2006/relationships/slideLayout" Target="../slideLayouts/slideLayout1.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9.jp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medium confidence">
            <a:extLst>
              <a:ext uri="{FF2B5EF4-FFF2-40B4-BE49-F238E27FC236}">
                <a16:creationId xmlns:a16="http://schemas.microsoft.com/office/drawing/2014/main" id="{EA5498C5-8989-0B57-514D-99B8137FE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51" y="405752"/>
            <a:ext cx="2799049" cy="547149"/>
          </a:xfrm>
          <a:prstGeom prst="rect">
            <a:avLst/>
          </a:prstGeom>
        </p:spPr>
      </p:pic>
      <p:sp>
        <p:nvSpPr>
          <p:cNvPr id="7" name="TextBox 6">
            <a:extLst>
              <a:ext uri="{FF2B5EF4-FFF2-40B4-BE49-F238E27FC236}">
                <a16:creationId xmlns:a16="http://schemas.microsoft.com/office/drawing/2014/main" id="{87BB2391-9EC6-B6C8-1862-1F5ACB490B41}"/>
              </a:ext>
            </a:extLst>
          </p:cNvPr>
          <p:cNvSpPr txBox="1"/>
          <p:nvPr/>
        </p:nvSpPr>
        <p:spPr>
          <a:xfrm>
            <a:off x="358062" y="952901"/>
            <a:ext cx="4919333" cy="830997"/>
          </a:xfrm>
          <a:prstGeom prst="rect">
            <a:avLst/>
          </a:prstGeom>
          <a:noFill/>
        </p:spPr>
        <p:txBody>
          <a:bodyPr wrap="square">
            <a:spAutoFit/>
          </a:bodyPr>
          <a:lstStyle/>
          <a:p>
            <a:pPr algn="l"/>
            <a:endParaRPr lang="en-AU" sz="1200" b="0" i="0" u="none" strike="noStrike" baseline="0" dirty="0">
              <a:solidFill>
                <a:srgbClr val="000000"/>
              </a:solidFill>
              <a:latin typeface="Metropolis" panose="00000500000000000000" pitchFamily="50" charset="0"/>
            </a:endParaRPr>
          </a:p>
          <a:p>
            <a:r>
              <a:rPr lang="en-GB" sz="1200" b="1" i="0" u="none" strike="noStrike" baseline="0" dirty="0" err="1">
                <a:solidFill>
                  <a:srgbClr val="0051FF"/>
                </a:solidFill>
                <a:latin typeface="Metropolis" panose="00000500000000000000" pitchFamily="50" charset="0"/>
              </a:rPr>
              <a:t>ZekiGen</a:t>
            </a:r>
            <a:r>
              <a:rPr lang="en-GB" sz="1200" b="1" i="0" u="none" strike="noStrike" baseline="0" dirty="0">
                <a:solidFill>
                  <a:srgbClr val="0051FF"/>
                </a:solidFill>
                <a:latin typeface="Metropolis" panose="00000500000000000000" pitchFamily="50" charset="0"/>
              </a:rPr>
              <a:t> is a self-contained renewable energy generator with a </a:t>
            </a:r>
            <a:endParaRPr lang="en-GB" sz="1200" b="0" i="0" u="none" strike="noStrike" baseline="0" dirty="0">
              <a:solidFill>
                <a:srgbClr val="0051FF"/>
              </a:solidFill>
              <a:latin typeface="Metropolis" panose="00000500000000000000" pitchFamily="50" charset="0"/>
            </a:endParaRPr>
          </a:p>
          <a:p>
            <a:r>
              <a:rPr lang="en-GB" sz="1200" b="1" i="0" u="none" strike="noStrike" baseline="0" dirty="0">
                <a:solidFill>
                  <a:srgbClr val="0051FF"/>
                </a:solidFill>
                <a:latin typeface="Metropolis" panose="00000500000000000000" pitchFamily="50" charset="0"/>
              </a:rPr>
              <a:t>compact footprint. Our flagship product is ideal for off-grid, remote and public urban power generation and charging.</a:t>
            </a:r>
            <a:endParaRPr lang="en-AU" sz="1200" dirty="0"/>
          </a:p>
        </p:txBody>
      </p:sp>
      <p:sp>
        <p:nvSpPr>
          <p:cNvPr id="8" name="TextBox 7">
            <a:extLst>
              <a:ext uri="{FF2B5EF4-FFF2-40B4-BE49-F238E27FC236}">
                <a16:creationId xmlns:a16="http://schemas.microsoft.com/office/drawing/2014/main" id="{812F30DA-8B58-20D6-B909-294AD19E417B}"/>
              </a:ext>
            </a:extLst>
          </p:cNvPr>
          <p:cNvSpPr txBox="1"/>
          <p:nvPr/>
        </p:nvSpPr>
        <p:spPr>
          <a:xfrm>
            <a:off x="358062" y="1358053"/>
            <a:ext cx="4919333" cy="1015663"/>
          </a:xfrm>
          <a:prstGeom prst="rect">
            <a:avLst/>
          </a:prstGeom>
          <a:noFill/>
        </p:spPr>
        <p:txBody>
          <a:bodyPr wrap="square">
            <a:spAutoFit/>
          </a:bodyPr>
          <a:lstStyle/>
          <a:p>
            <a:pPr algn="l"/>
            <a:endParaRPr lang="en-AU" sz="1200" b="0" i="0" u="none" strike="noStrike" baseline="0" dirty="0">
              <a:solidFill>
                <a:srgbClr val="000000"/>
              </a:solidFill>
              <a:latin typeface="Metropolis" panose="00000500000000000000" pitchFamily="50" charset="0"/>
            </a:endParaRPr>
          </a:p>
          <a:p>
            <a:pPr algn="l"/>
            <a:endParaRPr lang="en-AU" sz="1800" b="0" i="0" u="none" strike="noStrike" baseline="0" dirty="0">
              <a:solidFill>
                <a:srgbClr val="000000"/>
              </a:solidFill>
              <a:latin typeface="Metropolis Medium" panose="00000600000000000000" pitchFamily="50" charset="0"/>
            </a:endParaRPr>
          </a:p>
          <a:p>
            <a:r>
              <a:rPr lang="en-GB" sz="1000" b="0" i="0" u="none" strike="noStrike" baseline="0" dirty="0">
                <a:solidFill>
                  <a:srgbClr val="000000"/>
                </a:solidFill>
                <a:latin typeface="Metropolis Medium" panose="00000600000000000000" pitchFamily="50" charset="0"/>
              </a:rPr>
              <a:t> </a:t>
            </a:r>
            <a:r>
              <a:rPr lang="en-GB" sz="1000" b="0" i="0" u="none" strike="noStrike" baseline="0" dirty="0" err="1">
                <a:solidFill>
                  <a:srgbClr val="000000"/>
                </a:solidFill>
                <a:latin typeface="Metropolis Medium" panose="00000600000000000000" pitchFamily="50" charset="0"/>
              </a:rPr>
              <a:t>ZekiGen</a:t>
            </a:r>
            <a:r>
              <a:rPr lang="en-GB" sz="1000" b="0" i="0" u="none" strike="noStrike" baseline="0" dirty="0">
                <a:solidFill>
                  <a:srgbClr val="000000"/>
                </a:solidFill>
                <a:latin typeface="Metropolis Medium" panose="00000600000000000000" pitchFamily="50" charset="0"/>
              </a:rPr>
              <a:t> works 24 hours a day, generating and storing power through an inbuilt vertical wind turbine and solar panels. Power is stored in an integrated battery, so electricity can be accessed and used continuously.</a:t>
            </a:r>
            <a:endParaRPr lang="en-AU" sz="1000" dirty="0"/>
          </a:p>
        </p:txBody>
      </p:sp>
      <p:sp>
        <p:nvSpPr>
          <p:cNvPr id="9" name="Rectangle 8">
            <a:extLst>
              <a:ext uri="{FF2B5EF4-FFF2-40B4-BE49-F238E27FC236}">
                <a16:creationId xmlns:a16="http://schemas.microsoft.com/office/drawing/2014/main" id="{6FAA4343-AEB9-58A6-972F-5C963C707C16}"/>
              </a:ext>
            </a:extLst>
          </p:cNvPr>
          <p:cNvSpPr/>
          <p:nvPr/>
        </p:nvSpPr>
        <p:spPr>
          <a:xfrm>
            <a:off x="452846" y="2551611"/>
            <a:ext cx="4824549" cy="3736665"/>
          </a:xfrm>
          <a:prstGeom prst="rect">
            <a:avLst/>
          </a:prstGeom>
          <a:solidFill>
            <a:srgbClr val="00D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5EA74553-16C5-B4A6-D25D-F311629BDCD9}"/>
              </a:ext>
            </a:extLst>
          </p:cNvPr>
          <p:cNvSpPr txBox="1"/>
          <p:nvPr/>
        </p:nvSpPr>
        <p:spPr>
          <a:xfrm>
            <a:off x="392898" y="6452248"/>
            <a:ext cx="6096000" cy="230832"/>
          </a:xfrm>
          <a:prstGeom prst="rect">
            <a:avLst/>
          </a:prstGeom>
          <a:noFill/>
        </p:spPr>
        <p:txBody>
          <a:bodyPr wrap="square">
            <a:spAutoFit/>
          </a:bodyPr>
          <a:lstStyle/>
          <a:p>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tek</a:t>
            </a:r>
            <a:r>
              <a:rPr lang="nl-NL" sz="900" b="1" i="0" u="none" strike="noStrike" baseline="0" dirty="0">
                <a:latin typeface="Metropolis" panose="00000500000000000000" pitchFamily="50" charset="0"/>
              </a:rPr>
              <a:t> </a:t>
            </a:r>
            <a:r>
              <a:rPr lang="nl-NL" sz="900" b="0" i="0" u="none" strike="noStrike" baseline="0" dirty="0">
                <a:latin typeface="Metropolis" panose="00000500000000000000" pitchFamily="50" charset="0"/>
              </a:rPr>
              <a:t>l presentation of</a:t>
            </a:r>
            <a:r>
              <a:rPr lang="nl-NL" sz="900" b="0" i="0" u="none" strike="noStrike" baseline="0" dirty="0">
                <a:solidFill>
                  <a:srgbClr val="0051FF"/>
                </a:solidFill>
                <a:latin typeface="Metropolis" panose="00000500000000000000" pitchFamily="50" charset="0"/>
              </a:rPr>
              <a:t> </a:t>
            </a:r>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gen </a:t>
            </a:r>
            <a:r>
              <a:rPr lang="nl-NL" sz="900" b="0" i="0" u="none" strike="noStrike" baseline="0" dirty="0">
                <a:latin typeface="Metropolis" panose="00000500000000000000" pitchFamily="50" charset="0"/>
              </a:rPr>
              <a:t>in Fiji</a:t>
            </a:r>
            <a:endParaRPr lang="en-AU" sz="900" dirty="0"/>
          </a:p>
        </p:txBody>
      </p:sp>
      <p:pic>
        <p:nvPicPr>
          <p:cNvPr id="15" name="Picture 14" descr="A picture containing text&#10;&#10;Description automatically generated">
            <a:extLst>
              <a:ext uri="{FF2B5EF4-FFF2-40B4-BE49-F238E27FC236}">
                <a16:creationId xmlns:a16="http://schemas.microsoft.com/office/drawing/2014/main" id="{6C21A38D-6379-AB94-C837-35AF2B7A1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552" y="1284009"/>
            <a:ext cx="6096000" cy="5004267"/>
          </a:xfrm>
          <a:prstGeom prst="rect">
            <a:avLst/>
          </a:prstGeom>
        </p:spPr>
      </p:pic>
      <p:sp>
        <p:nvSpPr>
          <p:cNvPr id="16" name="TextBox 15">
            <a:extLst>
              <a:ext uri="{FF2B5EF4-FFF2-40B4-BE49-F238E27FC236}">
                <a16:creationId xmlns:a16="http://schemas.microsoft.com/office/drawing/2014/main" id="{42EB3190-E339-4FDA-0AF9-C710D9418301}"/>
              </a:ext>
            </a:extLst>
          </p:cNvPr>
          <p:cNvSpPr txBox="1"/>
          <p:nvPr/>
        </p:nvSpPr>
        <p:spPr>
          <a:xfrm>
            <a:off x="5913555" y="6163496"/>
            <a:ext cx="6096000" cy="507831"/>
          </a:xfrm>
          <a:prstGeom prst="rect">
            <a:avLst/>
          </a:prstGeom>
          <a:noFill/>
        </p:spPr>
        <p:txBody>
          <a:bodyPr wrap="square">
            <a:spAutoFit/>
          </a:bodyPr>
          <a:lstStyle/>
          <a:p>
            <a:pPr algn="l"/>
            <a:endParaRPr lang="en-AU" sz="1800" b="0" i="0" u="none" strike="noStrike" baseline="0" dirty="0">
              <a:solidFill>
                <a:srgbClr val="000000"/>
              </a:solidFill>
              <a:latin typeface="Metropolis Medium" panose="00000600000000000000" pitchFamily="50" charset="0"/>
            </a:endParaRPr>
          </a:p>
          <a:p>
            <a:r>
              <a:rPr lang="pt-BR" sz="900" b="0" i="0" u="none" strike="noStrike" baseline="0" dirty="0">
                <a:solidFill>
                  <a:srgbClr val="000000"/>
                </a:solidFill>
                <a:latin typeface="Metropolis Medium" panose="00000600000000000000" pitchFamily="50" charset="0"/>
              </a:rPr>
              <a:t> Video Link - </a:t>
            </a:r>
            <a:r>
              <a:rPr lang="pt-BR" sz="900" b="0" i="0" u="none" strike="noStrike" baseline="0" dirty="0">
                <a:solidFill>
                  <a:srgbClr val="000000"/>
                </a:solidFill>
                <a:latin typeface="Metropolis Medium" panose="00000600000000000000" pitchFamily="50" charset="0"/>
                <a:hlinkClick r:id="rId4"/>
              </a:rPr>
              <a:t>https://youtu.be/5XJK6P3TnD4</a:t>
            </a:r>
            <a:endParaRPr lang="en-AU" sz="900" dirty="0"/>
          </a:p>
        </p:txBody>
      </p:sp>
      <p:pic>
        <p:nvPicPr>
          <p:cNvPr id="18" name="Picture 17" descr="Icon&#10;&#10;Description automatically generated">
            <a:extLst>
              <a:ext uri="{FF2B5EF4-FFF2-40B4-BE49-F238E27FC236}">
                <a16:creationId xmlns:a16="http://schemas.microsoft.com/office/drawing/2014/main" id="{8B14A485-F695-5C81-8AAD-222C79C67B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5829" y="2778868"/>
            <a:ext cx="931926" cy="931926"/>
          </a:xfrm>
          <a:prstGeom prst="rect">
            <a:avLst/>
          </a:prstGeom>
        </p:spPr>
      </p:pic>
      <p:pic>
        <p:nvPicPr>
          <p:cNvPr id="20" name="Picture 19" descr="Icon&#10;&#10;Description automatically generated">
            <a:extLst>
              <a:ext uri="{FF2B5EF4-FFF2-40B4-BE49-F238E27FC236}">
                <a16:creationId xmlns:a16="http://schemas.microsoft.com/office/drawing/2014/main" id="{9A3DFC17-DD1B-9F2D-D203-8BA71F7C11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6520" y="4465492"/>
            <a:ext cx="931926" cy="931926"/>
          </a:xfrm>
          <a:prstGeom prst="rect">
            <a:avLst/>
          </a:prstGeom>
        </p:spPr>
      </p:pic>
      <p:pic>
        <p:nvPicPr>
          <p:cNvPr id="22" name="Picture 21" descr="Icon&#10;&#10;Description automatically generated">
            <a:extLst>
              <a:ext uri="{FF2B5EF4-FFF2-40B4-BE49-F238E27FC236}">
                <a16:creationId xmlns:a16="http://schemas.microsoft.com/office/drawing/2014/main" id="{AE5AA4C5-439D-9560-054A-8E395D81AF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9463" y="4470332"/>
            <a:ext cx="931926" cy="931926"/>
          </a:xfrm>
          <a:prstGeom prst="rect">
            <a:avLst/>
          </a:prstGeom>
        </p:spPr>
      </p:pic>
      <p:pic>
        <p:nvPicPr>
          <p:cNvPr id="24" name="Picture 23" descr="Icon&#10;&#10;Description automatically generated">
            <a:extLst>
              <a:ext uri="{FF2B5EF4-FFF2-40B4-BE49-F238E27FC236}">
                <a16:creationId xmlns:a16="http://schemas.microsoft.com/office/drawing/2014/main" id="{991F468B-2A49-B4F2-BBC5-B3D8DC5F47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363" y="2765820"/>
            <a:ext cx="931926" cy="931926"/>
          </a:xfrm>
          <a:prstGeom prst="rect">
            <a:avLst/>
          </a:prstGeom>
        </p:spPr>
      </p:pic>
      <p:pic>
        <p:nvPicPr>
          <p:cNvPr id="26" name="Picture 25" descr="Icon&#10;&#10;Description automatically generated">
            <a:extLst>
              <a:ext uri="{FF2B5EF4-FFF2-40B4-BE49-F238E27FC236}">
                <a16:creationId xmlns:a16="http://schemas.microsoft.com/office/drawing/2014/main" id="{A989317C-3CA7-0E65-1E8A-48F2981828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6255" y="2778868"/>
            <a:ext cx="931926" cy="931926"/>
          </a:xfrm>
          <a:prstGeom prst="rect">
            <a:avLst/>
          </a:prstGeom>
        </p:spPr>
      </p:pic>
      <p:pic>
        <p:nvPicPr>
          <p:cNvPr id="28" name="Picture 27" descr="Icon&#10;&#10;Description automatically generated">
            <a:extLst>
              <a:ext uri="{FF2B5EF4-FFF2-40B4-BE49-F238E27FC236}">
                <a16:creationId xmlns:a16="http://schemas.microsoft.com/office/drawing/2014/main" id="{1AF0C612-6D68-0E14-AF0F-F507F1EFE2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774" y="4478540"/>
            <a:ext cx="931926" cy="931926"/>
          </a:xfrm>
          <a:prstGeom prst="rect">
            <a:avLst/>
          </a:prstGeom>
        </p:spPr>
      </p:pic>
      <p:sp>
        <p:nvSpPr>
          <p:cNvPr id="30" name="TextBox 29">
            <a:extLst>
              <a:ext uri="{FF2B5EF4-FFF2-40B4-BE49-F238E27FC236}">
                <a16:creationId xmlns:a16="http://schemas.microsoft.com/office/drawing/2014/main" id="{4AE78FEE-50EB-6E0E-D099-BEB582735D4D}"/>
              </a:ext>
            </a:extLst>
          </p:cNvPr>
          <p:cNvSpPr txBox="1"/>
          <p:nvPr/>
        </p:nvSpPr>
        <p:spPr>
          <a:xfrm>
            <a:off x="-40691" y="3697746"/>
            <a:ext cx="2616034" cy="615553"/>
          </a:xfrm>
          <a:prstGeom prst="rect">
            <a:avLst/>
          </a:prstGeom>
          <a:noFill/>
        </p:spPr>
        <p:txBody>
          <a:bodyPr wrap="square">
            <a:spAutoFit/>
          </a:bodyPr>
          <a:lstStyle/>
          <a:p>
            <a:pPr algn="ctr"/>
            <a:r>
              <a:rPr lang="en-AU" sz="1800" b="0" i="0" u="none" strike="noStrike" baseline="0" dirty="0">
                <a:solidFill>
                  <a:srgbClr val="000000"/>
                </a:solidFill>
                <a:latin typeface="Metropolis" panose="00000500000000000000" pitchFamily="50" charset="0"/>
              </a:rPr>
              <a:t> </a:t>
            </a:r>
            <a:r>
              <a:rPr lang="en-AU" sz="1100" b="1" i="0" u="none" strike="noStrike" baseline="0" dirty="0">
                <a:solidFill>
                  <a:srgbClr val="FFFFFF"/>
                </a:solidFill>
                <a:latin typeface="Metropolis" panose="00000500000000000000" pitchFamily="50" charset="0"/>
              </a:rPr>
              <a:t>Safe</a:t>
            </a:r>
            <a:endParaRPr lang="en-AU" sz="1100" b="0" i="0" u="none" strike="noStrike" baseline="0" dirty="0">
              <a:solidFill>
                <a:srgbClr val="FFFFFF"/>
              </a:solidFill>
              <a:latin typeface="Metropolis" panose="00000500000000000000" pitchFamily="50" charset="0"/>
            </a:endParaRPr>
          </a:p>
          <a:p>
            <a:pPr algn="ctr"/>
            <a:r>
              <a:rPr lang="en-GB" sz="800" b="0" i="0" u="none" strike="noStrike" baseline="0" dirty="0">
                <a:solidFill>
                  <a:srgbClr val="FFFFFF"/>
                </a:solidFill>
                <a:latin typeface="Metropolis" panose="00000500000000000000" pitchFamily="50" charset="0"/>
              </a:rPr>
              <a:t>Our products are safe for </a:t>
            </a:r>
          </a:p>
          <a:p>
            <a:pPr algn="ctr"/>
            <a:r>
              <a:rPr lang="en-AU" sz="800" b="0" i="0" u="none" strike="noStrike" baseline="0" dirty="0">
                <a:solidFill>
                  <a:srgbClr val="FFFFFF"/>
                </a:solidFill>
                <a:latin typeface="Metropolis" panose="00000500000000000000" pitchFamily="50" charset="0"/>
              </a:rPr>
              <a:t>people, animals and nature</a:t>
            </a:r>
            <a:endParaRPr lang="en-AU" sz="800" dirty="0"/>
          </a:p>
        </p:txBody>
      </p:sp>
      <p:sp>
        <p:nvSpPr>
          <p:cNvPr id="31" name="TextBox 30">
            <a:extLst>
              <a:ext uri="{FF2B5EF4-FFF2-40B4-BE49-F238E27FC236}">
                <a16:creationId xmlns:a16="http://schemas.microsoft.com/office/drawing/2014/main" id="{239A0725-1203-3A62-22C8-441F2C5BFCE9}"/>
              </a:ext>
            </a:extLst>
          </p:cNvPr>
          <p:cNvSpPr txBox="1"/>
          <p:nvPr/>
        </p:nvSpPr>
        <p:spPr>
          <a:xfrm>
            <a:off x="1509711" y="3805468"/>
            <a:ext cx="2616034" cy="507831"/>
          </a:xfrm>
          <a:prstGeom prst="rect">
            <a:avLst/>
          </a:prstGeom>
          <a:noFill/>
        </p:spPr>
        <p:txBody>
          <a:bodyPr wrap="square">
            <a:spAutoFit/>
          </a:bodyPr>
          <a:lstStyle/>
          <a:p>
            <a:pPr algn="ctr"/>
            <a:r>
              <a:rPr lang="en-AU" sz="1100" b="1" i="0" u="none" strike="noStrike" dirty="0">
                <a:solidFill>
                  <a:srgbClr val="FFFFFF"/>
                </a:solidFill>
                <a:latin typeface="Metropolis" panose="00000500000000000000" pitchFamily="50" charset="0"/>
              </a:rPr>
              <a:t>Adaptable</a:t>
            </a:r>
          </a:p>
          <a:p>
            <a:pPr algn="ctr"/>
            <a:r>
              <a:rPr lang="en-AU" sz="800" b="0" i="0" u="none" strike="noStrike" dirty="0" err="1">
                <a:solidFill>
                  <a:srgbClr val="FFFFFF"/>
                </a:solidFill>
                <a:latin typeface="Metropolis" panose="00000500000000000000" pitchFamily="50" charset="0"/>
              </a:rPr>
              <a:t>ZekiGen</a:t>
            </a:r>
            <a:r>
              <a:rPr lang="en-AU" sz="800" b="0" i="0" u="none" strike="noStrike" dirty="0">
                <a:solidFill>
                  <a:srgbClr val="FFFFFF"/>
                </a:solidFill>
                <a:latin typeface="Metropolis" panose="00000500000000000000" pitchFamily="50" charset="0"/>
              </a:rPr>
              <a:t> </a:t>
            </a:r>
            <a:r>
              <a:rPr lang="en-AU" sz="800" dirty="0">
                <a:solidFill>
                  <a:srgbClr val="FFFFFF"/>
                </a:solidFill>
                <a:latin typeface="Metropolis" panose="00000500000000000000" pitchFamily="50" charset="0"/>
              </a:rPr>
              <a:t>works in </a:t>
            </a:r>
          </a:p>
          <a:p>
            <a:pPr algn="ctr"/>
            <a:r>
              <a:rPr lang="en-AU" sz="800" dirty="0">
                <a:solidFill>
                  <a:srgbClr val="FFFFFF"/>
                </a:solidFill>
                <a:latin typeface="Metropolis" panose="00000500000000000000" pitchFamily="50" charset="0"/>
              </a:rPr>
              <a:t>multi-faceted </a:t>
            </a:r>
            <a:r>
              <a:rPr lang="en-AU" sz="800" b="0" i="0" u="none" strike="noStrike" dirty="0">
                <a:solidFill>
                  <a:srgbClr val="FFFFFF"/>
                </a:solidFill>
                <a:latin typeface="Metropolis" panose="00000500000000000000" pitchFamily="50" charset="0"/>
              </a:rPr>
              <a:t>Wind directions</a:t>
            </a:r>
            <a:r>
              <a:rPr lang="en-AU" sz="800" dirty="0">
                <a:solidFill>
                  <a:srgbClr val="FFFFFF"/>
                </a:solidFill>
                <a:latin typeface="Metropolis" panose="00000500000000000000" pitchFamily="50" charset="0"/>
              </a:rPr>
              <a:t>.</a:t>
            </a:r>
            <a:endParaRPr lang="en-AU" sz="800" b="0" i="0" u="none" strike="noStrike" dirty="0">
              <a:solidFill>
                <a:srgbClr val="FFFFFF"/>
              </a:solidFill>
              <a:latin typeface="Metropolis" panose="00000500000000000000" pitchFamily="50" charset="0"/>
            </a:endParaRPr>
          </a:p>
        </p:txBody>
      </p:sp>
      <p:sp>
        <p:nvSpPr>
          <p:cNvPr id="32" name="TextBox 31">
            <a:extLst>
              <a:ext uri="{FF2B5EF4-FFF2-40B4-BE49-F238E27FC236}">
                <a16:creationId xmlns:a16="http://schemas.microsoft.com/office/drawing/2014/main" id="{C992D0E9-107A-A237-3C53-442ACB0A6DCD}"/>
              </a:ext>
            </a:extLst>
          </p:cNvPr>
          <p:cNvSpPr txBox="1"/>
          <p:nvPr/>
        </p:nvSpPr>
        <p:spPr>
          <a:xfrm>
            <a:off x="3103775" y="3697746"/>
            <a:ext cx="2616034" cy="615553"/>
          </a:xfrm>
          <a:prstGeom prst="rect">
            <a:avLst/>
          </a:prstGeom>
          <a:noFill/>
        </p:spPr>
        <p:txBody>
          <a:bodyPr wrap="square">
            <a:spAutoFit/>
          </a:bodyPr>
          <a:lstStyle/>
          <a:p>
            <a:pPr algn="ctr"/>
            <a:r>
              <a:rPr lang="en-AU" sz="1800" b="0" i="0" u="none" strike="noStrike" baseline="0" dirty="0">
                <a:solidFill>
                  <a:srgbClr val="000000"/>
                </a:solidFill>
                <a:latin typeface="Metropolis" panose="00000500000000000000" pitchFamily="50" charset="0"/>
              </a:rPr>
              <a:t> </a:t>
            </a:r>
            <a:r>
              <a:rPr lang="en-AU" sz="1100" b="1" i="0" u="none" strike="noStrike" baseline="0" dirty="0">
                <a:solidFill>
                  <a:srgbClr val="FFFFFF"/>
                </a:solidFill>
                <a:latin typeface="Metropolis" panose="00000500000000000000" pitchFamily="50" charset="0"/>
              </a:rPr>
              <a:t>Soundless</a:t>
            </a:r>
            <a:endParaRPr lang="en-AU" sz="1100" b="0" i="0" u="none" strike="noStrike" baseline="0" dirty="0">
              <a:solidFill>
                <a:srgbClr val="FFFFFF"/>
              </a:solidFill>
              <a:latin typeface="Metropolis" panose="00000500000000000000" pitchFamily="50" charset="0"/>
            </a:endParaRPr>
          </a:p>
          <a:p>
            <a:pPr algn="ctr"/>
            <a:r>
              <a:rPr lang="en-AU" sz="800" b="0" i="0" u="none" strike="noStrike" baseline="0" dirty="0">
                <a:solidFill>
                  <a:srgbClr val="FFFFFF"/>
                </a:solidFill>
                <a:latin typeface="Metropolis" panose="00000500000000000000" pitchFamily="50" charset="0"/>
              </a:rPr>
              <a:t>0dB measured within 2m</a:t>
            </a:r>
          </a:p>
          <a:p>
            <a:pPr algn="ctr"/>
            <a:r>
              <a:rPr lang="en-AU" sz="800" dirty="0">
                <a:solidFill>
                  <a:srgbClr val="FFFFFF"/>
                </a:solidFill>
                <a:latin typeface="Metropolis" panose="00000500000000000000" pitchFamily="50" charset="0"/>
              </a:rPr>
              <a:t>of the </a:t>
            </a:r>
            <a:r>
              <a:rPr lang="en-AU" sz="800" dirty="0" err="1">
                <a:solidFill>
                  <a:srgbClr val="FFFFFF"/>
                </a:solidFill>
                <a:latin typeface="Metropolis" panose="00000500000000000000" pitchFamily="50" charset="0"/>
              </a:rPr>
              <a:t>ZekiGen</a:t>
            </a:r>
            <a:r>
              <a:rPr lang="en-AU" sz="800" dirty="0">
                <a:solidFill>
                  <a:srgbClr val="FFFFFF"/>
                </a:solidFill>
                <a:latin typeface="Metropolis" panose="00000500000000000000" pitchFamily="50" charset="0"/>
              </a:rPr>
              <a:t> vane</a:t>
            </a:r>
            <a:endParaRPr lang="en-AU" sz="800" dirty="0"/>
          </a:p>
        </p:txBody>
      </p:sp>
      <p:sp>
        <p:nvSpPr>
          <p:cNvPr id="36" name="TextBox 35">
            <a:extLst>
              <a:ext uri="{FF2B5EF4-FFF2-40B4-BE49-F238E27FC236}">
                <a16:creationId xmlns:a16="http://schemas.microsoft.com/office/drawing/2014/main" id="{1A040810-7AB0-6D5E-0408-B5E91A264DD0}"/>
              </a:ext>
            </a:extLst>
          </p:cNvPr>
          <p:cNvSpPr txBox="1"/>
          <p:nvPr/>
        </p:nvSpPr>
        <p:spPr>
          <a:xfrm>
            <a:off x="0" y="5397418"/>
            <a:ext cx="2616034" cy="738664"/>
          </a:xfrm>
          <a:prstGeom prst="rect">
            <a:avLst/>
          </a:prstGeom>
          <a:noFill/>
        </p:spPr>
        <p:txBody>
          <a:bodyPr wrap="square">
            <a:spAutoFit/>
          </a:bodyPr>
          <a:lstStyle/>
          <a:p>
            <a:pPr algn="ctr"/>
            <a:r>
              <a:rPr lang="en-AU" sz="1800" b="0" i="0" u="none" strike="noStrike" baseline="0" dirty="0">
                <a:solidFill>
                  <a:srgbClr val="000000"/>
                </a:solidFill>
                <a:latin typeface="Metropolis" panose="00000500000000000000" pitchFamily="50" charset="0"/>
              </a:rPr>
              <a:t> </a:t>
            </a:r>
            <a:r>
              <a:rPr lang="en-AU" sz="1100" b="1" i="0" u="none" strike="noStrike" baseline="0" dirty="0">
                <a:solidFill>
                  <a:srgbClr val="FFFFFF"/>
                </a:solidFill>
                <a:latin typeface="Metropolis" panose="00000500000000000000" pitchFamily="50" charset="0"/>
              </a:rPr>
              <a:t>Weather-proof</a:t>
            </a:r>
            <a:endParaRPr lang="en-AU" sz="1100" b="0" i="0" u="none" strike="noStrike" baseline="0" dirty="0">
              <a:solidFill>
                <a:srgbClr val="FFFFFF"/>
              </a:solidFill>
              <a:latin typeface="Metropolis" panose="00000500000000000000" pitchFamily="50" charset="0"/>
            </a:endParaRPr>
          </a:p>
          <a:p>
            <a:pPr algn="ctr"/>
            <a:r>
              <a:rPr lang="en-GB" sz="800" b="0" i="0" u="none" strike="noStrike" baseline="0" dirty="0" err="1">
                <a:solidFill>
                  <a:srgbClr val="FFFFFF"/>
                </a:solidFill>
                <a:latin typeface="Metropolis" panose="00000500000000000000" pitchFamily="50" charset="0"/>
              </a:rPr>
              <a:t>ZekiGen</a:t>
            </a:r>
            <a:r>
              <a:rPr lang="en-GB" sz="800" b="0" i="0" u="none" strike="noStrike" baseline="0" dirty="0">
                <a:solidFill>
                  <a:srgbClr val="FFFFFF"/>
                </a:solidFill>
                <a:latin typeface="Metropolis" panose="00000500000000000000" pitchFamily="50" charset="0"/>
              </a:rPr>
              <a:t> withstands rain, </a:t>
            </a:r>
          </a:p>
          <a:p>
            <a:pPr algn="ctr"/>
            <a:r>
              <a:rPr lang="en-GB" sz="800" b="0" i="0" u="none" strike="noStrike" baseline="0" dirty="0">
                <a:solidFill>
                  <a:srgbClr val="FFFFFF"/>
                </a:solidFill>
                <a:latin typeface="Metropolis" panose="00000500000000000000" pitchFamily="50" charset="0"/>
              </a:rPr>
              <a:t>snow, frost</a:t>
            </a:r>
            <a:r>
              <a:rPr lang="en-GB" sz="800" dirty="0">
                <a:solidFill>
                  <a:srgbClr val="FFFFFF"/>
                </a:solidFill>
                <a:latin typeface="Metropolis" panose="00000500000000000000" pitchFamily="50" charset="0"/>
              </a:rPr>
              <a:t>, heat,</a:t>
            </a:r>
          </a:p>
          <a:p>
            <a:pPr algn="ctr"/>
            <a:r>
              <a:rPr lang="en-GB" sz="800" dirty="0">
                <a:solidFill>
                  <a:srgbClr val="FFFFFF"/>
                </a:solidFill>
                <a:latin typeface="Metropolis" panose="00000500000000000000" pitchFamily="50" charset="0"/>
              </a:rPr>
              <a:t> humidity and </a:t>
            </a:r>
            <a:r>
              <a:rPr lang="en-GB" sz="800" dirty="0" err="1">
                <a:solidFill>
                  <a:srgbClr val="FFFFFF"/>
                </a:solidFill>
                <a:latin typeface="Metropolis" panose="00000500000000000000" pitchFamily="50" charset="0"/>
              </a:rPr>
              <a:t>highw</a:t>
            </a:r>
            <a:r>
              <a:rPr lang="en-GB" sz="800" b="0" i="0" u="none" strike="noStrike" baseline="0" dirty="0" err="1">
                <a:solidFill>
                  <a:srgbClr val="FFFFFF"/>
                </a:solidFill>
                <a:latin typeface="Metropolis" panose="00000500000000000000" pitchFamily="50" charset="0"/>
              </a:rPr>
              <a:t>inds</a:t>
            </a:r>
            <a:endParaRPr lang="en-GB" sz="800" b="0" i="0" u="none" strike="noStrike" baseline="0" dirty="0">
              <a:solidFill>
                <a:srgbClr val="FFFFFF"/>
              </a:solidFill>
              <a:latin typeface="Metropolis" panose="00000500000000000000" pitchFamily="50" charset="0"/>
            </a:endParaRPr>
          </a:p>
        </p:txBody>
      </p:sp>
      <p:sp>
        <p:nvSpPr>
          <p:cNvPr id="37" name="TextBox 36">
            <a:extLst>
              <a:ext uri="{FF2B5EF4-FFF2-40B4-BE49-F238E27FC236}">
                <a16:creationId xmlns:a16="http://schemas.microsoft.com/office/drawing/2014/main" id="{ACCB45AC-DC95-2104-7D2E-3882F4D1BB5D}"/>
              </a:ext>
            </a:extLst>
          </p:cNvPr>
          <p:cNvSpPr txBox="1"/>
          <p:nvPr/>
        </p:nvSpPr>
        <p:spPr>
          <a:xfrm>
            <a:off x="1550402" y="5505140"/>
            <a:ext cx="2616034" cy="630942"/>
          </a:xfrm>
          <a:prstGeom prst="rect">
            <a:avLst/>
          </a:prstGeom>
          <a:noFill/>
        </p:spPr>
        <p:txBody>
          <a:bodyPr wrap="square">
            <a:spAutoFit/>
          </a:bodyPr>
          <a:lstStyle/>
          <a:p>
            <a:pPr algn="ctr"/>
            <a:r>
              <a:rPr lang="en-AU" sz="1100" b="1" i="0" u="none" strike="noStrike" dirty="0">
                <a:solidFill>
                  <a:srgbClr val="FFFFFF"/>
                </a:solidFill>
                <a:latin typeface="Metropolis" panose="00000500000000000000" pitchFamily="50" charset="0"/>
              </a:rPr>
              <a:t>Durable</a:t>
            </a:r>
          </a:p>
          <a:p>
            <a:pPr algn="ctr"/>
            <a:r>
              <a:rPr lang="en-AU" sz="800" b="0" i="0" u="none" strike="noStrike" dirty="0">
                <a:solidFill>
                  <a:srgbClr val="FFFFFF"/>
                </a:solidFill>
                <a:latin typeface="Metropolis" panose="00000500000000000000" pitchFamily="50" charset="0"/>
              </a:rPr>
              <a:t>Designed to stand the </a:t>
            </a:r>
          </a:p>
          <a:p>
            <a:pPr algn="ctr"/>
            <a:r>
              <a:rPr lang="en-AU" sz="800" b="0" i="0" u="none" strike="noStrike" dirty="0">
                <a:solidFill>
                  <a:srgbClr val="FFFFFF"/>
                </a:solidFill>
                <a:latin typeface="Metropolis" panose="00000500000000000000" pitchFamily="50" charset="0"/>
              </a:rPr>
              <a:t>test of time</a:t>
            </a:r>
            <a:r>
              <a:rPr lang="en-AU" sz="800" dirty="0">
                <a:solidFill>
                  <a:srgbClr val="FFFFFF"/>
                </a:solidFill>
                <a:latin typeface="Metropolis" panose="00000500000000000000" pitchFamily="50" charset="0"/>
              </a:rPr>
              <a:t>, with a</a:t>
            </a:r>
          </a:p>
          <a:p>
            <a:pPr algn="ctr"/>
            <a:r>
              <a:rPr lang="en-AU" sz="800" dirty="0">
                <a:solidFill>
                  <a:srgbClr val="FFFFFF"/>
                </a:solidFill>
                <a:latin typeface="Metropolis" panose="00000500000000000000" pitchFamily="50" charset="0"/>
              </a:rPr>
              <a:t>r</a:t>
            </a:r>
            <a:r>
              <a:rPr lang="en-AU" sz="800" b="0" i="0" u="none" strike="noStrike" dirty="0">
                <a:solidFill>
                  <a:srgbClr val="FFFFFF"/>
                </a:solidFill>
                <a:latin typeface="Metropolis" panose="00000500000000000000" pitchFamily="50" charset="0"/>
              </a:rPr>
              <a:t>obust battery system</a:t>
            </a:r>
          </a:p>
        </p:txBody>
      </p:sp>
      <p:sp>
        <p:nvSpPr>
          <p:cNvPr id="38" name="TextBox 37">
            <a:extLst>
              <a:ext uri="{FF2B5EF4-FFF2-40B4-BE49-F238E27FC236}">
                <a16:creationId xmlns:a16="http://schemas.microsoft.com/office/drawing/2014/main" id="{3234033D-CC96-B302-5B3C-60CA2AC02905}"/>
              </a:ext>
            </a:extLst>
          </p:cNvPr>
          <p:cNvSpPr txBox="1"/>
          <p:nvPr/>
        </p:nvSpPr>
        <p:spPr>
          <a:xfrm>
            <a:off x="3144466" y="5397418"/>
            <a:ext cx="2616034" cy="738664"/>
          </a:xfrm>
          <a:prstGeom prst="rect">
            <a:avLst/>
          </a:prstGeom>
          <a:noFill/>
        </p:spPr>
        <p:txBody>
          <a:bodyPr wrap="square">
            <a:spAutoFit/>
          </a:bodyPr>
          <a:lstStyle/>
          <a:p>
            <a:pPr algn="ctr"/>
            <a:r>
              <a:rPr lang="en-AU" sz="1800" b="0" i="0" u="none" strike="noStrike" baseline="0" dirty="0">
                <a:solidFill>
                  <a:srgbClr val="000000"/>
                </a:solidFill>
                <a:latin typeface="Metropolis" panose="00000500000000000000" pitchFamily="50" charset="0"/>
              </a:rPr>
              <a:t> </a:t>
            </a:r>
            <a:r>
              <a:rPr lang="en-AU" sz="1100" b="1" i="0" u="none" strike="noStrike" baseline="0" dirty="0">
                <a:solidFill>
                  <a:srgbClr val="FFFFFF"/>
                </a:solidFill>
                <a:latin typeface="Metropolis" panose="00000500000000000000" pitchFamily="50" charset="0"/>
              </a:rPr>
              <a:t>Practical</a:t>
            </a:r>
            <a:endParaRPr lang="en-AU" sz="1100" b="0" i="0" u="none" strike="noStrike" baseline="0" dirty="0">
              <a:solidFill>
                <a:srgbClr val="FFFFFF"/>
              </a:solidFill>
              <a:latin typeface="Metropolis" panose="00000500000000000000" pitchFamily="50" charset="0"/>
            </a:endParaRPr>
          </a:p>
          <a:p>
            <a:pPr algn="ctr"/>
            <a:r>
              <a:rPr lang="en-AU" sz="800" b="0" i="0" u="none" strike="noStrike" baseline="0" dirty="0" err="1">
                <a:solidFill>
                  <a:srgbClr val="FFFFFF"/>
                </a:solidFill>
                <a:latin typeface="Metropolis" panose="00000500000000000000" pitchFamily="50" charset="0"/>
              </a:rPr>
              <a:t>Commnuities</a:t>
            </a:r>
            <a:r>
              <a:rPr lang="en-AU" sz="800" dirty="0">
                <a:solidFill>
                  <a:srgbClr val="FFFFFF"/>
                </a:solidFill>
                <a:latin typeface="Metropolis" panose="00000500000000000000" pitchFamily="50" charset="0"/>
              </a:rPr>
              <a:t> will</a:t>
            </a:r>
          </a:p>
          <a:p>
            <a:pPr algn="ctr"/>
            <a:r>
              <a:rPr lang="en-AU" sz="800" dirty="0">
                <a:solidFill>
                  <a:srgbClr val="FFFFFF"/>
                </a:solidFill>
                <a:latin typeface="Metropolis" panose="00000500000000000000" pitchFamily="50" charset="0"/>
              </a:rPr>
              <a:t>Enjoy charging</a:t>
            </a:r>
          </a:p>
          <a:p>
            <a:pPr algn="ctr"/>
            <a:r>
              <a:rPr lang="en-AU" sz="800" dirty="0">
                <a:solidFill>
                  <a:srgbClr val="FFFFFF"/>
                </a:solidFill>
                <a:latin typeface="Metropolis" panose="00000500000000000000" pitchFamily="50" charset="0"/>
              </a:rPr>
              <a:t>with </a:t>
            </a:r>
            <a:r>
              <a:rPr lang="en-AU" sz="800" dirty="0" err="1">
                <a:solidFill>
                  <a:srgbClr val="FFFFFF"/>
                </a:solidFill>
                <a:latin typeface="Metropolis" panose="00000500000000000000" pitchFamily="50" charset="0"/>
              </a:rPr>
              <a:t>ZekiGen</a:t>
            </a:r>
            <a:endParaRPr lang="en-AU" sz="800" dirty="0"/>
          </a:p>
        </p:txBody>
      </p:sp>
    </p:spTree>
    <p:extLst>
      <p:ext uri="{BB962C8B-B14F-4D97-AF65-F5344CB8AC3E}">
        <p14:creationId xmlns:p14="http://schemas.microsoft.com/office/powerpoint/2010/main" val="308227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EA74553-16C5-B4A6-D25D-F311629BDCD9}"/>
              </a:ext>
            </a:extLst>
          </p:cNvPr>
          <p:cNvSpPr txBox="1"/>
          <p:nvPr/>
        </p:nvSpPr>
        <p:spPr>
          <a:xfrm>
            <a:off x="5681117" y="6452248"/>
            <a:ext cx="6096000" cy="230832"/>
          </a:xfrm>
          <a:prstGeom prst="rect">
            <a:avLst/>
          </a:prstGeom>
          <a:noFill/>
        </p:spPr>
        <p:txBody>
          <a:bodyPr wrap="square">
            <a:spAutoFit/>
          </a:bodyPr>
          <a:lstStyle/>
          <a:p>
            <a:pPr algn="r"/>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tek</a:t>
            </a:r>
            <a:r>
              <a:rPr lang="nl-NL" sz="900" b="1" i="0" u="none" strike="noStrike" baseline="0" dirty="0">
                <a:latin typeface="Metropolis" panose="00000500000000000000" pitchFamily="50" charset="0"/>
              </a:rPr>
              <a:t> </a:t>
            </a:r>
            <a:r>
              <a:rPr lang="nl-NL" sz="900" b="0" i="0" u="none" strike="noStrike" baseline="0" dirty="0">
                <a:latin typeface="Metropolis" panose="00000500000000000000" pitchFamily="50" charset="0"/>
              </a:rPr>
              <a:t>l presentation </a:t>
            </a:r>
            <a:r>
              <a:rPr lang="nl-NL" sz="900" b="0" i="0" u="none" strike="noStrike" baseline="0">
                <a:latin typeface="Metropolis" panose="00000500000000000000" pitchFamily="50" charset="0"/>
              </a:rPr>
              <a:t>of</a:t>
            </a:r>
            <a:r>
              <a:rPr lang="nl-NL" sz="900" b="0" i="0" u="none" strike="noStrike" baseline="0">
                <a:solidFill>
                  <a:srgbClr val="0051FF"/>
                </a:solidFill>
                <a:latin typeface="Metropolis" panose="00000500000000000000" pitchFamily="50" charset="0"/>
              </a:rPr>
              <a:t> </a:t>
            </a:r>
            <a:r>
              <a:rPr lang="nl-NL" sz="900" b="1" i="0" u="none" strike="noStrike" baseline="0">
                <a:solidFill>
                  <a:srgbClr val="0051FF"/>
                </a:solidFill>
                <a:latin typeface="Metropolis" panose="00000500000000000000" pitchFamily="50" charset="0"/>
              </a:rPr>
              <a:t>zeki</a:t>
            </a:r>
            <a:r>
              <a:rPr lang="nl-NL" sz="900" b="1" i="0" u="none" strike="noStrike" baseline="0">
                <a:solidFill>
                  <a:srgbClr val="00D30E"/>
                </a:solidFill>
                <a:latin typeface="Metropolis" panose="00000500000000000000" pitchFamily="50" charset="0"/>
              </a:rPr>
              <a:t>mobile </a:t>
            </a:r>
            <a:r>
              <a:rPr lang="nl-NL" sz="900" b="0" i="0" u="none" strike="noStrike" baseline="0" dirty="0">
                <a:latin typeface="Metropolis" panose="00000500000000000000" pitchFamily="50" charset="0"/>
              </a:rPr>
              <a:t>in Fiji</a:t>
            </a:r>
            <a:endParaRPr lang="en-AU" sz="900" dirty="0"/>
          </a:p>
        </p:txBody>
      </p:sp>
      <p:sp>
        <p:nvSpPr>
          <p:cNvPr id="30" name="TextBox 29">
            <a:extLst>
              <a:ext uri="{FF2B5EF4-FFF2-40B4-BE49-F238E27FC236}">
                <a16:creationId xmlns:a16="http://schemas.microsoft.com/office/drawing/2014/main" id="{4AE78FEE-50EB-6E0E-D099-BEB582735D4D}"/>
              </a:ext>
            </a:extLst>
          </p:cNvPr>
          <p:cNvSpPr txBox="1"/>
          <p:nvPr/>
        </p:nvSpPr>
        <p:spPr>
          <a:xfrm>
            <a:off x="-40691" y="3697746"/>
            <a:ext cx="2616034" cy="615553"/>
          </a:xfrm>
          <a:prstGeom prst="rect">
            <a:avLst/>
          </a:prstGeom>
          <a:noFill/>
        </p:spPr>
        <p:txBody>
          <a:bodyPr wrap="square">
            <a:spAutoFit/>
          </a:bodyPr>
          <a:lstStyle/>
          <a:p>
            <a:pPr algn="ctr"/>
            <a:r>
              <a:rPr lang="en-AU" sz="1800" b="0" i="0" u="none" strike="noStrike" baseline="0" dirty="0">
                <a:solidFill>
                  <a:srgbClr val="000000"/>
                </a:solidFill>
                <a:latin typeface="Metropolis" panose="00000500000000000000" pitchFamily="50" charset="0"/>
              </a:rPr>
              <a:t> </a:t>
            </a:r>
            <a:r>
              <a:rPr lang="en-AU" sz="1100" b="1" i="0" u="none" strike="noStrike" baseline="0" dirty="0">
                <a:solidFill>
                  <a:srgbClr val="FFFFFF"/>
                </a:solidFill>
                <a:latin typeface="Metropolis" panose="00000500000000000000" pitchFamily="50" charset="0"/>
              </a:rPr>
              <a:t>Safe</a:t>
            </a:r>
            <a:endParaRPr lang="en-AU" sz="1100" b="0" i="0" u="none" strike="noStrike" baseline="0" dirty="0">
              <a:solidFill>
                <a:srgbClr val="FFFFFF"/>
              </a:solidFill>
              <a:latin typeface="Metropolis" panose="00000500000000000000" pitchFamily="50" charset="0"/>
            </a:endParaRPr>
          </a:p>
          <a:p>
            <a:pPr algn="ctr"/>
            <a:r>
              <a:rPr lang="en-GB" sz="800" b="0" i="0" u="none" strike="noStrike" baseline="0" dirty="0">
                <a:solidFill>
                  <a:srgbClr val="FFFFFF"/>
                </a:solidFill>
                <a:latin typeface="Metropolis" panose="00000500000000000000" pitchFamily="50" charset="0"/>
              </a:rPr>
              <a:t>Our products are safe for </a:t>
            </a:r>
          </a:p>
          <a:p>
            <a:pPr algn="ctr"/>
            <a:r>
              <a:rPr lang="en-AU" sz="800" b="0" i="0" u="none" strike="noStrike" baseline="0" dirty="0">
                <a:solidFill>
                  <a:srgbClr val="FFFFFF"/>
                </a:solidFill>
                <a:latin typeface="Metropolis" panose="00000500000000000000" pitchFamily="50" charset="0"/>
              </a:rPr>
              <a:t>people, animals and nature</a:t>
            </a:r>
            <a:endParaRPr lang="en-AU" sz="800" dirty="0"/>
          </a:p>
        </p:txBody>
      </p:sp>
      <p:sp>
        <p:nvSpPr>
          <p:cNvPr id="3" name="TextBox 2">
            <a:extLst>
              <a:ext uri="{FF2B5EF4-FFF2-40B4-BE49-F238E27FC236}">
                <a16:creationId xmlns:a16="http://schemas.microsoft.com/office/drawing/2014/main" id="{D49382C7-AD28-E924-C1BA-D7541A7497FF}"/>
              </a:ext>
            </a:extLst>
          </p:cNvPr>
          <p:cNvSpPr txBox="1"/>
          <p:nvPr/>
        </p:nvSpPr>
        <p:spPr>
          <a:xfrm>
            <a:off x="6773704" y="952901"/>
            <a:ext cx="4919333" cy="830997"/>
          </a:xfrm>
          <a:prstGeom prst="rect">
            <a:avLst/>
          </a:prstGeom>
          <a:noFill/>
        </p:spPr>
        <p:txBody>
          <a:bodyPr wrap="square">
            <a:spAutoFit/>
          </a:bodyPr>
          <a:lstStyle/>
          <a:p>
            <a:pPr algn="l"/>
            <a:endParaRPr lang="en-AU" sz="1200" b="0" i="0" u="none" strike="noStrike" baseline="0" dirty="0">
              <a:solidFill>
                <a:srgbClr val="000000"/>
              </a:solidFill>
              <a:latin typeface="Metropolis" panose="00000500000000000000" pitchFamily="50" charset="0"/>
            </a:endParaRPr>
          </a:p>
          <a:p>
            <a:pPr algn="r"/>
            <a:r>
              <a:rPr lang="en-GB" sz="1200" b="1" i="0" u="none" strike="noStrike" baseline="0" dirty="0" err="1">
                <a:solidFill>
                  <a:srgbClr val="0051FF"/>
                </a:solidFill>
                <a:latin typeface="Metropolis" panose="00000500000000000000" pitchFamily="50" charset="0"/>
              </a:rPr>
              <a:t>ZekiMobile</a:t>
            </a:r>
            <a:r>
              <a:rPr lang="en-GB" sz="1200" b="1" i="0" u="none" strike="noStrike" baseline="0" dirty="0">
                <a:solidFill>
                  <a:srgbClr val="0051FF"/>
                </a:solidFill>
                <a:latin typeface="Metropolis" panose="00000500000000000000" pitchFamily="50" charset="0"/>
              </a:rPr>
              <a:t> is a trailer based mobile generator that uses both wind and solar to generate power, which is then stored in </a:t>
            </a:r>
            <a:endParaRPr lang="en-GB" sz="1200" b="0" i="0" u="none" strike="noStrike" baseline="0" dirty="0">
              <a:solidFill>
                <a:srgbClr val="0051FF"/>
              </a:solidFill>
              <a:latin typeface="Metropolis" panose="00000500000000000000" pitchFamily="50" charset="0"/>
            </a:endParaRPr>
          </a:p>
          <a:p>
            <a:pPr algn="r"/>
            <a:r>
              <a:rPr lang="en-AU" sz="1200" b="1" i="0" u="none" strike="noStrike" baseline="0" dirty="0">
                <a:solidFill>
                  <a:srgbClr val="0051FF"/>
                </a:solidFill>
                <a:latin typeface="Metropolis" panose="00000500000000000000" pitchFamily="50" charset="0"/>
              </a:rPr>
              <a:t>its integrated battery.</a:t>
            </a:r>
            <a:endParaRPr lang="en-AU" sz="1200" dirty="0"/>
          </a:p>
        </p:txBody>
      </p:sp>
      <p:sp>
        <p:nvSpPr>
          <p:cNvPr id="4" name="TextBox 3">
            <a:extLst>
              <a:ext uri="{FF2B5EF4-FFF2-40B4-BE49-F238E27FC236}">
                <a16:creationId xmlns:a16="http://schemas.microsoft.com/office/drawing/2014/main" id="{61D60AAC-D2EF-91B5-B342-8D945AA7848F}"/>
              </a:ext>
            </a:extLst>
          </p:cNvPr>
          <p:cNvSpPr txBox="1"/>
          <p:nvPr/>
        </p:nvSpPr>
        <p:spPr>
          <a:xfrm>
            <a:off x="6773704" y="1358053"/>
            <a:ext cx="4919333" cy="1015663"/>
          </a:xfrm>
          <a:prstGeom prst="rect">
            <a:avLst/>
          </a:prstGeom>
          <a:noFill/>
        </p:spPr>
        <p:txBody>
          <a:bodyPr wrap="square">
            <a:spAutoFit/>
          </a:bodyPr>
          <a:lstStyle/>
          <a:p>
            <a:pPr algn="l"/>
            <a:endParaRPr lang="en-AU" sz="1200" b="0" i="0" u="none" strike="noStrike" baseline="0" dirty="0">
              <a:solidFill>
                <a:srgbClr val="000000"/>
              </a:solidFill>
              <a:latin typeface="Metropolis" panose="00000500000000000000" pitchFamily="50" charset="0"/>
            </a:endParaRPr>
          </a:p>
          <a:p>
            <a:pPr algn="l"/>
            <a:endParaRPr lang="en-AU" sz="1800" b="0" i="0" u="none" strike="noStrike" baseline="0" dirty="0">
              <a:solidFill>
                <a:srgbClr val="000000"/>
              </a:solidFill>
              <a:latin typeface="Metropolis Medium" panose="00000600000000000000" pitchFamily="50" charset="0"/>
            </a:endParaRPr>
          </a:p>
          <a:p>
            <a:pPr algn="r"/>
            <a:r>
              <a:rPr lang="en-GB" sz="1000" b="0" i="0" u="none" strike="noStrike" baseline="0" dirty="0">
                <a:solidFill>
                  <a:srgbClr val="000000"/>
                </a:solidFill>
                <a:latin typeface="Metropolis Medium" panose="00000600000000000000" pitchFamily="50" charset="0"/>
              </a:rPr>
              <a:t>Highly portable, the </a:t>
            </a:r>
            <a:r>
              <a:rPr lang="en-GB" sz="1000" b="0" i="0" u="none" strike="noStrike" baseline="0" dirty="0" err="1">
                <a:solidFill>
                  <a:srgbClr val="000000"/>
                </a:solidFill>
                <a:latin typeface="Metropolis Medium" panose="00000600000000000000" pitchFamily="50" charset="0"/>
              </a:rPr>
              <a:t>ZekiMobile</a:t>
            </a:r>
            <a:r>
              <a:rPr lang="en-GB" sz="1000" b="0" i="0" u="none" strike="noStrike" baseline="0" dirty="0">
                <a:solidFill>
                  <a:srgbClr val="000000"/>
                </a:solidFill>
                <a:latin typeface="Metropolis Medium" panose="00000600000000000000" pitchFamily="50" charset="0"/>
              </a:rPr>
              <a:t> generator is easily transported by towing with a vehicle. Ideal for remote </a:t>
            </a:r>
          </a:p>
          <a:p>
            <a:pPr algn="r"/>
            <a:r>
              <a:rPr lang="en-GB" sz="1000" b="0" i="0" u="none" strike="noStrike" baseline="0" dirty="0">
                <a:solidFill>
                  <a:srgbClr val="000000"/>
                </a:solidFill>
                <a:latin typeface="Metropolis Medium" panose="00000600000000000000" pitchFamily="50" charset="0"/>
              </a:rPr>
              <a:t>areas and communities where they operate completely self-sufficiently.</a:t>
            </a:r>
            <a:endParaRPr lang="en-AU" sz="1000" dirty="0"/>
          </a:p>
        </p:txBody>
      </p:sp>
      <p:sp>
        <p:nvSpPr>
          <p:cNvPr id="6" name="Rectangle 5">
            <a:extLst>
              <a:ext uri="{FF2B5EF4-FFF2-40B4-BE49-F238E27FC236}">
                <a16:creationId xmlns:a16="http://schemas.microsoft.com/office/drawing/2014/main" id="{A4D2F1D4-8D94-E4F1-A9CE-989E265763AE}"/>
              </a:ext>
            </a:extLst>
          </p:cNvPr>
          <p:cNvSpPr/>
          <p:nvPr/>
        </p:nvSpPr>
        <p:spPr>
          <a:xfrm>
            <a:off x="6868488" y="2551611"/>
            <a:ext cx="4824549" cy="3736665"/>
          </a:xfrm>
          <a:prstGeom prst="rect">
            <a:avLst/>
          </a:prstGeom>
          <a:solidFill>
            <a:srgbClr val="00D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pic>
        <p:nvPicPr>
          <p:cNvPr id="19" name="Picture 18" descr="Icon&#10;&#10;Description automatically generated">
            <a:extLst>
              <a:ext uri="{FF2B5EF4-FFF2-40B4-BE49-F238E27FC236}">
                <a16:creationId xmlns:a16="http://schemas.microsoft.com/office/drawing/2014/main" id="{7931E297-0FC3-0743-F480-939056263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0031" y="3421622"/>
            <a:ext cx="931926" cy="931926"/>
          </a:xfrm>
          <a:prstGeom prst="rect">
            <a:avLst/>
          </a:prstGeom>
        </p:spPr>
      </p:pic>
      <p:sp>
        <p:nvSpPr>
          <p:cNvPr id="21" name="TextBox 20">
            <a:extLst>
              <a:ext uri="{FF2B5EF4-FFF2-40B4-BE49-F238E27FC236}">
                <a16:creationId xmlns:a16="http://schemas.microsoft.com/office/drawing/2014/main" id="{9A3C5367-0643-FE40-8B62-7B896E49D621}"/>
              </a:ext>
            </a:extLst>
          </p:cNvPr>
          <p:cNvSpPr txBox="1"/>
          <p:nvPr/>
        </p:nvSpPr>
        <p:spPr>
          <a:xfrm>
            <a:off x="7219013" y="2946511"/>
            <a:ext cx="931926" cy="276999"/>
          </a:xfrm>
          <a:prstGeom prst="rect">
            <a:avLst/>
          </a:prstGeom>
          <a:noFill/>
        </p:spPr>
        <p:txBody>
          <a:bodyPr wrap="square">
            <a:spAutoFit/>
          </a:bodyPr>
          <a:lstStyle/>
          <a:p>
            <a:pPr algn="ctr"/>
            <a:r>
              <a:rPr lang="en-AU" sz="1200" b="0" i="0" u="none" strike="noStrike" baseline="0" dirty="0">
                <a:solidFill>
                  <a:srgbClr val="000000"/>
                </a:solidFill>
                <a:latin typeface="Metropolis" panose="00000500000000000000" pitchFamily="50" charset="0"/>
              </a:rPr>
              <a:t> </a:t>
            </a:r>
            <a:r>
              <a:rPr lang="en-AU" sz="1200" b="1" i="0" u="none" strike="noStrike" baseline="0" dirty="0">
                <a:solidFill>
                  <a:srgbClr val="FFFFFF"/>
                </a:solidFill>
                <a:latin typeface="Metropolis" panose="00000500000000000000" pitchFamily="50" charset="0"/>
              </a:rPr>
              <a:t>REMOTE</a:t>
            </a:r>
            <a:endParaRPr lang="en-AU" sz="1200" b="0" i="0" u="none" strike="noStrike" baseline="0" dirty="0">
              <a:solidFill>
                <a:srgbClr val="FFFFFF"/>
              </a:solidFill>
              <a:latin typeface="Metropolis" panose="00000500000000000000" pitchFamily="50" charset="0"/>
            </a:endParaRPr>
          </a:p>
        </p:txBody>
      </p:sp>
      <p:sp>
        <p:nvSpPr>
          <p:cNvPr id="23" name="TextBox 22">
            <a:extLst>
              <a:ext uri="{FF2B5EF4-FFF2-40B4-BE49-F238E27FC236}">
                <a16:creationId xmlns:a16="http://schemas.microsoft.com/office/drawing/2014/main" id="{B00C61E4-01EA-8B44-788B-1FA679D9D6C8}"/>
              </a:ext>
            </a:extLst>
          </p:cNvPr>
          <p:cNvSpPr txBox="1"/>
          <p:nvPr/>
        </p:nvSpPr>
        <p:spPr>
          <a:xfrm>
            <a:off x="7219013" y="4298892"/>
            <a:ext cx="1010496" cy="246221"/>
          </a:xfrm>
          <a:prstGeom prst="rect">
            <a:avLst/>
          </a:prstGeom>
          <a:noFill/>
        </p:spPr>
        <p:txBody>
          <a:bodyPr wrap="square">
            <a:spAutoFit/>
          </a:bodyPr>
          <a:lstStyle/>
          <a:p>
            <a:pPr algn="ctr"/>
            <a:r>
              <a:rPr lang="en-AU" sz="1000" dirty="0">
                <a:solidFill>
                  <a:srgbClr val="FFFFFF"/>
                </a:solidFill>
                <a:latin typeface="Metropolis" panose="00000500000000000000" pitchFamily="50" charset="0"/>
              </a:rPr>
              <a:t>Location</a:t>
            </a:r>
            <a:endParaRPr lang="en-AU" sz="1000" i="0" u="none" strike="noStrike" dirty="0">
              <a:solidFill>
                <a:srgbClr val="FFFFFF"/>
              </a:solidFill>
              <a:latin typeface="Metropolis" panose="00000500000000000000" pitchFamily="50" charset="0"/>
            </a:endParaRPr>
          </a:p>
        </p:txBody>
      </p:sp>
      <p:pic>
        <p:nvPicPr>
          <p:cNvPr id="33" name="Picture 32" descr="A picture containing text, clock&#10;&#10;Description automatically generated">
            <a:extLst>
              <a:ext uri="{FF2B5EF4-FFF2-40B4-BE49-F238E27FC236}">
                <a16:creationId xmlns:a16="http://schemas.microsoft.com/office/drawing/2014/main" id="{0FB59C25-502A-B1B1-5AEB-55939AD75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675" y="405752"/>
            <a:ext cx="3738296" cy="541480"/>
          </a:xfrm>
          <a:prstGeom prst="rect">
            <a:avLst/>
          </a:prstGeom>
        </p:spPr>
      </p:pic>
      <p:pic>
        <p:nvPicPr>
          <p:cNvPr id="40" name="Picture 39" descr="A picture containing LEGO, toy&#10;&#10;Description automatically generated">
            <a:extLst>
              <a:ext uri="{FF2B5EF4-FFF2-40B4-BE49-F238E27FC236}">
                <a16:creationId xmlns:a16="http://schemas.microsoft.com/office/drawing/2014/main" id="{0212EB08-CFAD-222C-3EC8-18C1087587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46" y="947232"/>
            <a:ext cx="3148178" cy="2665218"/>
          </a:xfrm>
          <a:prstGeom prst="rect">
            <a:avLst/>
          </a:prstGeom>
        </p:spPr>
      </p:pic>
      <p:pic>
        <p:nvPicPr>
          <p:cNvPr id="35" name="Picture 34" descr="A picture containing indoor&#10;&#10;Description automatically generated">
            <a:extLst>
              <a:ext uri="{FF2B5EF4-FFF2-40B4-BE49-F238E27FC236}">
                <a16:creationId xmlns:a16="http://schemas.microsoft.com/office/drawing/2014/main" id="{8CFE28EA-EB89-BFFE-4073-D888A2B3E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87" y="3590387"/>
            <a:ext cx="4010734" cy="2861032"/>
          </a:xfrm>
          <a:prstGeom prst="rect">
            <a:avLst/>
          </a:prstGeom>
        </p:spPr>
      </p:pic>
      <p:sp>
        <p:nvSpPr>
          <p:cNvPr id="42" name="TextBox 41">
            <a:extLst>
              <a:ext uri="{FF2B5EF4-FFF2-40B4-BE49-F238E27FC236}">
                <a16:creationId xmlns:a16="http://schemas.microsoft.com/office/drawing/2014/main" id="{73998322-5721-1E82-9F97-E26EE42D1AE3}"/>
              </a:ext>
            </a:extLst>
          </p:cNvPr>
          <p:cNvSpPr txBox="1"/>
          <p:nvPr/>
        </p:nvSpPr>
        <p:spPr>
          <a:xfrm>
            <a:off x="3555057" y="1782882"/>
            <a:ext cx="2203876" cy="1123384"/>
          </a:xfrm>
          <a:prstGeom prst="rect">
            <a:avLst/>
          </a:prstGeom>
          <a:noFill/>
        </p:spPr>
        <p:txBody>
          <a:bodyPr wrap="square">
            <a:spAutoFit/>
          </a:bodyPr>
          <a:lstStyle/>
          <a:p>
            <a:r>
              <a:rPr lang="en-GB" sz="1100" b="1" i="0" u="none" strike="noStrike" baseline="0" dirty="0">
                <a:solidFill>
                  <a:srgbClr val="00D40E"/>
                </a:solidFill>
                <a:latin typeface="Metropolis" panose="00000500000000000000" pitchFamily="50" charset="0"/>
              </a:rPr>
              <a:t>Deactivation</a:t>
            </a:r>
          </a:p>
          <a:p>
            <a:endParaRPr lang="en-GB" sz="1100" b="1" i="0" u="none" strike="noStrike" baseline="0" dirty="0">
              <a:solidFill>
                <a:srgbClr val="00D40E"/>
              </a:solidFill>
              <a:latin typeface="Metropolis" panose="00000500000000000000" pitchFamily="50" charset="0"/>
            </a:endParaRPr>
          </a:p>
          <a:p>
            <a:r>
              <a:rPr lang="en-GB" sz="900" b="0" i="0" u="none" strike="noStrike" baseline="0" dirty="0">
                <a:solidFill>
                  <a:srgbClr val="000000"/>
                </a:solidFill>
                <a:latin typeface="Metropolis Medium" panose="00000600000000000000" pitchFamily="50" charset="0"/>
              </a:rPr>
              <a:t>When it moves to where you want, every component folds down. </a:t>
            </a:r>
          </a:p>
          <a:p>
            <a:endParaRPr lang="en-GB" sz="900" b="0" i="0" u="none" strike="noStrike" baseline="0" dirty="0">
              <a:solidFill>
                <a:srgbClr val="000000"/>
              </a:solidFill>
              <a:latin typeface="Metropolis Medium" panose="00000600000000000000" pitchFamily="50" charset="0"/>
            </a:endParaRPr>
          </a:p>
          <a:p>
            <a:r>
              <a:rPr lang="en-AU" sz="900" b="0" i="0" u="none" strike="noStrike" baseline="0" dirty="0">
                <a:solidFill>
                  <a:srgbClr val="000000"/>
                </a:solidFill>
                <a:latin typeface="Metropolis Medium" panose="00000600000000000000" pitchFamily="50" charset="0"/>
              </a:rPr>
              <a:t>Highly portable &amp; 100% green </a:t>
            </a:r>
          </a:p>
          <a:p>
            <a:r>
              <a:rPr lang="en-AU" sz="900" b="0" i="0" u="none" strike="noStrike" baseline="0" dirty="0">
                <a:solidFill>
                  <a:srgbClr val="000000"/>
                </a:solidFill>
                <a:latin typeface="Metropolis Medium" panose="00000600000000000000" pitchFamily="50" charset="0"/>
              </a:rPr>
              <a:t>power.</a:t>
            </a:r>
            <a:endParaRPr lang="en-AU" sz="900" dirty="0">
              <a:solidFill>
                <a:srgbClr val="00D40E"/>
              </a:solidFill>
            </a:endParaRPr>
          </a:p>
        </p:txBody>
      </p:sp>
      <p:cxnSp>
        <p:nvCxnSpPr>
          <p:cNvPr id="44" name="Straight Connector 43">
            <a:extLst>
              <a:ext uri="{FF2B5EF4-FFF2-40B4-BE49-F238E27FC236}">
                <a16:creationId xmlns:a16="http://schemas.microsoft.com/office/drawing/2014/main" id="{743252DF-006E-8AFB-C24B-C9861327D462}"/>
              </a:ext>
            </a:extLst>
          </p:cNvPr>
          <p:cNvCxnSpPr>
            <a:cxnSpLocks/>
          </p:cNvCxnSpPr>
          <p:nvPr/>
        </p:nvCxnSpPr>
        <p:spPr>
          <a:xfrm>
            <a:off x="3638550" y="1731065"/>
            <a:ext cx="1416050" cy="0"/>
          </a:xfrm>
          <a:prstGeom prst="line">
            <a:avLst/>
          </a:prstGeom>
          <a:ln w="12700">
            <a:solidFill>
              <a:srgbClr val="00D40E"/>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CFBD20BD-401C-68C9-B8EC-9A8D6D3D34A0}"/>
              </a:ext>
            </a:extLst>
          </p:cNvPr>
          <p:cNvSpPr txBox="1"/>
          <p:nvPr/>
        </p:nvSpPr>
        <p:spPr>
          <a:xfrm>
            <a:off x="4000868" y="5026392"/>
            <a:ext cx="2203876" cy="1261884"/>
          </a:xfrm>
          <a:prstGeom prst="rect">
            <a:avLst/>
          </a:prstGeom>
          <a:noFill/>
        </p:spPr>
        <p:txBody>
          <a:bodyPr wrap="square">
            <a:spAutoFit/>
          </a:bodyPr>
          <a:lstStyle/>
          <a:p>
            <a:r>
              <a:rPr lang="en-GB" sz="1100" b="1" dirty="0">
                <a:solidFill>
                  <a:srgbClr val="00D40E"/>
                </a:solidFill>
                <a:latin typeface="Metropolis" panose="00000500000000000000" pitchFamily="50" charset="0"/>
              </a:rPr>
              <a:t>A</a:t>
            </a:r>
            <a:r>
              <a:rPr lang="en-GB" sz="1100" b="1" i="0" u="none" strike="noStrike" baseline="0" dirty="0">
                <a:solidFill>
                  <a:srgbClr val="00D40E"/>
                </a:solidFill>
                <a:latin typeface="Metropolis" panose="00000500000000000000" pitchFamily="50" charset="0"/>
              </a:rPr>
              <a:t>ctivation</a:t>
            </a:r>
          </a:p>
          <a:p>
            <a:endParaRPr lang="en-GB" sz="1100" b="1" i="0" u="none" strike="noStrike" baseline="0" dirty="0">
              <a:solidFill>
                <a:srgbClr val="00D40E"/>
              </a:solidFill>
              <a:latin typeface="Metropolis" panose="00000500000000000000" pitchFamily="50" charset="0"/>
            </a:endParaRPr>
          </a:p>
          <a:p>
            <a:r>
              <a:rPr lang="en-GB" sz="900" b="0" i="0" u="none" strike="noStrike" baseline="0" dirty="0">
                <a:solidFill>
                  <a:srgbClr val="000000"/>
                </a:solidFill>
                <a:latin typeface="Metropolis Medium" panose="00000600000000000000" pitchFamily="50" charset="0"/>
              </a:rPr>
              <a:t>When it activates, every component raises up and generates green </a:t>
            </a:r>
          </a:p>
          <a:p>
            <a:r>
              <a:rPr lang="en-AU" sz="900" b="0" i="0" u="none" strike="noStrike" baseline="0" dirty="0">
                <a:solidFill>
                  <a:srgbClr val="000000"/>
                </a:solidFill>
                <a:latin typeface="Metropolis Medium" panose="00000600000000000000" pitchFamily="50" charset="0"/>
              </a:rPr>
              <a:t>power.</a:t>
            </a:r>
          </a:p>
          <a:p>
            <a:endParaRPr lang="en-AU" sz="900" b="0" i="0" u="none" strike="noStrike" baseline="0" dirty="0">
              <a:solidFill>
                <a:srgbClr val="000000"/>
              </a:solidFill>
              <a:latin typeface="Metropolis Medium" panose="00000600000000000000" pitchFamily="50" charset="0"/>
            </a:endParaRPr>
          </a:p>
          <a:p>
            <a:r>
              <a:rPr lang="en-GB" sz="900" b="0" i="0" u="none" strike="noStrike" baseline="0" dirty="0">
                <a:solidFill>
                  <a:srgbClr val="000000"/>
                </a:solidFill>
                <a:latin typeface="Metropolis Medium" panose="00000600000000000000" pitchFamily="50" charset="0"/>
              </a:rPr>
              <a:t>Having autonomous drone system and EV charger.</a:t>
            </a:r>
            <a:endParaRPr lang="en-AU" sz="900" dirty="0">
              <a:solidFill>
                <a:srgbClr val="00D40E"/>
              </a:solidFill>
            </a:endParaRPr>
          </a:p>
        </p:txBody>
      </p:sp>
      <p:cxnSp>
        <p:nvCxnSpPr>
          <p:cNvPr id="51" name="Straight Connector 50">
            <a:extLst>
              <a:ext uri="{FF2B5EF4-FFF2-40B4-BE49-F238E27FC236}">
                <a16:creationId xmlns:a16="http://schemas.microsoft.com/office/drawing/2014/main" id="{26CBC3FB-D707-94B0-241D-C2EE4D3239DF}"/>
              </a:ext>
            </a:extLst>
          </p:cNvPr>
          <p:cNvCxnSpPr>
            <a:cxnSpLocks/>
          </p:cNvCxnSpPr>
          <p:nvPr/>
        </p:nvCxnSpPr>
        <p:spPr>
          <a:xfrm>
            <a:off x="4084361" y="4974575"/>
            <a:ext cx="1416050" cy="0"/>
          </a:xfrm>
          <a:prstGeom prst="line">
            <a:avLst/>
          </a:prstGeom>
          <a:ln w="12700">
            <a:solidFill>
              <a:srgbClr val="00D40E"/>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FA4C265-384C-75C2-4AEA-D86FEBC1DDAC}"/>
              </a:ext>
            </a:extLst>
          </p:cNvPr>
          <p:cNvSpPr txBox="1"/>
          <p:nvPr/>
        </p:nvSpPr>
        <p:spPr>
          <a:xfrm>
            <a:off x="8493029" y="2943736"/>
            <a:ext cx="1480681" cy="276999"/>
          </a:xfrm>
          <a:prstGeom prst="rect">
            <a:avLst/>
          </a:prstGeom>
          <a:noFill/>
        </p:spPr>
        <p:txBody>
          <a:bodyPr wrap="square">
            <a:spAutoFit/>
          </a:bodyPr>
          <a:lstStyle/>
          <a:p>
            <a:pPr algn="ctr"/>
            <a:r>
              <a:rPr lang="en-AU" sz="1200" b="0" i="0" u="none" strike="noStrike" baseline="0" dirty="0">
                <a:solidFill>
                  <a:srgbClr val="000000"/>
                </a:solidFill>
                <a:latin typeface="Metropolis" panose="00000500000000000000" pitchFamily="50" charset="0"/>
              </a:rPr>
              <a:t> </a:t>
            </a:r>
            <a:r>
              <a:rPr lang="en-AU" sz="1200" b="1" dirty="0">
                <a:solidFill>
                  <a:srgbClr val="FFFFFF"/>
                </a:solidFill>
                <a:latin typeface="Metropolis" panose="00000500000000000000" pitchFamily="50" charset="0"/>
              </a:rPr>
              <a:t>SUSTAINABLE</a:t>
            </a:r>
            <a:endParaRPr lang="en-AU" sz="1200" b="0" i="0" u="none" strike="noStrike" baseline="0" dirty="0">
              <a:solidFill>
                <a:srgbClr val="FFFFFF"/>
              </a:solidFill>
              <a:latin typeface="Metropolis" panose="00000500000000000000" pitchFamily="50" charset="0"/>
            </a:endParaRPr>
          </a:p>
        </p:txBody>
      </p:sp>
      <p:sp>
        <p:nvSpPr>
          <p:cNvPr id="53" name="TextBox 52">
            <a:extLst>
              <a:ext uri="{FF2B5EF4-FFF2-40B4-BE49-F238E27FC236}">
                <a16:creationId xmlns:a16="http://schemas.microsoft.com/office/drawing/2014/main" id="{26A7FC87-13C5-6D39-B785-941A86E9EAE3}"/>
              </a:ext>
            </a:extLst>
          </p:cNvPr>
          <p:cNvSpPr txBox="1"/>
          <p:nvPr/>
        </p:nvSpPr>
        <p:spPr>
          <a:xfrm>
            <a:off x="10033618" y="2943735"/>
            <a:ext cx="1480681" cy="276999"/>
          </a:xfrm>
          <a:prstGeom prst="rect">
            <a:avLst/>
          </a:prstGeom>
          <a:noFill/>
        </p:spPr>
        <p:txBody>
          <a:bodyPr wrap="square">
            <a:spAutoFit/>
          </a:bodyPr>
          <a:lstStyle/>
          <a:p>
            <a:pPr algn="ctr"/>
            <a:r>
              <a:rPr lang="en-AU" sz="1200" b="0" i="0" u="none" strike="noStrike" baseline="0" dirty="0">
                <a:solidFill>
                  <a:srgbClr val="000000"/>
                </a:solidFill>
                <a:latin typeface="Metropolis" panose="00000500000000000000" pitchFamily="50" charset="0"/>
              </a:rPr>
              <a:t> </a:t>
            </a:r>
            <a:r>
              <a:rPr lang="en-AU" sz="1200" b="1" dirty="0">
                <a:solidFill>
                  <a:srgbClr val="FFFFFF"/>
                </a:solidFill>
                <a:latin typeface="Metropolis" panose="00000500000000000000" pitchFamily="50" charset="0"/>
              </a:rPr>
              <a:t>EFFICIENT</a:t>
            </a:r>
            <a:endParaRPr lang="en-AU" sz="1200" b="0" i="0" u="none" strike="noStrike" baseline="0" dirty="0">
              <a:solidFill>
                <a:srgbClr val="FFFFFF"/>
              </a:solidFill>
              <a:latin typeface="Metropolis" panose="00000500000000000000" pitchFamily="50" charset="0"/>
            </a:endParaRPr>
          </a:p>
        </p:txBody>
      </p:sp>
      <p:pic>
        <p:nvPicPr>
          <p:cNvPr id="57" name="Picture 56" descr="Icon&#10;&#10;Description automatically generated">
            <a:extLst>
              <a:ext uri="{FF2B5EF4-FFF2-40B4-BE49-F238E27FC236}">
                <a16:creationId xmlns:a16="http://schemas.microsoft.com/office/drawing/2014/main" id="{C9DDB164-BE35-8AD7-4DC6-CDAF2682E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0133" y="3406281"/>
            <a:ext cx="931926" cy="931926"/>
          </a:xfrm>
          <a:prstGeom prst="rect">
            <a:avLst/>
          </a:prstGeom>
        </p:spPr>
      </p:pic>
      <p:pic>
        <p:nvPicPr>
          <p:cNvPr id="58" name="Picture 57" descr="Icon&#10;&#10;Description automatically generated">
            <a:extLst>
              <a:ext uri="{FF2B5EF4-FFF2-40B4-BE49-F238E27FC236}">
                <a16:creationId xmlns:a16="http://schemas.microsoft.com/office/drawing/2014/main" id="{348511C8-8FEF-8E5F-A3B2-484C35388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7995" y="3398629"/>
            <a:ext cx="931926" cy="931926"/>
          </a:xfrm>
          <a:prstGeom prst="rect">
            <a:avLst/>
          </a:prstGeom>
        </p:spPr>
      </p:pic>
      <p:sp>
        <p:nvSpPr>
          <p:cNvPr id="59" name="TextBox 58">
            <a:extLst>
              <a:ext uri="{FF2B5EF4-FFF2-40B4-BE49-F238E27FC236}">
                <a16:creationId xmlns:a16="http://schemas.microsoft.com/office/drawing/2014/main" id="{6CDB7D21-BC18-DC6D-3DE8-49FF4126CDD4}"/>
              </a:ext>
            </a:extLst>
          </p:cNvPr>
          <p:cNvSpPr txBox="1"/>
          <p:nvPr/>
        </p:nvSpPr>
        <p:spPr>
          <a:xfrm>
            <a:off x="8279148" y="4296772"/>
            <a:ext cx="1010496" cy="246221"/>
          </a:xfrm>
          <a:prstGeom prst="rect">
            <a:avLst/>
          </a:prstGeom>
          <a:noFill/>
        </p:spPr>
        <p:txBody>
          <a:bodyPr wrap="square">
            <a:spAutoFit/>
          </a:bodyPr>
          <a:lstStyle/>
          <a:p>
            <a:pPr algn="ctr"/>
            <a:r>
              <a:rPr lang="en-AU" sz="1000" dirty="0">
                <a:solidFill>
                  <a:srgbClr val="FFFFFF"/>
                </a:solidFill>
                <a:latin typeface="Metropolis" panose="00000500000000000000" pitchFamily="50" charset="0"/>
              </a:rPr>
              <a:t>Operation</a:t>
            </a:r>
            <a:endParaRPr lang="en-AU" sz="1000" i="0" u="none" strike="noStrike" dirty="0">
              <a:solidFill>
                <a:srgbClr val="FFFFFF"/>
              </a:solidFill>
              <a:latin typeface="Metropolis" panose="00000500000000000000" pitchFamily="50" charset="0"/>
            </a:endParaRPr>
          </a:p>
        </p:txBody>
      </p:sp>
      <p:sp>
        <p:nvSpPr>
          <p:cNvPr id="60" name="TextBox 59">
            <a:extLst>
              <a:ext uri="{FF2B5EF4-FFF2-40B4-BE49-F238E27FC236}">
                <a16:creationId xmlns:a16="http://schemas.microsoft.com/office/drawing/2014/main" id="{68373C2E-2B63-93E8-B114-A3B08FFD287A}"/>
              </a:ext>
            </a:extLst>
          </p:cNvPr>
          <p:cNvSpPr txBox="1"/>
          <p:nvPr/>
        </p:nvSpPr>
        <p:spPr>
          <a:xfrm>
            <a:off x="9301643" y="4296772"/>
            <a:ext cx="1010496" cy="246221"/>
          </a:xfrm>
          <a:prstGeom prst="rect">
            <a:avLst/>
          </a:prstGeom>
          <a:noFill/>
        </p:spPr>
        <p:txBody>
          <a:bodyPr wrap="square">
            <a:spAutoFit/>
          </a:bodyPr>
          <a:lstStyle/>
          <a:p>
            <a:pPr algn="ctr"/>
            <a:r>
              <a:rPr lang="en-AU" sz="1000" i="0" u="none" strike="noStrike" dirty="0">
                <a:solidFill>
                  <a:srgbClr val="FFFFFF"/>
                </a:solidFill>
                <a:latin typeface="Metropolis" panose="00000500000000000000" pitchFamily="50" charset="0"/>
              </a:rPr>
              <a:t>Wind power</a:t>
            </a:r>
          </a:p>
        </p:txBody>
      </p:sp>
      <p:sp>
        <p:nvSpPr>
          <p:cNvPr id="61" name="TextBox 60">
            <a:extLst>
              <a:ext uri="{FF2B5EF4-FFF2-40B4-BE49-F238E27FC236}">
                <a16:creationId xmlns:a16="http://schemas.microsoft.com/office/drawing/2014/main" id="{ED2B65F9-19B6-921E-C115-40D2B25E53E9}"/>
              </a:ext>
            </a:extLst>
          </p:cNvPr>
          <p:cNvSpPr txBox="1"/>
          <p:nvPr/>
        </p:nvSpPr>
        <p:spPr>
          <a:xfrm>
            <a:off x="10343919" y="4296772"/>
            <a:ext cx="1010496" cy="246221"/>
          </a:xfrm>
          <a:prstGeom prst="rect">
            <a:avLst/>
          </a:prstGeom>
          <a:noFill/>
        </p:spPr>
        <p:txBody>
          <a:bodyPr wrap="square">
            <a:spAutoFit/>
          </a:bodyPr>
          <a:lstStyle/>
          <a:p>
            <a:pPr algn="ctr"/>
            <a:r>
              <a:rPr lang="en-AU" sz="1000" i="0" u="none" strike="noStrike" dirty="0">
                <a:solidFill>
                  <a:srgbClr val="FFFFFF"/>
                </a:solidFill>
                <a:latin typeface="Metropolis" panose="00000500000000000000" pitchFamily="50" charset="0"/>
              </a:rPr>
              <a:t>Solar power</a:t>
            </a:r>
          </a:p>
        </p:txBody>
      </p:sp>
      <p:sp>
        <p:nvSpPr>
          <p:cNvPr id="62" name="TextBox 61">
            <a:extLst>
              <a:ext uri="{FF2B5EF4-FFF2-40B4-BE49-F238E27FC236}">
                <a16:creationId xmlns:a16="http://schemas.microsoft.com/office/drawing/2014/main" id="{AD37CCA9-26F8-2BE0-9765-00D5CCE0E430}"/>
              </a:ext>
            </a:extLst>
          </p:cNvPr>
          <p:cNvSpPr txBox="1"/>
          <p:nvPr/>
        </p:nvSpPr>
        <p:spPr>
          <a:xfrm>
            <a:off x="7609318" y="5595632"/>
            <a:ext cx="1010496" cy="400110"/>
          </a:xfrm>
          <a:prstGeom prst="rect">
            <a:avLst/>
          </a:prstGeom>
          <a:noFill/>
        </p:spPr>
        <p:txBody>
          <a:bodyPr wrap="square">
            <a:spAutoFit/>
          </a:bodyPr>
          <a:lstStyle/>
          <a:p>
            <a:pPr algn="ctr"/>
            <a:r>
              <a:rPr lang="en-AU" sz="1000" i="0" u="none" strike="noStrike" dirty="0">
                <a:solidFill>
                  <a:srgbClr val="FFFFFF"/>
                </a:solidFill>
                <a:latin typeface="Metropolis" panose="00000500000000000000" pitchFamily="50" charset="0"/>
              </a:rPr>
              <a:t>Integrated battery</a:t>
            </a:r>
          </a:p>
        </p:txBody>
      </p:sp>
      <p:sp>
        <p:nvSpPr>
          <p:cNvPr id="63" name="TextBox 62">
            <a:extLst>
              <a:ext uri="{FF2B5EF4-FFF2-40B4-BE49-F238E27FC236}">
                <a16:creationId xmlns:a16="http://schemas.microsoft.com/office/drawing/2014/main" id="{EA23FDB2-1374-21FA-199A-383B328A665E}"/>
              </a:ext>
            </a:extLst>
          </p:cNvPr>
          <p:cNvSpPr txBox="1"/>
          <p:nvPr/>
        </p:nvSpPr>
        <p:spPr>
          <a:xfrm>
            <a:off x="8801739" y="5608598"/>
            <a:ext cx="1010496" cy="400110"/>
          </a:xfrm>
          <a:prstGeom prst="rect">
            <a:avLst/>
          </a:prstGeom>
          <a:noFill/>
        </p:spPr>
        <p:txBody>
          <a:bodyPr wrap="square">
            <a:spAutoFit/>
          </a:bodyPr>
          <a:lstStyle/>
          <a:p>
            <a:pPr algn="ctr"/>
            <a:r>
              <a:rPr lang="en-AU" sz="1000" i="0" u="none" strike="noStrike" dirty="0">
                <a:solidFill>
                  <a:srgbClr val="FFFFFF"/>
                </a:solidFill>
                <a:latin typeface="Metropolis" panose="00000500000000000000" pitchFamily="50" charset="0"/>
              </a:rPr>
              <a:t>More coverage</a:t>
            </a:r>
          </a:p>
        </p:txBody>
      </p:sp>
      <p:sp>
        <p:nvSpPr>
          <p:cNvPr id="64" name="TextBox 63">
            <a:extLst>
              <a:ext uri="{FF2B5EF4-FFF2-40B4-BE49-F238E27FC236}">
                <a16:creationId xmlns:a16="http://schemas.microsoft.com/office/drawing/2014/main" id="{0B3B383F-967E-682F-B189-5F614E93FDC6}"/>
              </a:ext>
            </a:extLst>
          </p:cNvPr>
          <p:cNvSpPr txBox="1"/>
          <p:nvPr/>
        </p:nvSpPr>
        <p:spPr>
          <a:xfrm>
            <a:off x="9999799" y="5612412"/>
            <a:ext cx="1010496" cy="246221"/>
          </a:xfrm>
          <a:prstGeom prst="rect">
            <a:avLst/>
          </a:prstGeom>
          <a:noFill/>
        </p:spPr>
        <p:txBody>
          <a:bodyPr wrap="square">
            <a:spAutoFit/>
          </a:bodyPr>
          <a:lstStyle/>
          <a:p>
            <a:pPr algn="ctr"/>
            <a:r>
              <a:rPr lang="en-AU" sz="1000" i="0" u="none" strike="noStrike" dirty="0">
                <a:solidFill>
                  <a:srgbClr val="FFFFFF"/>
                </a:solidFill>
                <a:latin typeface="Metropolis" panose="00000500000000000000" pitchFamily="50" charset="0"/>
              </a:rPr>
              <a:t>Low cost</a:t>
            </a:r>
          </a:p>
        </p:txBody>
      </p:sp>
      <p:pic>
        <p:nvPicPr>
          <p:cNvPr id="65" name="Picture 64" descr="Icon&#10;&#10;Description automatically generated">
            <a:extLst>
              <a:ext uri="{FF2B5EF4-FFF2-40B4-BE49-F238E27FC236}">
                <a16:creationId xmlns:a16="http://schemas.microsoft.com/office/drawing/2014/main" id="{E6E0B9B3-05CF-6BD1-B9D4-063B9EDBA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562" y="4756905"/>
            <a:ext cx="931926" cy="931926"/>
          </a:xfrm>
          <a:prstGeom prst="rect">
            <a:avLst/>
          </a:prstGeom>
        </p:spPr>
      </p:pic>
      <p:pic>
        <p:nvPicPr>
          <p:cNvPr id="69" name="Picture 68" descr="Icon&#10;&#10;Description automatically generated">
            <a:extLst>
              <a:ext uri="{FF2B5EF4-FFF2-40B4-BE49-F238E27FC236}">
                <a16:creationId xmlns:a16="http://schemas.microsoft.com/office/drawing/2014/main" id="{4D1AD0F0-5A90-BED6-977F-9FC55FB1A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3626" y="4836927"/>
            <a:ext cx="747842" cy="747842"/>
          </a:xfrm>
          <a:prstGeom prst="rect">
            <a:avLst/>
          </a:prstGeom>
        </p:spPr>
      </p:pic>
      <p:pic>
        <p:nvPicPr>
          <p:cNvPr id="71" name="Picture 70" descr="Icon&#10;&#10;Description automatically generated">
            <a:extLst>
              <a:ext uri="{FF2B5EF4-FFF2-40B4-BE49-F238E27FC236}">
                <a16:creationId xmlns:a16="http://schemas.microsoft.com/office/drawing/2014/main" id="{C63C9A0E-00D8-0F6D-252E-9F10EFAFF2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8295" y="4836927"/>
            <a:ext cx="745554" cy="745552"/>
          </a:xfrm>
          <a:prstGeom prst="rect">
            <a:avLst/>
          </a:prstGeom>
        </p:spPr>
      </p:pic>
      <p:pic>
        <p:nvPicPr>
          <p:cNvPr id="73" name="Picture 72" descr="Icon&#10;&#10;Description automatically generated">
            <a:extLst>
              <a:ext uri="{FF2B5EF4-FFF2-40B4-BE49-F238E27FC236}">
                <a16:creationId xmlns:a16="http://schemas.microsoft.com/office/drawing/2014/main" id="{77F3D0A8-5A58-49B9-E1D7-F9B6127B02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5596" y="3539947"/>
            <a:ext cx="697600" cy="697600"/>
          </a:xfrm>
          <a:prstGeom prst="rect">
            <a:avLst/>
          </a:prstGeom>
        </p:spPr>
      </p:pic>
      <p:pic>
        <p:nvPicPr>
          <p:cNvPr id="75" name="Picture 74" descr="Icon&#10;&#10;Description automatically generated">
            <a:extLst>
              <a:ext uri="{FF2B5EF4-FFF2-40B4-BE49-F238E27FC236}">
                <a16:creationId xmlns:a16="http://schemas.microsoft.com/office/drawing/2014/main" id="{3F2DE1E8-3A0B-0E0E-4FED-682A72F2D7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44670" y="3508542"/>
            <a:ext cx="697600" cy="697011"/>
          </a:xfrm>
          <a:prstGeom prst="rect">
            <a:avLst/>
          </a:prstGeom>
        </p:spPr>
      </p:pic>
      <p:pic>
        <p:nvPicPr>
          <p:cNvPr id="77" name="Picture 76" descr="Icon&#10;&#10;Description automatically generated">
            <a:extLst>
              <a:ext uri="{FF2B5EF4-FFF2-40B4-BE49-F238E27FC236}">
                <a16:creationId xmlns:a16="http://schemas.microsoft.com/office/drawing/2014/main" id="{E5ABECC4-D737-F7EA-D478-2206579681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43773" y="3520075"/>
            <a:ext cx="697601" cy="697601"/>
          </a:xfrm>
          <a:prstGeom prst="rect">
            <a:avLst/>
          </a:prstGeom>
        </p:spPr>
      </p:pic>
      <p:pic>
        <p:nvPicPr>
          <p:cNvPr id="81" name="Picture 80" descr="Icon&#10;&#10;Description automatically generated">
            <a:extLst>
              <a:ext uri="{FF2B5EF4-FFF2-40B4-BE49-F238E27FC236}">
                <a16:creationId xmlns:a16="http://schemas.microsoft.com/office/drawing/2014/main" id="{5597D041-BB72-3E59-697E-B6941A4DA3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1408" y="4720888"/>
            <a:ext cx="1010496" cy="1010496"/>
          </a:xfrm>
          <a:prstGeom prst="rect">
            <a:avLst/>
          </a:prstGeom>
        </p:spPr>
      </p:pic>
      <p:pic>
        <p:nvPicPr>
          <p:cNvPr id="83" name="Picture 82" descr="Icon&#10;&#10;Description automatically generated">
            <a:extLst>
              <a:ext uri="{FF2B5EF4-FFF2-40B4-BE49-F238E27FC236}">
                <a16:creationId xmlns:a16="http://schemas.microsoft.com/office/drawing/2014/main" id="{E453CDD5-C17F-9ABA-25FC-6C6AB15799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6665" y="3519985"/>
            <a:ext cx="697600" cy="697600"/>
          </a:xfrm>
          <a:prstGeom prst="rect">
            <a:avLst/>
          </a:prstGeom>
        </p:spPr>
      </p:pic>
    </p:spTree>
    <p:extLst>
      <p:ext uri="{BB962C8B-B14F-4D97-AF65-F5344CB8AC3E}">
        <p14:creationId xmlns:p14="http://schemas.microsoft.com/office/powerpoint/2010/main" val="28566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BB2391-9EC6-B6C8-1862-1F5ACB490B41}"/>
              </a:ext>
            </a:extLst>
          </p:cNvPr>
          <p:cNvSpPr txBox="1"/>
          <p:nvPr/>
        </p:nvSpPr>
        <p:spPr>
          <a:xfrm>
            <a:off x="358062" y="952901"/>
            <a:ext cx="4919333" cy="461665"/>
          </a:xfrm>
          <a:prstGeom prst="rect">
            <a:avLst/>
          </a:prstGeom>
          <a:noFill/>
        </p:spPr>
        <p:txBody>
          <a:bodyPr wrap="square">
            <a:spAutoFit/>
          </a:bodyPr>
          <a:lstStyle/>
          <a:p>
            <a:pPr algn="l"/>
            <a:endParaRPr lang="en-AU" sz="1200" b="0" i="0" u="none" strike="noStrike" baseline="0" dirty="0">
              <a:solidFill>
                <a:srgbClr val="000000"/>
              </a:solidFill>
              <a:latin typeface="Metropolis" panose="00000500000000000000" pitchFamily="50" charset="0"/>
            </a:endParaRPr>
          </a:p>
          <a:p>
            <a:r>
              <a:rPr lang="en-AU" sz="1200" b="1" i="0" u="none" strike="noStrike" baseline="0" dirty="0" err="1">
                <a:solidFill>
                  <a:srgbClr val="0051FF"/>
                </a:solidFill>
                <a:latin typeface="Metropolis" panose="00000500000000000000" pitchFamily="50" charset="0"/>
              </a:rPr>
              <a:t>Zeki</a:t>
            </a:r>
            <a:r>
              <a:rPr lang="en-AU" sz="1200" b="1" i="0" u="none" strike="noStrike" baseline="0" dirty="0" err="1">
                <a:solidFill>
                  <a:srgbClr val="00D30E"/>
                </a:solidFill>
                <a:latin typeface="Metropolis" panose="00000500000000000000" pitchFamily="50" charset="0"/>
              </a:rPr>
              <a:t>Charge</a:t>
            </a:r>
            <a:r>
              <a:rPr lang="en-AU" sz="1200" b="1" i="0" u="none" strike="noStrike" baseline="0" dirty="0">
                <a:solidFill>
                  <a:srgbClr val="00D30E"/>
                </a:solidFill>
                <a:latin typeface="Metropolis" panose="00000500000000000000" pitchFamily="50" charset="0"/>
              </a:rPr>
              <a:t> </a:t>
            </a:r>
            <a:r>
              <a:rPr lang="en-AU" sz="1200" b="1" i="0" u="none" strike="noStrike" baseline="0" dirty="0">
                <a:solidFill>
                  <a:srgbClr val="0051FF"/>
                </a:solidFill>
                <a:latin typeface="Metropolis" panose="00000500000000000000" pitchFamily="50" charset="0"/>
              </a:rPr>
              <a:t>EV OS</a:t>
            </a:r>
            <a:endParaRPr lang="en-AU" sz="1200" dirty="0"/>
          </a:p>
        </p:txBody>
      </p:sp>
      <p:sp>
        <p:nvSpPr>
          <p:cNvPr id="8" name="TextBox 7">
            <a:extLst>
              <a:ext uri="{FF2B5EF4-FFF2-40B4-BE49-F238E27FC236}">
                <a16:creationId xmlns:a16="http://schemas.microsoft.com/office/drawing/2014/main" id="{812F30DA-8B58-20D6-B909-294AD19E417B}"/>
              </a:ext>
            </a:extLst>
          </p:cNvPr>
          <p:cNvSpPr txBox="1"/>
          <p:nvPr/>
        </p:nvSpPr>
        <p:spPr>
          <a:xfrm>
            <a:off x="358062" y="1457655"/>
            <a:ext cx="5212158" cy="553998"/>
          </a:xfrm>
          <a:prstGeom prst="rect">
            <a:avLst/>
          </a:prstGeom>
          <a:noFill/>
        </p:spPr>
        <p:txBody>
          <a:bodyPr wrap="square">
            <a:spAutoFit/>
          </a:bodyPr>
          <a:lstStyle/>
          <a:p>
            <a:r>
              <a:rPr lang="en-GB" sz="1000" b="0" i="0" u="none" strike="noStrike" baseline="0" dirty="0" err="1">
                <a:solidFill>
                  <a:srgbClr val="000000"/>
                </a:solidFill>
                <a:latin typeface="Metropolis Medium" panose="00000600000000000000" pitchFamily="50" charset="0"/>
              </a:rPr>
              <a:t>ZekiCharge</a:t>
            </a:r>
            <a:r>
              <a:rPr lang="en-GB" sz="1000" b="0" i="0" u="none" strike="noStrike" baseline="0" dirty="0">
                <a:solidFill>
                  <a:srgbClr val="000000"/>
                </a:solidFill>
                <a:latin typeface="Metropolis Medium" panose="00000600000000000000" pitchFamily="50" charset="0"/>
              </a:rPr>
              <a:t> EV OS is a next-generation, cloud-centric operating system that runs your entire charging infrastructure. It is your intelligent operations manager, performing tasks at scale regardless of how many </a:t>
            </a:r>
            <a:r>
              <a:rPr lang="en-AU" sz="1000" b="0" i="0" u="none" strike="noStrike" baseline="0" dirty="0">
                <a:solidFill>
                  <a:srgbClr val="000000"/>
                </a:solidFill>
                <a:latin typeface="Metropolis Medium" panose="00000600000000000000" pitchFamily="50" charset="0"/>
              </a:rPr>
              <a:t>stations you manage.</a:t>
            </a:r>
            <a:endParaRPr lang="en-AU" sz="1000" dirty="0"/>
          </a:p>
        </p:txBody>
      </p:sp>
      <p:sp>
        <p:nvSpPr>
          <p:cNvPr id="11" name="TextBox 10">
            <a:extLst>
              <a:ext uri="{FF2B5EF4-FFF2-40B4-BE49-F238E27FC236}">
                <a16:creationId xmlns:a16="http://schemas.microsoft.com/office/drawing/2014/main" id="{5EA74553-16C5-B4A6-D25D-F311629BDCD9}"/>
              </a:ext>
            </a:extLst>
          </p:cNvPr>
          <p:cNvSpPr txBox="1"/>
          <p:nvPr/>
        </p:nvSpPr>
        <p:spPr>
          <a:xfrm>
            <a:off x="392898" y="6452248"/>
            <a:ext cx="6096000" cy="230832"/>
          </a:xfrm>
          <a:prstGeom prst="rect">
            <a:avLst/>
          </a:prstGeom>
          <a:noFill/>
        </p:spPr>
        <p:txBody>
          <a:bodyPr wrap="square">
            <a:spAutoFit/>
          </a:bodyPr>
          <a:lstStyle/>
          <a:p>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tek</a:t>
            </a:r>
            <a:r>
              <a:rPr lang="nl-NL" sz="900" b="1" i="0" u="none" strike="noStrike" baseline="0" dirty="0">
                <a:latin typeface="Metropolis" panose="00000500000000000000" pitchFamily="50" charset="0"/>
              </a:rPr>
              <a:t> </a:t>
            </a:r>
            <a:r>
              <a:rPr lang="nl-NL" sz="900" b="0" i="0" u="none" strike="noStrike" baseline="0" dirty="0">
                <a:latin typeface="Metropolis" panose="00000500000000000000" pitchFamily="50" charset="0"/>
              </a:rPr>
              <a:t>l presentation of</a:t>
            </a:r>
            <a:r>
              <a:rPr lang="nl-NL" sz="900" b="0" i="0" u="none" strike="noStrike" baseline="0" dirty="0">
                <a:solidFill>
                  <a:srgbClr val="0051FF"/>
                </a:solidFill>
                <a:latin typeface="Metropolis" panose="00000500000000000000" pitchFamily="50" charset="0"/>
              </a:rPr>
              <a:t> </a:t>
            </a:r>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charge </a:t>
            </a:r>
            <a:r>
              <a:rPr lang="nl-NL" sz="900" b="0" i="0" u="none" strike="noStrike" baseline="0" dirty="0">
                <a:latin typeface="Metropolis" panose="00000500000000000000" pitchFamily="50" charset="0"/>
              </a:rPr>
              <a:t>in Fiji</a:t>
            </a:r>
            <a:endParaRPr lang="en-AU" sz="900" dirty="0"/>
          </a:p>
        </p:txBody>
      </p:sp>
      <p:sp>
        <p:nvSpPr>
          <p:cNvPr id="16" name="TextBox 15">
            <a:extLst>
              <a:ext uri="{FF2B5EF4-FFF2-40B4-BE49-F238E27FC236}">
                <a16:creationId xmlns:a16="http://schemas.microsoft.com/office/drawing/2014/main" id="{42EB3190-E339-4FDA-0AF9-C710D9418301}"/>
              </a:ext>
            </a:extLst>
          </p:cNvPr>
          <p:cNvSpPr txBox="1"/>
          <p:nvPr/>
        </p:nvSpPr>
        <p:spPr>
          <a:xfrm>
            <a:off x="5913555" y="6163496"/>
            <a:ext cx="6096000" cy="507831"/>
          </a:xfrm>
          <a:prstGeom prst="rect">
            <a:avLst/>
          </a:prstGeom>
          <a:noFill/>
        </p:spPr>
        <p:txBody>
          <a:bodyPr wrap="square">
            <a:spAutoFit/>
          </a:bodyPr>
          <a:lstStyle/>
          <a:p>
            <a:pPr algn="l"/>
            <a:endParaRPr lang="en-AU" sz="1800" b="0" i="0" u="none" strike="noStrike" baseline="0" dirty="0">
              <a:solidFill>
                <a:srgbClr val="000000"/>
              </a:solidFill>
              <a:latin typeface="Metropolis Medium" panose="00000600000000000000" pitchFamily="50" charset="0"/>
            </a:endParaRPr>
          </a:p>
          <a:p>
            <a:r>
              <a:rPr lang="pt-BR" sz="900" b="0" i="0" u="none" strike="noStrike" baseline="0" dirty="0">
                <a:solidFill>
                  <a:srgbClr val="000000"/>
                </a:solidFill>
                <a:latin typeface="Metropolis Medium" panose="00000600000000000000" pitchFamily="50" charset="0"/>
              </a:rPr>
              <a:t> Video Link - https://youtu.be/5XJK6P3TnD4</a:t>
            </a:r>
            <a:endParaRPr lang="en-AU" sz="900" dirty="0"/>
          </a:p>
        </p:txBody>
      </p:sp>
      <p:pic>
        <p:nvPicPr>
          <p:cNvPr id="10" name="Picture 9" descr="A close-up of a light bulb&#10;&#10;Description automatically generated with medium confidence">
            <a:extLst>
              <a:ext uri="{FF2B5EF4-FFF2-40B4-BE49-F238E27FC236}">
                <a16:creationId xmlns:a16="http://schemas.microsoft.com/office/drawing/2014/main" id="{5F31D744-50D0-13DD-630A-44C335B33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7" y="2007141"/>
            <a:ext cx="2221828" cy="3748502"/>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E99DF8FD-6D93-D90F-95E9-2C759C75E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477" y="2092592"/>
            <a:ext cx="2116500" cy="3023568"/>
          </a:xfrm>
          <a:prstGeom prst="rect">
            <a:avLst/>
          </a:prstGeom>
        </p:spPr>
      </p:pic>
      <p:pic>
        <p:nvPicPr>
          <p:cNvPr id="3" name="Picture 2" descr="A screenshot of a video game&#10;&#10;Description automatically generated with low confidence">
            <a:extLst>
              <a:ext uri="{FF2B5EF4-FFF2-40B4-BE49-F238E27FC236}">
                <a16:creationId xmlns:a16="http://schemas.microsoft.com/office/drawing/2014/main" id="{D3453BA1-CD4B-48B0-F2FF-CC987A156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96" y="402413"/>
            <a:ext cx="3657396" cy="540843"/>
          </a:xfrm>
          <a:prstGeom prst="rect">
            <a:avLst/>
          </a:prstGeom>
        </p:spPr>
      </p:pic>
      <p:sp>
        <p:nvSpPr>
          <p:cNvPr id="4" name="Rectangle 3">
            <a:extLst>
              <a:ext uri="{FF2B5EF4-FFF2-40B4-BE49-F238E27FC236}">
                <a16:creationId xmlns:a16="http://schemas.microsoft.com/office/drawing/2014/main" id="{D2FC18EB-BEAB-DFB8-7BD2-A9059AC9450B}"/>
              </a:ext>
            </a:extLst>
          </p:cNvPr>
          <p:cNvSpPr/>
          <p:nvPr/>
        </p:nvSpPr>
        <p:spPr>
          <a:xfrm>
            <a:off x="405453" y="4520562"/>
            <a:ext cx="4824549" cy="1767713"/>
          </a:xfrm>
          <a:prstGeom prst="rect">
            <a:avLst/>
          </a:prstGeom>
          <a:solidFill>
            <a:srgbClr val="005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pic>
        <p:nvPicPr>
          <p:cNvPr id="17" name="Picture 16" descr="Graphical user interface&#10;&#10;Description automatically generated">
            <a:extLst>
              <a:ext uri="{FF2B5EF4-FFF2-40B4-BE49-F238E27FC236}">
                <a16:creationId xmlns:a16="http://schemas.microsoft.com/office/drawing/2014/main" id="{BE76789C-551A-9E73-6E35-E0B80421D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0085" y="2049937"/>
            <a:ext cx="1249916" cy="2092246"/>
          </a:xfrm>
          <a:prstGeom prst="rect">
            <a:avLst/>
          </a:prstGeom>
        </p:spPr>
      </p:pic>
      <p:sp>
        <p:nvSpPr>
          <p:cNvPr id="21" name="TextBox 20">
            <a:extLst>
              <a:ext uri="{FF2B5EF4-FFF2-40B4-BE49-F238E27FC236}">
                <a16:creationId xmlns:a16="http://schemas.microsoft.com/office/drawing/2014/main" id="{D93575CB-DB5E-5C52-9629-09A22861E0E2}"/>
              </a:ext>
            </a:extLst>
          </p:cNvPr>
          <p:cNvSpPr txBox="1"/>
          <p:nvPr/>
        </p:nvSpPr>
        <p:spPr>
          <a:xfrm>
            <a:off x="896442" y="4110370"/>
            <a:ext cx="6096000" cy="246221"/>
          </a:xfrm>
          <a:prstGeom prst="rect">
            <a:avLst/>
          </a:prstGeom>
          <a:noFill/>
        </p:spPr>
        <p:txBody>
          <a:bodyPr wrap="square">
            <a:spAutoFit/>
          </a:bodyPr>
          <a:lstStyle/>
          <a:p>
            <a:r>
              <a:rPr lang="en-GB" sz="1000" b="1" u="none" strike="noStrike" baseline="0" dirty="0">
                <a:solidFill>
                  <a:srgbClr val="00D40E"/>
                </a:solidFill>
                <a:latin typeface="Metropolis" panose="00000500000000000000" pitchFamily="50" charset="0"/>
              </a:rPr>
              <a:t>7kw</a:t>
            </a:r>
            <a:endParaRPr lang="en-AU" sz="1000" b="1" dirty="0">
              <a:solidFill>
                <a:srgbClr val="00D40E"/>
              </a:solidFill>
              <a:latin typeface="Metropolis" panose="00000500000000000000" pitchFamily="50" charset="0"/>
            </a:endParaRPr>
          </a:p>
        </p:txBody>
      </p:sp>
      <p:sp>
        <p:nvSpPr>
          <p:cNvPr id="23" name="TextBox 22">
            <a:extLst>
              <a:ext uri="{FF2B5EF4-FFF2-40B4-BE49-F238E27FC236}">
                <a16:creationId xmlns:a16="http://schemas.microsoft.com/office/drawing/2014/main" id="{698EAC2F-98A3-447D-8CD6-B79265973C52}"/>
              </a:ext>
            </a:extLst>
          </p:cNvPr>
          <p:cNvSpPr txBox="1"/>
          <p:nvPr/>
        </p:nvSpPr>
        <p:spPr>
          <a:xfrm>
            <a:off x="2624202" y="4099048"/>
            <a:ext cx="6096000" cy="246221"/>
          </a:xfrm>
          <a:prstGeom prst="rect">
            <a:avLst/>
          </a:prstGeom>
          <a:noFill/>
        </p:spPr>
        <p:txBody>
          <a:bodyPr wrap="square">
            <a:spAutoFit/>
          </a:bodyPr>
          <a:lstStyle/>
          <a:p>
            <a:r>
              <a:rPr lang="en-GB" sz="1000" b="1" dirty="0">
                <a:solidFill>
                  <a:srgbClr val="00D40E"/>
                </a:solidFill>
                <a:latin typeface="Metropolis" panose="00000500000000000000" pitchFamily="50" charset="0"/>
              </a:rPr>
              <a:t>22</a:t>
            </a:r>
            <a:r>
              <a:rPr lang="en-GB" sz="1000" b="1" u="none" strike="noStrike" baseline="0" dirty="0">
                <a:solidFill>
                  <a:srgbClr val="00D40E"/>
                </a:solidFill>
                <a:latin typeface="Metropolis" panose="00000500000000000000" pitchFamily="50" charset="0"/>
              </a:rPr>
              <a:t>kw</a:t>
            </a:r>
            <a:endParaRPr lang="en-AU" sz="1000" b="1" dirty="0">
              <a:solidFill>
                <a:srgbClr val="00D40E"/>
              </a:solidFill>
              <a:latin typeface="Metropolis" panose="00000500000000000000" pitchFamily="50" charset="0"/>
            </a:endParaRPr>
          </a:p>
        </p:txBody>
      </p:sp>
      <p:sp>
        <p:nvSpPr>
          <p:cNvPr id="25" name="TextBox 24">
            <a:extLst>
              <a:ext uri="{FF2B5EF4-FFF2-40B4-BE49-F238E27FC236}">
                <a16:creationId xmlns:a16="http://schemas.microsoft.com/office/drawing/2014/main" id="{5D17D04F-E98C-2D24-970F-586D6B0258D5}"/>
              </a:ext>
            </a:extLst>
          </p:cNvPr>
          <p:cNvSpPr txBox="1"/>
          <p:nvPr/>
        </p:nvSpPr>
        <p:spPr>
          <a:xfrm>
            <a:off x="4358766" y="4110370"/>
            <a:ext cx="6096000" cy="246221"/>
          </a:xfrm>
          <a:prstGeom prst="rect">
            <a:avLst/>
          </a:prstGeom>
          <a:noFill/>
        </p:spPr>
        <p:txBody>
          <a:bodyPr wrap="square">
            <a:spAutoFit/>
          </a:bodyPr>
          <a:lstStyle/>
          <a:p>
            <a:r>
              <a:rPr lang="en-GB" sz="1000" b="1" u="none" strike="noStrike" baseline="0" dirty="0">
                <a:solidFill>
                  <a:srgbClr val="00D40E"/>
                </a:solidFill>
                <a:latin typeface="Metropolis" panose="00000500000000000000" pitchFamily="50" charset="0"/>
              </a:rPr>
              <a:t>6</a:t>
            </a:r>
            <a:r>
              <a:rPr lang="en-GB" sz="1000" b="1" dirty="0">
                <a:solidFill>
                  <a:srgbClr val="00D40E"/>
                </a:solidFill>
                <a:latin typeface="Metropolis" panose="00000500000000000000" pitchFamily="50" charset="0"/>
              </a:rPr>
              <a:t>0</a:t>
            </a:r>
            <a:r>
              <a:rPr lang="en-GB" sz="1000" b="1" u="none" strike="noStrike" baseline="0" dirty="0">
                <a:solidFill>
                  <a:srgbClr val="00D40E"/>
                </a:solidFill>
                <a:latin typeface="Metropolis" panose="00000500000000000000" pitchFamily="50" charset="0"/>
              </a:rPr>
              <a:t>kw</a:t>
            </a:r>
            <a:endParaRPr lang="en-AU" sz="1000" b="1" dirty="0">
              <a:solidFill>
                <a:srgbClr val="00D40E"/>
              </a:solidFill>
              <a:latin typeface="Metropolis" panose="00000500000000000000" pitchFamily="50" charset="0"/>
            </a:endParaRPr>
          </a:p>
        </p:txBody>
      </p:sp>
      <p:sp>
        <p:nvSpPr>
          <p:cNvPr id="39" name="Rectangle 38">
            <a:extLst>
              <a:ext uri="{FF2B5EF4-FFF2-40B4-BE49-F238E27FC236}">
                <a16:creationId xmlns:a16="http://schemas.microsoft.com/office/drawing/2014/main" id="{716F5802-592C-2B21-BC3A-295FE4692875}"/>
              </a:ext>
            </a:extLst>
          </p:cNvPr>
          <p:cNvSpPr/>
          <p:nvPr/>
        </p:nvSpPr>
        <p:spPr>
          <a:xfrm>
            <a:off x="5869891" y="0"/>
            <a:ext cx="6322110" cy="6858000"/>
          </a:xfrm>
          <a:prstGeom prst="rect">
            <a:avLst/>
          </a:prstGeom>
          <a:solidFill>
            <a:srgbClr val="E6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B610641E-AC19-D43D-6DC1-E47CCAFC4BB5}"/>
              </a:ext>
            </a:extLst>
          </p:cNvPr>
          <p:cNvSpPr txBox="1"/>
          <p:nvPr/>
        </p:nvSpPr>
        <p:spPr>
          <a:xfrm>
            <a:off x="598164" y="4791189"/>
            <a:ext cx="6096000" cy="261610"/>
          </a:xfrm>
          <a:prstGeom prst="rect">
            <a:avLst/>
          </a:prstGeom>
          <a:noFill/>
        </p:spPr>
        <p:txBody>
          <a:bodyPr wrap="square">
            <a:spAutoFit/>
          </a:bodyPr>
          <a:lstStyle/>
          <a:p>
            <a:r>
              <a:rPr lang="en-AU" sz="1100" b="1" i="0" u="none" strike="noStrike" baseline="0" dirty="0" err="1">
                <a:solidFill>
                  <a:schemeClr val="bg1"/>
                </a:solidFill>
                <a:latin typeface="Metropolis" panose="00000500000000000000" pitchFamily="50" charset="0"/>
              </a:rPr>
              <a:t>ZekiCharge</a:t>
            </a:r>
            <a:r>
              <a:rPr lang="en-AU" sz="1100" b="1" i="0" u="none" strike="noStrike" baseline="0" dirty="0">
                <a:solidFill>
                  <a:schemeClr val="bg1"/>
                </a:solidFill>
                <a:latin typeface="Metropolis" panose="00000500000000000000" pitchFamily="50" charset="0"/>
              </a:rPr>
              <a:t> EV OS features</a:t>
            </a:r>
            <a:endParaRPr lang="en-AU" sz="1100" dirty="0">
              <a:solidFill>
                <a:schemeClr val="bg1"/>
              </a:solidFill>
            </a:endParaRPr>
          </a:p>
        </p:txBody>
      </p:sp>
      <p:sp>
        <p:nvSpPr>
          <p:cNvPr id="33" name="TextBox 32">
            <a:extLst>
              <a:ext uri="{FF2B5EF4-FFF2-40B4-BE49-F238E27FC236}">
                <a16:creationId xmlns:a16="http://schemas.microsoft.com/office/drawing/2014/main" id="{E3FD8310-1780-840A-E934-BABA0000282E}"/>
              </a:ext>
            </a:extLst>
          </p:cNvPr>
          <p:cNvSpPr txBox="1"/>
          <p:nvPr/>
        </p:nvSpPr>
        <p:spPr>
          <a:xfrm>
            <a:off x="598164" y="5207812"/>
            <a:ext cx="6096000" cy="784830"/>
          </a:xfrm>
          <a:prstGeom prst="rect">
            <a:avLst/>
          </a:prstGeom>
          <a:noFill/>
        </p:spPr>
        <p:txBody>
          <a:bodyPr wrap="square">
            <a:spAutoFit/>
          </a:bodyPr>
          <a:lstStyle/>
          <a:p>
            <a:r>
              <a:rPr lang="en-AU" sz="900" b="0" i="0" u="none" strike="noStrike" baseline="0" dirty="0">
                <a:solidFill>
                  <a:srgbClr val="FFFFFF"/>
                </a:solidFill>
                <a:latin typeface="Metropolis Medium" panose="00000600000000000000" pitchFamily="50" charset="0"/>
              </a:rPr>
              <a:t>- Easiest to use</a:t>
            </a:r>
          </a:p>
          <a:p>
            <a:r>
              <a:rPr lang="en-AU" sz="900" b="0" i="0" u="none" strike="noStrike" baseline="0" dirty="0">
                <a:solidFill>
                  <a:srgbClr val="FFFFFF"/>
                </a:solidFill>
                <a:latin typeface="Metropolis Medium" panose="00000600000000000000" pitchFamily="50" charset="0"/>
              </a:rPr>
              <a:t>- Fully autonomous</a:t>
            </a:r>
          </a:p>
          <a:p>
            <a:r>
              <a:rPr lang="en-AU" sz="900" b="0" i="0" u="none" strike="noStrike" baseline="0" dirty="0">
                <a:solidFill>
                  <a:srgbClr val="FFFFFF"/>
                </a:solidFill>
                <a:latin typeface="Metropolis Medium" panose="00000600000000000000" pitchFamily="50" charset="0"/>
              </a:rPr>
              <a:t>- Add-on applications</a:t>
            </a:r>
          </a:p>
          <a:p>
            <a:r>
              <a:rPr lang="en-AU" sz="900" b="0" i="0" u="none" strike="noStrike" baseline="0" dirty="0">
                <a:solidFill>
                  <a:srgbClr val="FFFFFF"/>
                </a:solidFill>
                <a:latin typeface="Metropolis Medium" panose="00000600000000000000" pitchFamily="50" charset="0"/>
              </a:rPr>
              <a:t>- Customisable</a:t>
            </a:r>
          </a:p>
          <a:p>
            <a:r>
              <a:rPr lang="en-AU" sz="900" b="0" i="0" u="none" strike="noStrike" baseline="0" dirty="0">
                <a:solidFill>
                  <a:srgbClr val="FFFFFF"/>
                </a:solidFill>
                <a:latin typeface="Metropolis Medium" panose="00000600000000000000" pitchFamily="50" charset="0"/>
              </a:rPr>
              <a:t>- Zero cost for installation</a:t>
            </a:r>
            <a:endParaRPr lang="en-AU" sz="900" dirty="0">
              <a:solidFill>
                <a:schemeClr val="bg1"/>
              </a:solidFill>
            </a:endParaRPr>
          </a:p>
        </p:txBody>
      </p:sp>
      <p:pic>
        <p:nvPicPr>
          <p:cNvPr id="35" name="Picture 34" descr="Icon&#10;&#10;Description automatically generated">
            <a:extLst>
              <a:ext uri="{FF2B5EF4-FFF2-40B4-BE49-F238E27FC236}">
                <a16:creationId xmlns:a16="http://schemas.microsoft.com/office/drawing/2014/main" id="{6C6BD46B-51D2-EA4D-0ECA-9BDFD04336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5700" y="398902"/>
            <a:ext cx="2917190" cy="531996"/>
          </a:xfrm>
          <a:prstGeom prst="rect">
            <a:avLst/>
          </a:prstGeom>
        </p:spPr>
      </p:pic>
      <p:sp>
        <p:nvSpPr>
          <p:cNvPr id="40" name="TextBox 39">
            <a:extLst>
              <a:ext uri="{FF2B5EF4-FFF2-40B4-BE49-F238E27FC236}">
                <a16:creationId xmlns:a16="http://schemas.microsoft.com/office/drawing/2014/main" id="{61E7604E-EF10-C062-7DFB-A417084699FB}"/>
              </a:ext>
            </a:extLst>
          </p:cNvPr>
          <p:cNvSpPr txBox="1"/>
          <p:nvPr/>
        </p:nvSpPr>
        <p:spPr>
          <a:xfrm>
            <a:off x="6847367" y="947101"/>
            <a:ext cx="4919333" cy="1015663"/>
          </a:xfrm>
          <a:prstGeom prst="rect">
            <a:avLst/>
          </a:prstGeom>
          <a:noFill/>
        </p:spPr>
        <p:txBody>
          <a:bodyPr wrap="square">
            <a:spAutoFit/>
          </a:bodyPr>
          <a:lstStyle/>
          <a:p>
            <a:pPr algn="r"/>
            <a:endParaRPr lang="en-AU" sz="1200" b="0" i="0" u="none" strike="noStrike" baseline="0" dirty="0">
              <a:solidFill>
                <a:srgbClr val="000000"/>
              </a:solidFill>
              <a:latin typeface="Metropolis" panose="00000500000000000000" pitchFamily="50" charset="0"/>
            </a:endParaRPr>
          </a:p>
          <a:p>
            <a:pPr algn="r"/>
            <a:r>
              <a:rPr lang="en-GB" sz="1200" b="1" i="0" u="none" strike="noStrike" baseline="0" dirty="0" err="1">
                <a:solidFill>
                  <a:srgbClr val="0051FF"/>
                </a:solidFill>
                <a:latin typeface="Metropolis Extra Bold" panose="00000900000000000000" pitchFamily="50" charset="0"/>
              </a:rPr>
              <a:t>ZekiPost</a:t>
            </a:r>
            <a:r>
              <a:rPr lang="en-GB" sz="1200" b="1" i="0" u="none" strike="noStrike" baseline="0" dirty="0">
                <a:solidFill>
                  <a:srgbClr val="0051FF"/>
                </a:solidFill>
                <a:latin typeface="Metropolis Extra Bold" panose="00000900000000000000" pitchFamily="50" charset="0"/>
              </a:rPr>
              <a:t> is likened to a futuristic light pole, is a power generation pole with an integrated </a:t>
            </a:r>
            <a:r>
              <a:rPr lang="en-GB" sz="1200" b="1" i="0" u="none" strike="noStrike" baseline="0" dirty="0" err="1">
                <a:solidFill>
                  <a:srgbClr val="0051FF"/>
                </a:solidFill>
                <a:latin typeface="Metropolis Extra Bold" panose="00000900000000000000" pitchFamily="50" charset="0"/>
              </a:rPr>
              <a:t>ZekiTurbine</a:t>
            </a:r>
            <a:r>
              <a:rPr lang="en-GB" sz="1200" b="1" i="0" u="none" strike="noStrike" baseline="0" dirty="0">
                <a:solidFill>
                  <a:srgbClr val="0051FF"/>
                </a:solidFill>
                <a:latin typeface="Metropolis Extra Bold" panose="00000900000000000000" pitchFamily="50" charset="0"/>
              </a:rPr>
              <a:t> (vertical wind turbine) on top, containing a </a:t>
            </a:r>
            <a:r>
              <a:rPr lang="en-GB" sz="1200" b="1" i="0" u="none" strike="noStrike" baseline="0" dirty="0" err="1">
                <a:solidFill>
                  <a:srgbClr val="0051FF"/>
                </a:solidFill>
                <a:latin typeface="Metropolis Extra Bold" panose="00000900000000000000" pitchFamily="50" charset="0"/>
              </a:rPr>
              <a:t>ZekiBattery</a:t>
            </a:r>
            <a:r>
              <a:rPr lang="en-GB" sz="1200" b="1" i="0" u="none" strike="noStrike" baseline="0" dirty="0">
                <a:solidFill>
                  <a:srgbClr val="0051FF"/>
                </a:solidFill>
                <a:latin typeface="Metropolis Extra Bold" panose="00000900000000000000" pitchFamily="50" charset="0"/>
              </a:rPr>
              <a:t> lithium battery storage system at its core.</a:t>
            </a:r>
            <a:endParaRPr lang="en-AU" sz="1200" dirty="0"/>
          </a:p>
        </p:txBody>
      </p:sp>
      <p:sp>
        <p:nvSpPr>
          <p:cNvPr id="41" name="TextBox 40">
            <a:extLst>
              <a:ext uri="{FF2B5EF4-FFF2-40B4-BE49-F238E27FC236}">
                <a16:creationId xmlns:a16="http://schemas.microsoft.com/office/drawing/2014/main" id="{2DBC9F1A-0DB8-4B5C-6841-5E9AAD920251}"/>
              </a:ext>
            </a:extLst>
          </p:cNvPr>
          <p:cNvSpPr txBox="1"/>
          <p:nvPr/>
        </p:nvSpPr>
        <p:spPr>
          <a:xfrm>
            <a:off x="5913555" y="2011281"/>
            <a:ext cx="5853146" cy="1323439"/>
          </a:xfrm>
          <a:prstGeom prst="rect">
            <a:avLst/>
          </a:prstGeom>
          <a:noFill/>
        </p:spPr>
        <p:txBody>
          <a:bodyPr wrap="square">
            <a:spAutoFit/>
          </a:bodyPr>
          <a:lstStyle/>
          <a:p>
            <a:pPr algn="r"/>
            <a:r>
              <a:rPr lang="en-GB" sz="1000" b="0" i="0" u="none" strike="noStrike" baseline="0" dirty="0">
                <a:solidFill>
                  <a:srgbClr val="000000"/>
                </a:solidFill>
                <a:latin typeface="Metropolis" panose="00000500000000000000" pitchFamily="50" charset="0"/>
              </a:rPr>
              <a:t>The </a:t>
            </a:r>
            <a:r>
              <a:rPr lang="en-GB" sz="1000" b="0" i="0" u="none" strike="noStrike" baseline="0" dirty="0" err="1">
                <a:solidFill>
                  <a:srgbClr val="000000"/>
                </a:solidFill>
                <a:latin typeface="Metropolis" panose="00000500000000000000" pitchFamily="50" charset="0"/>
              </a:rPr>
              <a:t>ZekiPost</a:t>
            </a:r>
            <a:r>
              <a:rPr lang="en-GB" sz="1000" b="0" i="0" u="none" strike="noStrike" baseline="0" dirty="0">
                <a:solidFill>
                  <a:srgbClr val="000000"/>
                </a:solidFill>
                <a:latin typeface="Metropolis" panose="00000500000000000000" pitchFamily="50" charset="0"/>
              </a:rPr>
              <a:t> is the future of microgrids. The post has significant storage and demand</a:t>
            </a:r>
          </a:p>
          <a:p>
            <a:pPr algn="r"/>
            <a:r>
              <a:rPr lang="en-GB" sz="1000" b="0" i="0" u="none" strike="noStrike" baseline="0" dirty="0">
                <a:solidFill>
                  <a:srgbClr val="000000"/>
                </a:solidFill>
                <a:latin typeface="Metropolis" panose="00000500000000000000" pitchFamily="50" charset="0"/>
              </a:rPr>
              <a:t>management capabilities and is able to receive and store power generated from local rooftop solar, enabling it to serve as infrastructure for grid operators.</a:t>
            </a:r>
          </a:p>
          <a:p>
            <a:pPr algn="r"/>
            <a:endParaRPr lang="en-GB" sz="1000" b="0" i="0" u="none" strike="noStrike" baseline="0" dirty="0">
              <a:solidFill>
                <a:srgbClr val="000000"/>
              </a:solidFill>
              <a:latin typeface="Metropolis" panose="00000500000000000000" pitchFamily="50" charset="0"/>
            </a:endParaRPr>
          </a:p>
          <a:p>
            <a:pPr algn="r"/>
            <a:r>
              <a:rPr lang="en-GB" sz="1000" b="0" i="0" u="none" strike="noStrike" baseline="0" dirty="0">
                <a:solidFill>
                  <a:srgbClr val="000000"/>
                </a:solidFill>
                <a:latin typeface="Metropolis" panose="00000500000000000000" pitchFamily="50" charset="0"/>
              </a:rPr>
              <a:t>A </a:t>
            </a:r>
            <a:r>
              <a:rPr lang="en-GB" sz="1000" b="0" i="0" u="none" strike="noStrike" baseline="0" dirty="0" err="1">
                <a:solidFill>
                  <a:srgbClr val="000000"/>
                </a:solidFill>
                <a:latin typeface="Metropolis" panose="00000500000000000000" pitchFamily="50" charset="0"/>
              </a:rPr>
              <a:t>ZekiPost</a:t>
            </a:r>
            <a:r>
              <a:rPr lang="en-GB" sz="1000" b="0" i="0" u="none" strike="noStrike" baseline="0" dirty="0">
                <a:solidFill>
                  <a:srgbClr val="000000"/>
                </a:solidFill>
                <a:latin typeface="Metropolis" panose="00000500000000000000" pitchFamily="50" charset="0"/>
              </a:rPr>
              <a:t> with frequency and voltage control can reduce peak distribution loading and support substations with minimal footprint. The </a:t>
            </a:r>
            <a:r>
              <a:rPr lang="en-GB" sz="1000" b="0" i="0" u="none" strike="noStrike" baseline="0" dirty="0" err="1">
                <a:solidFill>
                  <a:srgbClr val="000000"/>
                </a:solidFill>
                <a:latin typeface="Metropolis" panose="00000500000000000000" pitchFamily="50" charset="0"/>
              </a:rPr>
              <a:t>ZekiPost</a:t>
            </a:r>
            <a:r>
              <a:rPr lang="en-GB" sz="1000" b="0" i="0" u="none" strike="noStrike" baseline="0" dirty="0">
                <a:solidFill>
                  <a:srgbClr val="000000"/>
                </a:solidFill>
                <a:latin typeface="Metropolis" panose="00000500000000000000" pitchFamily="50" charset="0"/>
              </a:rPr>
              <a:t> can assist grid operators to manage peak demand and solve frequency issues, by creating a microgrid that enables excess energy to</a:t>
            </a:r>
            <a:r>
              <a:rPr lang="en-AU" sz="1000" b="0" i="0" u="none" strike="noStrike" baseline="0" dirty="0">
                <a:solidFill>
                  <a:srgbClr val="000000"/>
                </a:solidFill>
                <a:latin typeface="Metropolis" panose="00000500000000000000" pitchFamily="50" charset="0"/>
              </a:rPr>
              <a:t>be captured and traded.</a:t>
            </a:r>
            <a:endParaRPr lang="en-AU" sz="1000" dirty="0"/>
          </a:p>
        </p:txBody>
      </p:sp>
      <p:pic>
        <p:nvPicPr>
          <p:cNvPr id="43" name="Picture 42" descr="A picture containing text, scale&#10;&#10;Description automatically generated">
            <a:extLst>
              <a:ext uri="{FF2B5EF4-FFF2-40B4-BE49-F238E27FC236}">
                <a16:creationId xmlns:a16="http://schemas.microsoft.com/office/drawing/2014/main" id="{1BF0847A-2B1C-9F54-3610-1C0A32F8D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0836" y="3401351"/>
            <a:ext cx="925467" cy="2816858"/>
          </a:xfrm>
          <a:prstGeom prst="rect">
            <a:avLst/>
          </a:prstGeom>
        </p:spPr>
      </p:pic>
      <p:pic>
        <p:nvPicPr>
          <p:cNvPr id="45" name="Picture 44" descr="A picture containing dark, light&#10;&#10;Description automatically generated">
            <a:extLst>
              <a:ext uri="{FF2B5EF4-FFF2-40B4-BE49-F238E27FC236}">
                <a16:creationId xmlns:a16="http://schemas.microsoft.com/office/drawing/2014/main" id="{C283B465-4A97-A615-6A4D-51DE17431D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6671" y="3385216"/>
            <a:ext cx="3271501" cy="3067032"/>
          </a:xfrm>
          <a:prstGeom prst="rect">
            <a:avLst/>
          </a:prstGeom>
        </p:spPr>
      </p:pic>
      <p:pic>
        <p:nvPicPr>
          <p:cNvPr id="47" name="Picture 46" descr="A picture containing dark&#10;&#10;Description automatically generated">
            <a:extLst>
              <a:ext uri="{FF2B5EF4-FFF2-40B4-BE49-F238E27FC236}">
                <a16:creationId xmlns:a16="http://schemas.microsoft.com/office/drawing/2014/main" id="{D9F06F0A-6D50-596F-2448-C530A94799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0069" y="3401351"/>
            <a:ext cx="3284958" cy="3068099"/>
          </a:xfrm>
          <a:prstGeom prst="rect">
            <a:avLst/>
          </a:prstGeom>
        </p:spPr>
      </p:pic>
      <p:pic>
        <p:nvPicPr>
          <p:cNvPr id="49" name="Picture 48" descr="A picture containing text, several&#10;&#10;Description automatically generated">
            <a:extLst>
              <a:ext uri="{FF2B5EF4-FFF2-40B4-BE49-F238E27FC236}">
                <a16:creationId xmlns:a16="http://schemas.microsoft.com/office/drawing/2014/main" id="{C555E11C-F399-8075-C71A-E36B23684A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998617" y="3390293"/>
            <a:ext cx="497493" cy="2827222"/>
          </a:xfrm>
          <a:prstGeom prst="rect">
            <a:avLst/>
          </a:prstGeom>
        </p:spPr>
      </p:pic>
      <p:sp>
        <p:nvSpPr>
          <p:cNvPr id="50" name="TextBox 49">
            <a:extLst>
              <a:ext uri="{FF2B5EF4-FFF2-40B4-BE49-F238E27FC236}">
                <a16:creationId xmlns:a16="http://schemas.microsoft.com/office/drawing/2014/main" id="{54A136A2-F55D-6652-7B06-9ED5CD45EC4E}"/>
              </a:ext>
            </a:extLst>
          </p:cNvPr>
          <p:cNvSpPr txBox="1"/>
          <p:nvPr/>
        </p:nvSpPr>
        <p:spPr>
          <a:xfrm>
            <a:off x="5529673" y="6458415"/>
            <a:ext cx="6096000" cy="230832"/>
          </a:xfrm>
          <a:prstGeom prst="rect">
            <a:avLst/>
          </a:prstGeom>
          <a:noFill/>
        </p:spPr>
        <p:txBody>
          <a:bodyPr wrap="square">
            <a:spAutoFit/>
          </a:bodyPr>
          <a:lstStyle/>
          <a:p>
            <a:pPr algn="r"/>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tek</a:t>
            </a:r>
            <a:r>
              <a:rPr lang="nl-NL" sz="900" b="1" i="0" u="none" strike="noStrike" baseline="0" dirty="0">
                <a:latin typeface="Metropolis" panose="00000500000000000000" pitchFamily="50" charset="0"/>
              </a:rPr>
              <a:t> </a:t>
            </a:r>
            <a:r>
              <a:rPr lang="nl-NL" sz="900" b="0" i="0" u="none" strike="noStrike" baseline="0" dirty="0">
                <a:latin typeface="Metropolis" panose="00000500000000000000" pitchFamily="50" charset="0"/>
              </a:rPr>
              <a:t>l presentation of</a:t>
            </a:r>
            <a:r>
              <a:rPr lang="nl-NL" sz="900" b="0" i="0" u="none" strike="noStrike" baseline="0" dirty="0">
                <a:solidFill>
                  <a:srgbClr val="0051FF"/>
                </a:solidFill>
                <a:latin typeface="Metropolis" panose="00000500000000000000" pitchFamily="50" charset="0"/>
              </a:rPr>
              <a:t> </a:t>
            </a:r>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post </a:t>
            </a:r>
            <a:r>
              <a:rPr lang="nl-NL" sz="900" b="0" i="0" u="none" strike="noStrike" baseline="0" dirty="0">
                <a:latin typeface="Metropolis" panose="00000500000000000000" pitchFamily="50" charset="0"/>
              </a:rPr>
              <a:t>in Fiji </a:t>
            </a:r>
            <a:endParaRPr lang="en-AU" sz="900" dirty="0"/>
          </a:p>
        </p:txBody>
      </p:sp>
      <p:sp>
        <p:nvSpPr>
          <p:cNvPr id="51" name="TextBox 50">
            <a:extLst>
              <a:ext uri="{FF2B5EF4-FFF2-40B4-BE49-F238E27FC236}">
                <a16:creationId xmlns:a16="http://schemas.microsoft.com/office/drawing/2014/main" id="{4185ED91-47E6-3ABE-537C-81CB9F18E18D}"/>
              </a:ext>
            </a:extLst>
          </p:cNvPr>
          <p:cNvSpPr txBox="1"/>
          <p:nvPr/>
        </p:nvSpPr>
        <p:spPr>
          <a:xfrm>
            <a:off x="5529673" y="6288814"/>
            <a:ext cx="6096000" cy="200055"/>
          </a:xfrm>
          <a:prstGeom prst="rect">
            <a:avLst/>
          </a:prstGeom>
          <a:noFill/>
        </p:spPr>
        <p:txBody>
          <a:bodyPr wrap="square">
            <a:spAutoFit/>
          </a:bodyPr>
          <a:lstStyle/>
          <a:p>
            <a:pPr algn="r"/>
            <a:r>
              <a:rPr lang="pt-BR" sz="700" b="0" i="0" u="none" strike="noStrike" baseline="0" dirty="0">
                <a:solidFill>
                  <a:srgbClr val="000000"/>
                </a:solidFill>
                <a:latin typeface="Metropolis" panose="00000500000000000000" pitchFamily="50" charset="0"/>
              </a:rPr>
              <a:t>Video link - </a:t>
            </a:r>
            <a:r>
              <a:rPr lang="pt-BR" sz="700" b="0" i="0" u="none" strike="noStrike" baseline="0" dirty="0">
                <a:solidFill>
                  <a:srgbClr val="000000"/>
                </a:solidFill>
                <a:latin typeface="Metropolis" panose="00000500000000000000" pitchFamily="50" charset="0"/>
                <a:hlinkClick r:id="rId11"/>
              </a:rPr>
              <a:t>https://youtu.be/FZxT91Q-jgs </a:t>
            </a:r>
            <a:endParaRPr lang="en-AU" sz="700" dirty="0"/>
          </a:p>
        </p:txBody>
      </p:sp>
      <p:sp>
        <p:nvSpPr>
          <p:cNvPr id="52" name="TextBox 51">
            <a:extLst>
              <a:ext uri="{FF2B5EF4-FFF2-40B4-BE49-F238E27FC236}">
                <a16:creationId xmlns:a16="http://schemas.microsoft.com/office/drawing/2014/main" id="{49D2F76E-A200-77B6-BB11-838E2A3E88E6}"/>
              </a:ext>
            </a:extLst>
          </p:cNvPr>
          <p:cNvSpPr txBox="1"/>
          <p:nvPr/>
        </p:nvSpPr>
        <p:spPr>
          <a:xfrm>
            <a:off x="2854148" y="5223947"/>
            <a:ext cx="6096000" cy="784830"/>
          </a:xfrm>
          <a:prstGeom prst="rect">
            <a:avLst/>
          </a:prstGeom>
          <a:noFill/>
        </p:spPr>
        <p:txBody>
          <a:bodyPr wrap="square">
            <a:spAutoFit/>
          </a:bodyPr>
          <a:lstStyle/>
          <a:p>
            <a:r>
              <a:rPr lang="en-AU" sz="900" b="0" i="0" u="none" strike="noStrike" baseline="0" dirty="0">
                <a:solidFill>
                  <a:srgbClr val="FFFFFF"/>
                </a:solidFill>
                <a:latin typeface="Metropolis Medium" panose="00000600000000000000" pitchFamily="50" charset="0"/>
              </a:rPr>
              <a:t>- V2G (vehicle to grid)</a:t>
            </a:r>
          </a:p>
          <a:p>
            <a:r>
              <a:rPr lang="en-AU" sz="900" b="0" i="0" u="none" strike="noStrike" baseline="0" dirty="0">
                <a:solidFill>
                  <a:srgbClr val="FFFFFF"/>
                </a:solidFill>
                <a:latin typeface="Metropolis Medium" panose="00000600000000000000" pitchFamily="50" charset="0"/>
              </a:rPr>
              <a:t>- Peak-hour price adjustment</a:t>
            </a:r>
          </a:p>
          <a:p>
            <a:r>
              <a:rPr lang="en-AU" sz="900" b="0" i="0" u="none" strike="noStrike" baseline="0" dirty="0">
                <a:solidFill>
                  <a:srgbClr val="FFFFFF"/>
                </a:solidFill>
                <a:latin typeface="Metropolis Medium" panose="00000600000000000000" pitchFamily="50" charset="0"/>
              </a:rPr>
              <a:t>- Intelligent energy management</a:t>
            </a:r>
          </a:p>
          <a:p>
            <a:r>
              <a:rPr lang="en-AU" sz="900" b="0" i="0" u="none" strike="noStrike" baseline="0" dirty="0">
                <a:solidFill>
                  <a:srgbClr val="FFFFFF"/>
                </a:solidFill>
                <a:latin typeface="Metropolis Medium" panose="00000600000000000000" pitchFamily="50" charset="0"/>
              </a:rPr>
              <a:t>- Seamless funds transfers</a:t>
            </a:r>
          </a:p>
          <a:p>
            <a:r>
              <a:rPr lang="en-AU" sz="900" b="0" i="0" u="none" strike="noStrike" baseline="0" dirty="0">
                <a:solidFill>
                  <a:srgbClr val="FFFFFF"/>
                </a:solidFill>
                <a:latin typeface="Metropolis Medium" panose="00000600000000000000" pitchFamily="50" charset="0"/>
              </a:rPr>
              <a:t>- Automatic diagnostics</a:t>
            </a:r>
            <a:endParaRPr lang="en-AU" sz="900" dirty="0">
              <a:solidFill>
                <a:schemeClr val="bg1"/>
              </a:solidFill>
            </a:endParaRPr>
          </a:p>
        </p:txBody>
      </p:sp>
    </p:spTree>
    <p:extLst>
      <p:ext uri="{BB962C8B-B14F-4D97-AF65-F5344CB8AC3E}">
        <p14:creationId xmlns:p14="http://schemas.microsoft.com/office/powerpoint/2010/main" val="2251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BB2391-9EC6-B6C8-1862-1F5ACB490B41}"/>
              </a:ext>
            </a:extLst>
          </p:cNvPr>
          <p:cNvSpPr txBox="1"/>
          <p:nvPr/>
        </p:nvSpPr>
        <p:spPr>
          <a:xfrm>
            <a:off x="358062" y="952901"/>
            <a:ext cx="4919333" cy="830997"/>
          </a:xfrm>
          <a:prstGeom prst="rect">
            <a:avLst/>
          </a:prstGeom>
          <a:noFill/>
        </p:spPr>
        <p:txBody>
          <a:bodyPr wrap="square">
            <a:spAutoFit/>
          </a:bodyPr>
          <a:lstStyle/>
          <a:p>
            <a:pPr algn="l"/>
            <a:endParaRPr lang="en-AU" sz="1200" b="0" i="0" u="none" strike="noStrike" baseline="0" dirty="0">
              <a:solidFill>
                <a:srgbClr val="000000"/>
              </a:solidFill>
              <a:latin typeface="Metropolis" panose="00000500000000000000" pitchFamily="50" charset="0"/>
            </a:endParaRPr>
          </a:p>
          <a:p>
            <a:r>
              <a:rPr lang="en-GB" sz="1200" b="1" i="0" u="none" strike="noStrike" baseline="0" dirty="0" err="1">
                <a:solidFill>
                  <a:srgbClr val="0051FF"/>
                </a:solidFill>
                <a:latin typeface="Metropolis Extra Bold" panose="00000900000000000000" pitchFamily="50" charset="0"/>
              </a:rPr>
              <a:t>ZekiTurbines</a:t>
            </a:r>
            <a:r>
              <a:rPr lang="en-GB" sz="1200" b="1" i="0" u="none" strike="noStrike" baseline="0" dirty="0">
                <a:solidFill>
                  <a:srgbClr val="0051FF"/>
                </a:solidFill>
                <a:latin typeface="Metropolis Extra Bold" panose="00000900000000000000" pitchFamily="50" charset="0"/>
              </a:rPr>
              <a:t> are compact vertical axis wind turbines with a small footprint enabling them to be installed in any location, including roadsides and rooftops.</a:t>
            </a:r>
            <a:endParaRPr lang="en-AU" sz="1200" dirty="0"/>
          </a:p>
        </p:txBody>
      </p:sp>
      <p:sp>
        <p:nvSpPr>
          <p:cNvPr id="8" name="TextBox 7">
            <a:extLst>
              <a:ext uri="{FF2B5EF4-FFF2-40B4-BE49-F238E27FC236}">
                <a16:creationId xmlns:a16="http://schemas.microsoft.com/office/drawing/2014/main" id="{812F30DA-8B58-20D6-B909-294AD19E417B}"/>
              </a:ext>
            </a:extLst>
          </p:cNvPr>
          <p:cNvSpPr txBox="1"/>
          <p:nvPr/>
        </p:nvSpPr>
        <p:spPr>
          <a:xfrm>
            <a:off x="358062" y="1764049"/>
            <a:ext cx="5212158" cy="1015663"/>
          </a:xfrm>
          <a:prstGeom prst="rect">
            <a:avLst/>
          </a:prstGeom>
          <a:noFill/>
        </p:spPr>
        <p:txBody>
          <a:bodyPr wrap="square">
            <a:spAutoFit/>
          </a:bodyPr>
          <a:lstStyle/>
          <a:p>
            <a:r>
              <a:rPr lang="en-GB" sz="1000" b="0" i="0" u="none" strike="noStrike" baseline="0" dirty="0" err="1">
                <a:solidFill>
                  <a:srgbClr val="000000"/>
                </a:solidFill>
                <a:latin typeface="Metropolis Medium" panose="00000600000000000000" pitchFamily="50" charset="0"/>
              </a:rPr>
              <a:t>ZekiTurbines</a:t>
            </a:r>
            <a:r>
              <a:rPr lang="en-GB" sz="1000" b="0" i="0" u="none" strike="noStrike" baseline="0" dirty="0">
                <a:solidFill>
                  <a:srgbClr val="000000"/>
                </a:solidFill>
                <a:latin typeface="Metropolis Medium" panose="00000600000000000000" pitchFamily="50" charset="0"/>
              </a:rPr>
              <a:t> can range in size from 1m to 10m in height and from 1m to 3m wide to suit all locations. They can be mounted with nuts and bolts at their base to any surface that is structurally sound.</a:t>
            </a:r>
          </a:p>
          <a:p>
            <a:r>
              <a:rPr lang="en-GB" sz="1000" b="0" i="0" u="none" strike="noStrike" baseline="0" dirty="0" err="1">
                <a:solidFill>
                  <a:srgbClr val="000000"/>
                </a:solidFill>
                <a:latin typeface="Metropolis Medium" panose="00000600000000000000" pitchFamily="50" charset="0"/>
              </a:rPr>
              <a:t>ZekiTurbine</a:t>
            </a:r>
            <a:r>
              <a:rPr lang="en-GB" sz="1000" b="0" i="0" u="none" strike="noStrike" baseline="0" dirty="0">
                <a:solidFill>
                  <a:srgbClr val="000000"/>
                </a:solidFill>
                <a:latin typeface="Metropolis Medium" panose="00000600000000000000" pitchFamily="50" charset="0"/>
              </a:rPr>
              <a:t> excels in natural wind tunnels and motorways where passing vehicles contribute to generating power, and where needed the turbine can form a microgrid renewable energy generation system.</a:t>
            </a:r>
            <a:endParaRPr lang="en-AU" sz="1000" dirty="0"/>
          </a:p>
        </p:txBody>
      </p:sp>
      <p:sp>
        <p:nvSpPr>
          <p:cNvPr id="11" name="TextBox 10">
            <a:extLst>
              <a:ext uri="{FF2B5EF4-FFF2-40B4-BE49-F238E27FC236}">
                <a16:creationId xmlns:a16="http://schemas.microsoft.com/office/drawing/2014/main" id="{5EA74553-16C5-B4A6-D25D-F311629BDCD9}"/>
              </a:ext>
            </a:extLst>
          </p:cNvPr>
          <p:cNvSpPr txBox="1"/>
          <p:nvPr/>
        </p:nvSpPr>
        <p:spPr>
          <a:xfrm>
            <a:off x="392898" y="6452248"/>
            <a:ext cx="6096000" cy="230832"/>
          </a:xfrm>
          <a:prstGeom prst="rect">
            <a:avLst/>
          </a:prstGeom>
          <a:noFill/>
        </p:spPr>
        <p:txBody>
          <a:bodyPr wrap="square">
            <a:spAutoFit/>
          </a:bodyPr>
          <a:lstStyle/>
          <a:p>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tek</a:t>
            </a:r>
            <a:r>
              <a:rPr lang="nl-NL" sz="900" b="1" i="0" u="none" strike="noStrike" baseline="0" dirty="0">
                <a:latin typeface="Metropolis" panose="00000500000000000000" pitchFamily="50" charset="0"/>
              </a:rPr>
              <a:t> </a:t>
            </a:r>
            <a:r>
              <a:rPr lang="nl-NL" sz="900" b="0" i="0" u="none" strike="noStrike" baseline="0" dirty="0">
                <a:latin typeface="Metropolis" panose="00000500000000000000" pitchFamily="50" charset="0"/>
              </a:rPr>
              <a:t>l presentation of</a:t>
            </a:r>
            <a:r>
              <a:rPr lang="nl-NL" sz="900" b="0" i="0" u="none" strike="noStrike" baseline="0" dirty="0">
                <a:solidFill>
                  <a:srgbClr val="0051FF"/>
                </a:solidFill>
                <a:latin typeface="Metropolis" panose="00000500000000000000" pitchFamily="50" charset="0"/>
              </a:rPr>
              <a:t> </a:t>
            </a:r>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turbine </a:t>
            </a:r>
            <a:r>
              <a:rPr lang="nl-NL" sz="900" b="0" i="0" u="none" strike="noStrike" baseline="0" dirty="0">
                <a:latin typeface="Metropolis" panose="00000500000000000000" pitchFamily="50" charset="0"/>
              </a:rPr>
              <a:t>in Fiji</a:t>
            </a:r>
            <a:endParaRPr lang="en-AU" sz="900" dirty="0"/>
          </a:p>
        </p:txBody>
      </p:sp>
      <p:sp>
        <p:nvSpPr>
          <p:cNvPr id="16" name="TextBox 15">
            <a:extLst>
              <a:ext uri="{FF2B5EF4-FFF2-40B4-BE49-F238E27FC236}">
                <a16:creationId xmlns:a16="http://schemas.microsoft.com/office/drawing/2014/main" id="{42EB3190-E339-4FDA-0AF9-C710D9418301}"/>
              </a:ext>
            </a:extLst>
          </p:cNvPr>
          <p:cNvSpPr txBox="1"/>
          <p:nvPr/>
        </p:nvSpPr>
        <p:spPr>
          <a:xfrm>
            <a:off x="5913555" y="6163496"/>
            <a:ext cx="6096000" cy="507831"/>
          </a:xfrm>
          <a:prstGeom prst="rect">
            <a:avLst/>
          </a:prstGeom>
          <a:noFill/>
        </p:spPr>
        <p:txBody>
          <a:bodyPr wrap="square">
            <a:spAutoFit/>
          </a:bodyPr>
          <a:lstStyle/>
          <a:p>
            <a:pPr algn="l"/>
            <a:endParaRPr lang="en-AU" sz="1800" b="0" i="0" u="none" strike="noStrike" baseline="0" dirty="0">
              <a:solidFill>
                <a:srgbClr val="000000"/>
              </a:solidFill>
              <a:latin typeface="Metropolis Medium" panose="00000600000000000000" pitchFamily="50" charset="0"/>
            </a:endParaRPr>
          </a:p>
          <a:p>
            <a:r>
              <a:rPr lang="pt-BR" sz="900" b="0" i="0" u="none" strike="noStrike" baseline="0" dirty="0">
                <a:solidFill>
                  <a:srgbClr val="000000"/>
                </a:solidFill>
                <a:latin typeface="Metropolis Medium" panose="00000600000000000000" pitchFamily="50" charset="0"/>
              </a:rPr>
              <a:t> Video Link - https://youtu.be/5XJK6P3TnD4</a:t>
            </a:r>
            <a:endParaRPr lang="en-AU" sz="900" dirty="0"/>
          </a:p>
        </p:txBody>
      </p:sp>
      <p:sp>
        <p:nvSpPr>
          <p:cNvPr id="4" name="Rectangle 3">
            <a:extLst>
              <a:ext uri="{FF2B5EF4-FFF2-40B4-BE49-F238E27FC236}">
                <a16:creationId xmlns:a16="http://schemas.microsoft.com/office/drawing/2014/main" id="{D2FC18EB-BEAB-DFB8-7BD2-A9059AC9450B}"/>
              </a:ext>
            </a:extLst>
          </p:cNvPr>
          <p:cNvSpPr/>
          <p:nvPr/>
        </p:nvSpPr>
        <p:spPr>
          <a:xfrm>
            <a:off x="372054" y="5027305"/>
            <a:ext cx="4824549" cy="1272213"/>
          </a:xfrm>
          <a:prstGeom prst="rect">
            <a:avLst/>
          </a:prstGeom>
          <a:solidFill>
            <a:srgbClr val="005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39" name="Rectangle 38">
            <a:extLst>
              <a:ext uri="{FF2B5EF4-FFF2-40B4-BE49-F238E27FC236}">
                <a16:creationId xmlns:a16="http://schemas.microsoft.com/office/drawing/2014/main" id="{716F5802-592C-2B21-BC3A-295FE4692875}"/>
              </a:ext>
            </a:extLst>
          </p:cNvPr>
          <p:cNvSpPr/>
          <p:nvPr/>
        </p:nvSpPr>
        <p:spPr>
          <a:xfrm>
            <a:off x="5869891" y="0"/>
            <a:ext cx="6322110" cy="6858000"/>
          </a:xfrm>
          <a:prstGeom prst="rect">
            <a:avLst/>
          </a:prstGeom>
          <a:solidFill>
            <a:srgbClr val="E6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B610641E-AC19-D43D-6DC1-E47CCAFC4BB5}"/>
              </a:ext>
            </a:extLst>
          </p:cNvPr>
          <p:cNvSpPr txBox="1"/>
          <p:nvPr/>
        </p:nvSpPr>
        <p:spPr>
          <a:xfrm>
            <a:off x="598164" y="5229879"/>
            <a:ext cx="6096000" cy="261610"/>
          </a:xfrm>
          <a:prstGeom prst="rect">
            <a:avLst/>
          </a:prstGeom>
          <a:noFill/>
        </p:spPr>
        <p:txBody>
          <a:bodyPr wrap="square">
            <a:spAutoFit/>
          </a:bodyPr>
          <a:lstStyle/>
          <a:p>
            <a:r>
              <a:rPr lang="en-GB" sz="1100" b="1" i="0" u="none" strike="noStrike" baseline="0" dirty="0">
                <a:solidFill>
                  <a:schemeClr val="bg1"/>
                </a:solidFill>
                <a:latin typeface="Metropolis Extra Bold" panose="00000900000000000000" pitchFamily="50" charset="0"/>
              </a:rPr>
              <a:t>An urban solution to capturing the power of wind</a:t>
            </a:r>
            <a:endParaRPr lang="en-AU" sz="1100" dirty="0">
              <a:solidFill>
                <a:schemeClr val="bg1"/>
              </a:solidFill>
            </a:endParaRPr>
          </a:p>
        </p:txBody>
      </p:sp>
      <p:sp>
        <p:nvSpPr>
          <p:cNvPr id="33" name="TextBox 32">
            <a:extLst>
              <a:ext uri="{FF2B5EF4-FFF2-40B4-BE49-F238E27FC236}">
                <a16:creationId xmlns:a16="http://schemas.microsoft.com/office/drawing/2014/main" id="{E3FD8310-1780-840A-E934-BABA0000282E}"/>
              </a:ext>
            </a:extLst>
          </p:cNvPr>
          <p:cNvSpPr txBox="1"/>
          <p:nvPr/>
        </p:nvSpPr>
        <p:spPr>
          <a:xfrm>
            <a:off x="598164" y="5458104"/>
            <a:ext cx="6096000" cy="646331"/>
          </a:xfrm>
          <a:prstGeom prst="rect">
            <a:avLst/>
          </a:prstGeom>
          <a:noFill/>
        </p:spPr>
        <p:txBody>
          <a:bodyPr wrap="square">
            <a:spAutoFit/>
          </a:bodyPr>
          <a:lstStyle/>
          <a:p>
            <a:r>
              <a:rPr lang="en-AU" sz="900" b="0" i="0" u="none" strike="noStrike" baseline="0" dirty="0">
                <a:solidFill>
                  <a:srgbClr val="FFFFFF"/>
                </a:solidFill>
                <a:latin typeface="Metropolis Medium" panose="00000600000000000000" pitchFamily="50" charset="0"/>
              </a:rPr>
              <a:t>- Small footprint</a:t>
            </a:r>
          </a:p>
          <a:p>
            <a:r>
              <a:rPr lang="en-AU" sz="900" b="0" i="0" u="none" strike="noStrike" baseline="0" dirty="0">
                <a:solidFill>
                  <a:srgbClr val="FFFFFF"/>
                </a:solidFill>
                <a:latin typeface="Metropolis Medium" panose="00000600000000000000" pitchFamily="50" charset="0"/>
              </a:rPr>
              <a:t>- Flexible</a:t>
            </a:r>
          </a:p>
          <a:p>
            <a:r>
              <a:rPr lang="en-GB" sz="900" b="0" i="0" u="none" strike="noStrike" baseline="0" dirty="0">
                <a:solidFill>
                  <a:srgbClr val="FFFFFF"/>
                </a:solidFill>
                <a:latin typeface="Metropolis Medium" panose="00000600000000000000" pitchFamily="50" charset="0"/>
              </a:rPr>
              <a:t>- Very effective in natural wind tunnel locations</a:t>
            </a:r>
          </a:p>
          <a:p>
            <a:r>
              <a:rPr lang="en-AU" sz="900" b="0" i="0" u="none" strike="noStrike" baseline="0" dirty="0">
                <a:solidFill>
                  <a:srgbClr val="FFFFFF"/>
                </a:solidFill>
                <a:latin typeface="Metropolis Medium" panose="00000600000000000000" pitchFamily="50" charset="0"/>
              </a:rPr>
              <a:t>- Generate 24/7, unlike solar</a:t>
            </a:r>
            <a:endParaRPr lang="en-AU" sz="900" dirty="0">
              <a:solidFill>
                <a:schemeClr val="bg1"/>
              </a:solidFill>
            </a:endParaRPr>
          </a:p>
        </p:txBody>
      </p:sp>
      <p:sp>
        <p:nvSpPr>
          <p:cNvPr id="40" name="TextBox 39">
            <a:extLst>
              <a:ext uri="{FF2B5EF4-FFF2-40B4-BE49-F238E27FC236}">
                <a16:creationId xmlns:a16="http://schemas.microsoft.com/office/drawing/2014/main" id="{61E7604E-EF10-C062-7DFB-A417084699FB}"/>
              </a:ext>
            </a:extLst>
          </p:cNvPr>
          <p:cNvSpPr txBox="1"/>
          <p:nvPr/>
        </p:nvSpPr>
        <p:spPr>
          <a:xfrm>
            <a:off x="6847367" y="947101"/>
            <a:ext cx="4919333" cy="461665"/>
          </a:xfrm>
          <a:prstGeom prst="rect">
            <a:avLst/>
          </a:prstGeom>
          <a:noFill/>
        </p:spPr>
        <p:txBody>
          <a:bodyPr wrap="square">
            <a:spAutoFit/>
          </a:bodyPr>
          <a:lstStyle/>
          <a:p>
            <a:pPr algn="r"/>
            <a:endParaRPr lang="en-AU" sz="1200" b="0" i="0" u="none" strike="noStrike" baseline="0" dirty="0">
              <a:solidFill>
                <a:srgbClr val="000000"/>
              </a:solidFill>
              <a:latin typeface="Metropolis" panose="00000500000000000000" pitchFamily="50" charset="0"/>
            </a:endParaRPr>
          </a:p>
          <a:p>
            <a:pPr algn="r"/>
            <a:r>
              <a:rPr lang="en-GB" sz="1200" b="1" i="0" u="none" strike="noStrike" baseline="0" dirty="0">
                <a:solidFill>
                  <a:srgbClr val="0051FF"/>
                </a:solidFill>
                <a:latin typeface="Metropolis" panose="00000500000000000000" pitchFamily="50" charset="0"/>
              </a:rPr>
              <a:t>A superior proprietary lithium-based battery system.</a:t>
            </a:r>
            <a:endParaRPr lang="en-AU" sz="1200" dirty="0"/>
          </a:p>
        </p:txBody>
      </p:sp>
      <p:sp>
        <p:nvSpPr>
          <p:cNvPr id="41" name="TextBox 40">
            <a:extLst>
              <a:ext uri="{FF2B5EF4-FFF2-40B4-BE49-F238E27FC236}">
                <a16:creationId xmlns:a16="http://schemas.microsoft.com/office/drawing/2014/main" id="{2DBC9F1A-0DB8-4B5C-6841-5E9AAD920251}"/>
              </a:ext>
            </a:extLst>
          </p:cNvPr>
          <p:cNvSpPr txBox="1"/>
          <p:nvPr/>
        </p:nvSpPr>
        <p:spPr>
          <a:xfrm>
            <a:off x="5913555" y="1472752"/>
            <a:ext cx="5853146" cy="1323439"/>
          </a:xfrm>
          <a:prstGeom prst="rect">
            <a:avLst/>
          </a:prstGeom>
          <a:noFill/>
        </p:spPr>
        <p:txBody>
          <a:bodyPr wrap="square">
            <a:spAutoFit/>
          </a:bodyPr>
          <a:lstStyle/>
          <a:p>
            <a:pPr algn="r"/>
            <a:r>
              <a:rPr lang="en-GB" sz="1000" b="0" i="0" u="none" strike="noStrike" baseline="0" dirty="0" err="1">
                <a:solidFill>
                  <a:srgbClr val="000000"/>
                </a:solidFill>
                <a:latin typeface="Metropolis" panose="00000500000000000000" pitchFamily="50" charset="0"/>
              </a:rPr>
              <a:t>ZekiBatteries</a:t>
            </a:r>
            <a:r>
              <a:rPr lang="en-GB" sz="1000" b="0" i="0" u="none" strike="noStrike" baseline="0" dirty="0">
                <a:solidFill>
                  <a:srgbClr val="000000"/>
                </a:solidFill>
                <a:latin typeface="Metropolis" panose="00000500000000000000" pitchFamily="50" charset="0"/>
              </a:rPr>
              <a:t> offer a market-leading life cycle of 22,000 cycles and almost 100% charge and discharge  properties, produced using the world’s safest lithium technology.</a:t>
            </a:r>
          </a:p>
          <a:p>
            <a:pPr algn="r"/>
            <a:endParaRPr lang="en-GB" sz="1000" b="0" i="0" u="none" strike="noStrike" baseline="0" dirty="0">
              <a:solidFill>
                <a:srgbClr val="000000"/>
              </a:solidFill>
              <a:latin typeface="Metropolis" panose="00000500000000000000" pitchFamily="50" charset="0"/>
            </a:endParaRPr>
          </a:p>
          <a:p>
            <a:pPr algn="r"/>
            <a:r>
              <a:rPr lang="en-GB" sz="1000" b="0" i="0" u="none" strike="noStrike" baseline="0" dirty="0" err="1">
                <a:solidFill>
                  <a:srgbClr val="000000"/>
                </a:solidFill>
                <a:latin typeface="Metropolis" panose="00000500000000000000" pitchFamily="50" charset="0"/>
              </a:rPr>
              <a:t>ZekiBatteries</a:t>
            </a:r>
            <a:r>
              <a:rPr lang="en-GB" sz="1000" b="0" i="0" u="none" strike="noStrike" baseline="0" dirty="0">
                <a:solidFill>
                  <a:srgbClr val="000000"/>
                </a:solidFill>
                <a:latin typeface="Metropolis" panose="00000500000000000000" pitchFamily="50" charset="0"/>
              </a:rPr>
              <a:t> can be used for both commercial and domestic purposes and are available</a:t>
            </a:r>
          </a:p>
          <a:p>
            <a:pPr algn="r"/>
            <a:r>
              <a:rPr lang="en-GB" sz="1000" b="0" i="0" u="none" strike="noStrike" baseline="0" dirty="0">
                <a:solidFill>
                  <a:srgbClr val="000000"/>
                </a:solidFill>
                <a:latin typeface="Metropolis" panose="00000500000000000000" pitchFamily="50" charset="0"/>
              </a:rPr>
              <a:t>in two chemistries, LTO and LiFePO4.</a:t>
            </a:r>
          </a:p>
          <a:p>
            <a:pPr algn="r"/>
            <a:endParaRPr lang="en-GB" sz="1000" b="0" i="0" u="none" strike="noStrike" baseline="0" dirty="0">
              <a:solidFill>
                <a:srgbClr val="000000"/>
              </a:solidFill>
              <a:latin typeface="Metropolis" panose="00000500000000000000" pitchFamily="50" charset="0"/>
            </a:endParaRPr>
          </a:p>
          <a:p>
            <a:pPr algn="r"/>
            <a:r>
              <a:rPr lang="en-GB" sz="1000" b="0" i="0" u="none" strike="noStrike" baseline="0" dirty="0">
                <a:solidFill>
                  <a:srgbClr val="000000"/>
                </a:solidFill>
                <a:latin typeface="Metropolis" panose="00000500000000000000" pitchFamily="50" charset="0"/>
              </a:rPr>
              <a:t>LiFePO4 batteries can achieve over 4000 cycles @ 80% Depth of Discharge (DoD) at 25˚C temperatures.</a:t>
            </a:r>
            <a:endParaRPr lang="en-AU" sz="1000" dirty="0"/>
          </a:p>
        </p:txBody>
      </p:sp>
      <p:sp>
        <p:nvSpPr>
          <p:cNvPr id="50" name="TextBox 49">
            <a:extLst>
              <a:ext uri="{FF2B5EF4-FFF2-40B4-BE49-F238E27FC236}">
                <a16:creationId xmlns:a16="http://schemas.microsoft.com/office/drawing/2014/main" id="{54A136A2-F55D-6652-7B06-9ED5CD45EC4E}"/>
              </a:ext>
            </a:extLst>
          </p:cNvPr>
          <p:cNvSpPr txBox="1"/>
          <p:nvPr/>
        </p:nvSpPr>
        <p:spPr>
          <a:xfrm>
            <a:off x="5529673" y="6458415"/>
            <a:ext cx="6096000" cy="230832"/>
          </a:xfrm>
          <a:prstGeom prst="rect">
            <a:avLst/>
          </a:prstGeom>
          <a:noFill/>
        </p:spPr>
        <p:txBody>
          <a:bodyPr wrap="square">
            <a:spAutoFit/>
          </a:bodyPr>
          <a:lstStyle/>
          <a:p>
            <a:pPr algn="r"/>
            <a:r>
              <a:rPr lang="nl-NL" sz="900" b="1" i="0" u="none" strike="noStrike" baseline="0" dirty="0">
                <a:solidFill>
                  <a:srgbClr val="0051FF"/>
                </a:solidFill>
                <a:latin typeface="Metropolis" panose="00000500000000000000" pitchFamily="50" charset="0"/>
              </a:rPr>
              <a:t>zeki</a:t>
            </a:r>
            <a:r>
              <a:rPr lang="nl-NL" sz="900" b="1" i="0" u="none" strike="noStrike" baseline="0" dirty="0">
                <a:solidFill>
                  <a:srgbClr val="00D30E"/>
                </a:solidFill>
                <a:latin typeface="Metropolis" panose="00000500000000000000" pitchFamily="50" charset="0"/>
              </a:rPr>
              <a:t>tek</a:t>
            </a:r>
            <a:r>
              <a:rPr lang="nl-NL" sz="900" b="1" i="0" u="none" strike="noStrike" baseline="0" dirty="0">
                <a:latin typeface="Metropolis" panose="00000500000000000000" pitchFamily="50" charset="0"/>
              </a:rPr>
              <a:t> </a:t>
            </a:r>
            <a:r>
              <a:rPr lang="nl-NL" sz="900" b="0" i="0" u="none" strike="noStrike" baseline="0" dirty="0">
                <a:latin typeface="Metropolis" panose="00000500000000000000" pitchFamily="50" charset="0"/>
              </a:rPr>
              <a:t>l presentation </a:t>
            </a:r>
            <a:r>
              <a:rPr lang="nl-NL" sz="900" b="0" i="0" u="none" strike="noStrike" baseline="0">
                <a:latin typeface="Metropolis" panose="00000500000000000000" pitchFamily="50" charset="0"/>
              </a:rPr>
              <a:t>of</a:t>
            </a:r>
            <a:r>
              <a:rPr lang="nl-NL" sz="900" b="0" i="0" u="none" strike="noStrike" baseline="0">
                <a:solidFill>
                  <a:srgbClr val="0051FF"/>
                </a:solidFill>
                <a:latin typeface="Metropolis" panose="00000500000000000000" pitchFamily="50" charset="0"/>
              </a:rPr>
              <a:t> </a:t>
            </a:r>
            <a:r>
              <a:rPr lang="nl-NL" sz="900" b="1" i="0" u="none" strike="noStrike" baseline="0">
                <a:solidFill>
                  <a:srgbClr val="0051FF"/>
                </a:solidFill>
                <a:latin typeface="Metropolis" panose="00000500000000000000" pitchFamily="50" charset="0"/>
              </a:rPr>
              <a:t>zeki</a:t>
            </a:r>
            <a:r>
              <a:rPr lang="nl-NL" sz="900" b="1" i="0" u="none" strike="noStrike" baseline="0">
                <a:solidFill>
                  <a:srgbClr val="00D30E"/>
                </a:solidFill>
                <a:latin typeface="Metropolis" panose="00000500000000000000" pitchFamily="50" charset="0"/>
              </a:rPr>
              <a:t>battery </a:t>
            </a:r>
            <a:r>
              <a:rPr lang="nl-NL" sz="900" b="0" i="0" u="none" strike="noStrike" baseline="0" dirty="0">
                <a:latin typeface="Metropolis" panose="00000500000000000000" pitchFamily="50" charset="0"/>
              </a:rPr>
              <a:t>in Fiji </a:t>
            </a:r>
            <a:endParaRPr lang="en-AU" sz="900" dirty="0"/>
          </a:p>
        </p:txBody>
      </p:sp>
      <p:pic>
        <p:nvPicPr>
          <p:cNvPr id="5" name="Picture 4" descr="A picture containing text, clock&#10;&#10;Description automatically generated">
            <a:extLst>
              <a:ext uri="{FF2B5EF4-FFF2-40B4-BE49-F238E27FC236}">
                <a16:creationId xmlns:a16="http://schemas.microsoft.com/office/drawing/2014/main" id="{08168E35-C68E-21F8-19FE-628B27960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99" y="385455"/>
            <a:ext cx="3818437" cy="539737"/>
          </a:xfrm>
          <a:prstGeom prst="rect">
            <a:avLst/>
          </a:prstGeom>
        </p:spPr>
      </p:pic>
      <p:pic>
        <p:nvPicPr>
          <p:cNvPr id="9" name="Picture 8" descr="A picture containing text, clock, gauge&#10;&#10;Description automatically generated">
            <a:extLst>
              <a:ext uri="{FF2B5EF4-FFF2-40B4-BE49-F238E27FC236}">
                <a16:creationId xmlns:a16="http://schemas.microsoft.com/office/drawing/2014/main" id="{090EDDE1-A988-9037-0104-C7DE0ECA9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067" y="389622"/>
            <a:ext cx="3687534" cy="535570"/>
          </a:xfrm>
          <a:prstGeom prst="rect">
            <a:avLst/>
          </a:prstGeom>
        </p:spPr>
      </p:pic>
      <p:pic>
        <p:nvPicPr>
          <p:cNvPr id="20" name="Picture 19" descr="A picture containing sky, outdoor&#10;&#10;Description automatically generated">
            <a:extLst>
              <a:ext uri="{FF2B5EF4-FFF2-40B4-BE49-F238E27FC236}">
                <a16:creationId xmlns:a16="http://schemas.microsoft.com/office/drawing/2014/main" id="{F53DA258-DA22-8627-DB74-B9765A74FC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543" y="3286189"/>
            <a:ext cx="1050643" cy="1072261"/>
          </a:xfrm>
          <a:prstGeom prst="rect">
            <a:avLst/>
          </a:prstGeom>
        </p:spPr>
      </p:pic>
      <p:pic>
        <p:nvPicPr>
          <p:cNvPr id="24" name="Picture 23" descr="A picture containing sky, outdoor&#10;&#10;Description automatically generated">
            <a:extLst>
              <a:ext uri="{FF2B5EF4-FFF2-40B4-BE49-F238E27FC236}">
                <a16:creationId xmlns:a16="http://schemas.microsoft.com/office/drawing/2014/main" id="{04D9D93B-DB84-24DD-E261-3ACA763900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299" y="2819466"/>
            <a:ext cx="2062319" cy="1533313"/>
          </a:xfrm>
          <a:prstGeom prst="rect">
            <a:avLst/>
          </a:prstGeom>
        </p:spPr>
      </p:pic>
      <p:pic>
        <p:nvPicPr>
          <p:cNvPr id="27" name="Picture 26" descr="A picture containing sky, outdoor, traveling&#10;&#10;Description automatically generated">
            <a:extLst>
              <a:ext uri="{FF2B5EF4-FFF2-40B4-BE49-F238E27FC236}">
                <a16:creationId xmlns:a16="http://schemas.microsoft.com/office/drawing/2014/main" id="{1BD3EF87-5573-36F8-ED0F-62EE6945CE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7651" y="3286189"/>
            <a:ext cx="1361859" cy="1066589"/>
          </a:xfrm>
          <a:prstGeom prst="rect">
            <a:avLst/>
          </a:prstGeom>
        </p:spPr>
      </p:pic>
      <p:sp>
        <p:nvSpPr>
          <p:cNvPr id="30" name="TextBox 29">
            <a:extLst>
              <a:ext uri="{FF2B5EF4-FFF2-40B4-BE49-F238E27FC236}">
                <a16:creationId xmlns:a16="http://schemas.microsoft.com/office/drawing/2014/main" id="{09D19B43-F464-0772-6D9B-EB981E90AC40}"/>
              </a:ext>
            </a:extLst>
          </p:cNvPr>
          <p:cNvSpPr txBox="1"/>
          <p:nvPr/>
        </p:nvSpPr>
        <p:spPr>
          <a:xfrm>
            <a:off x="326131" y="4566169"/>
            <a:ext cx="6096000" cy="246221"/>
          </a:xfrm>
          <a:prstGeom prst="rect">
            <a:avLst/>
          </a:prstGeom>
          <a:noFill/>
        </p:spPr>
        <p:txBody>
          <a:bodyPr wrap="square">
            <a:spAutoFit/>
          </a:bodyPr>
          <a:lstStyle/>
          <a:p>
            <a:r>
              <a:rPr lang="en-GB" sz="1000" b="1" dirty="0">
                <a:solidFill>
                  <a:srgbClr val="00D40E"/>
                </a:solidFill>
                <a:latin typeface="Metropolis" panose="00000500000000000000" pitchFamily="50" charset="0"/>
              </a:rPr>
              <a:t>Rooftops </a:t>
            </a:r>
            <a:r>
              <a:rPr lang="en-GB" sz="1000" dirty="0">
                <a:latin typeface="Metropolis" panose="00000500000000000000" pitchFamily="50" charset="0"/>
              </a:rPr>
              <a:t>of commercial buildings</a:t>
            </a:r>
            <a:endParaRPr lang="en-AU" sz="1000" dirty="0"/>
          </a:p>
        </p:txBody>
      </p:sp>
      <p:cxnSp>
        <p:nvCxnSpPr>
          <p:cNvPr id="31" name="Straight Connector 30">
            <a:extLst>
              <a:ext uri="{FF2B5EF4-FFF2-40B4-BE49-F238E27FC236}">
                <a16:creationId xmlns:a16="http://schemas.microsoft.com/office/drawing/2014/main" id="{163B3C80-B7FD-A650-6BC0-E2894B04CD48}"/>
              </a:ext>
            </a:extLst>
          </p:cNvPr>
          <p:cNvCxnSpPr>
            <a:cxnSpLocks/>
          </p:cNvCxnSpPr>
          <p:nvPr/>
        </p:nvCxnSpPr>
        <p:spPr>
          <a:xfrm>
            <a:off x="425299" y="4519234"/>
            <a:ext cx="2062319" cy="0"/>
          </a:xfrm>
          <a:prstGeom prst="line">
            <a:avLst/>
          </a:prstGeom>
          <a:ln w="12700">
            <a:solidFill>
              <a:srgbClr val="00D40E"/>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3563A5-E28A-9682-1659-E848CE21DCB1}"/>
              </a:ext>
            </a:extLst>
          </p:cNvPr>
          <p:cNvSpPr txBox="1"/>
          <p:nvPr/>
        </p:nvSpPr>
        <p:spPr>
          <a:xfrm>
            <a:off x="2539567" y="4572632"/>
            <a:ext cx="6096000" cy="246221"/>
          </a:xfrm>
          <a:prstGeom prst="rect">
            <a:avLst/>
          </a:prstGeom>
          <a:noFill/>
        </p:spPr>
        <p:txBody>
          <a:bodyPr wrap="square">
            <a:spAutoFit/>
          </a:bodyPr>
          <a:lstStyle/>
          <a:p>
            <a:r>
              <a:rPr lang="en-GB" sz="1000" b="1" dirty="0">
                <a:solidFill>
                  <a:srgbClr val="00D40E"/>
                </a:solidFill>
                <a:latin typeface="Metropolis" panose="00000500000000000000" pitchFamily="50" charset="0"/>
              </a:rPr>
              <a:t>Mounted </a:t>
            </a:r>
            <a:r>
              <a:rPr lang="en-GB" sz="1000" dirty="0">
                <a:latin typeface="Metropolis" panose="00000500000000000000" pitchFamily="50" charset="0"/>
              </a:rPr>
              <a:t>on poles</a:t>
            </a:r>
            <a:endParaRPr lang="en-AU" sz="1000" dirty="0"/>
          </a:p>
        </p:txBody>
      </p:sp>
      <p:cxnSp>
        <p:nvCxnSpPr>
          <p:cNvPr id="36" name="Straight Connector 35">
            <a:extLst>
              <a:ext uri="{FF2B5EF4-FFF2-40B4-BE49-F238E27FC236}">
                <a16:creationId xmlns:a16="http://schemas.microsoft.com/office/drawing/2014/main" id="{5BF1DA26-F3E4-8735-672B-3C9F5B1E932A}"/>
              </a:ext>
            </a:extLst>
          </p:cNvPr>
          <p:cNvCxnSpPr>
            <a:cxnSpLocks/>
          </p:cNvCxnSpPr>
          <p:nvPr/>
        </p:nvCxnSpPr>
        <p:spPr>
          <a:xfrm>
            <a:off x="2638735" y="4525697"/>
            <a:ext cx="1370775" cy="0"/>
          </a:xfrm>
          <a:prstGeom prst="line">
            <a:avLst/>
          </a:prstGeom>
          <a:ln w="12700">
            <a:solidFill>
              <a:srgbClr val="00D40E"/>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4580136-7E13-9E64-FAF8-CFD3661FEA70}"/>
              </a:ext>
            </a:extLst>
          </p:cNvPr>
          <p:cNvCxnSpPr>
            <a:cxnSpLocks/>
          </p:cNvCxnSpPr>
          <p:nvPr/>
        </p:nvCxnSpPr>
        <p:spPr>
          <a:xfrm flipV="1">
            <a:off x="4199445" y="4525697"/>
            <a:ext cx="1020741" cy="1840"/>
          </a:xfrm>
          <a:prstGeom prst="line">
            <a:avLst/>
          </a:prstGeom>
          <a:ln w="12700">
            <a:solidFill>
              <a:srgbClr val="00D40E"/>
            </a:solidFill>
          </a:ln>
        </p:spPr>
        <p:style>
          <a:lnRef idx="1">
            <a:schemeClr val="accent1"/>
          </a:lnRef>
          <a:fillRef idx="0">
            <a:schemeClr val="accent1"/>
          </a:fillRef>
          <a:effectRef idx="0">
            <a:schemeClr val="accent1"/>
          </a:effectRef>
          <a:fontRef idx="minor">
            <a:schemeClr val="tx1"/>
          </a:fontRef>
        </p:style>
      </p:cxnSp>
      <p:pic>
        <p:nvPicPr>
          <p:cNvPr id="48" name="Picture 47" descr="A picture containing music&#10;&#10;Description automatically generated">
            <a:extLst>
              <a:ext uri="{FF2B5EF4-FFF2-40B4-BE49-F238E27FC236}">
                <a16:creationId xmlns:a16="http://schemas.microsoft.com/office/drawing/2014/main" id="{389E41D9-4443-CA04-C893-A46D98C003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008" y="2830486"/>
            <a:ext cx="1314916" cy="1784530"/>
          </a:xfrm>
          <a:prstGeom prst="rect">
            <a:avLst/>
          </a:prstGeom>
        </p:spPr>
      </p:pic>
      <p:pic>
        <p:nvPicPr>
          <p:cNvPr id="53" name="Picture 52" descr="A picture containing indoor, television, black, set&#10;&#10;Description automatically generated">
            <a:extLst>
              <a:ext uri="{FF2B5EF4-FFF2-40B4-BE49-F238E27FC236}">
                <a16:creationId xmlns:a16="http://schemas.microsoft.com/office/drawing/2014/main" id="{D804B171-17D1-93D8-D39D-17B51469CF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87933" y="2992176"/>
            <a:ext cx="1672662" cy="1329552"/>
          </a:xfrm>
          <a:prstGeom prst="rect">
            <a:avLst/>
          </a:prstGeom>
        </p:spPr>
      </p:pic>
      <p:sp>
        <p:nvSpPr>
          <p:cNvPr id="55" name="TextBox 54">
            <a:extLst>
              <a:ext uri="{FF2B5EF4-FFF2-40B4-BE49-F238E27FC236}">
                <a16:creationId xmlns:a16="http://schemas.microsoft.com/office/drawing/2014/main" id="{56C99F5D-3223-8C84-E9DF-7A98723BB211}"/>
              </a:ext>
            </a:extLst>
          </p:cNvPr>
          <p:cNvSpPr txBox="1"/>
          <p:nvPr/>
        </p:nvSpPr>
        <p:spPr>
          <a:xfrm>
            <a:off x="7296846" y="3326469"/>
            <a:ext cx="6096000" cy="246221"/>
          </a:xfrm>
          <a:prstGeom prst="rect">
            <a:avLst/>
          </a:prstGeom>
          <a:noFill/>
        </p:spPr>
        <p:txBody>
          <a:bodyPr wrap="square">
            <a:spAutoFit/>
          </a:bodyPr>
          <a:lstStyle/>
          <a:p>
            <a:r>
              <a:rPr lang="en-GB" sz="1000" b="1" i="0" u="none" strike="noStrike" baseline="0" dirty="0">
                <a:solidFill>
                  <a:srgbClr val="00D40E"/>
                </a:solidFill>
                <a:latin typeface="Metropolis" panose="00000500000000000000" pitchFamily="50" charset="0"/>
              </a:rPr>
              <a:t>LTO Batteries</a:t>
            </a:r>
            <a:endParaRPr lang="en-AU" sz="1000" b="1" dirty="0">
              <a:solidFill>
                <a:srgbClr val="00D40E"/>
              </a:solidFill>
            </a:endParaRPr>
          </a:p>
        </p:txBody>
      </p:sp>
      <p:pic>
        <p:nvPicPr>
          <p:cNvPr id="57" name="Picture 56" descr="Logo&#10;&#10;Description automatically generated">
            <a:extLst>
              <a:ext uri="{FF2B5EF4-FFF2-40B4-BE49-F238E27FC236}">
                <a16:creationId xmlns:a16="http://schemas.microsoft.com/office/drawing/2014/main" id="{12D6C871-9747-65C6-AD32-957DB19DA3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1340" y="3094331"/>
            <a:ext cx="210873" cy="210873"/>
          </a:xfrm>
          <a:prstGeom prst="rect">
            <a:avLst/>
          </a:prstGeom>
        </p:spPr>
      </p:pic>
      <p:cxnSp>
        <p:nvCxnSpPr>
          <p:cNvPr id="58" name="Straight Connector 57">
            <a:extLst>
              <a:ext uri="{FF2B5EF4-FFF2-40B4-BE49-F238E27FC236}">
                <a16:creationId xmlns:a16="http://schemas.microsoft.com/office/drawing/2014/main" id="{A4A3951B-D2F1-E782-53E0-A141DAFBDA58}"/>
              </a:ext>
            </a:extLst>
          </p:cNvPr>
          <p:cNvCxnSpPr>
            <a:cxnSpLocks/>
          </p:cNvCxnSpPr>
          <p:nvPr/>
        </p:nvCxnSpPr>
        <p:spPr>
          <a:xfrm flipV="1">
            <a:off x="7612278" y="3197252"/>
            <a:ext cx="726860" cy="1914"/>
          </a:xfrm>
          <a:prstGeom prst="line">
            <a:avLst/>
          </a:prstGeom>
          <a:ln w="12700">
            <a:solidFill>
              <a:srgbClr val="00D40E"/>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4A0C960-1392-6A64-B042-DC6852F92732}"/>
              </a:ext>
            </a:extLst>
          </p:cNvPr>
          <p:cNvSpPr txBox="1"/>
          <p:nvPr/>
        </p:nvSpPr>
        <p:spPr>
          <a:xfrm>
            <a:off x="10616244" y="3360212"/>
            <a:ext cx="6096000" cy="246221"/>
          </a:xfrm>
          <a:prstGeom prst="rect">
            <a:avLst/>
          </a:prstGeom>
          <a:noFill/>
        </p:spPr>
        <p:txBody>
          <a:bodyPr wrap="square">
            <a:spAutoFit/>
          </a:bodyPr>
          <a:lstStyle/>
          <a:p>
            <a:r>
              <a:rPr lang="en-GB" sz="1000" b="1" i="0" u="none" strike="noStrike" baseline="0">
                <a:solidFill>
                  <a:srgbClr val="00D40E"/>
                </a:solidFill>
                <a:latin typeface="Metropolis" panose="00000500000000000000" pitchFamily="50" charset="0"/>
              </a:rPr>
              <a:t>LiFePO4 Battery</a:t>
            </a:r>
            <a:endParaRPr lang="en-AU" sz="1000" b="1" dirty="0">
              <a:solidFill>
                <a:srgbClr val="00D40E"/>
              </a:solidFill>
            </a:endParaRPr>
          </a:p>
        </p:txBody>
      </p:sp>
      <p:pic>
        <p:nvPicPr>
          <p:cNvPr id="61" name="Picture 60" descr="Logo&#10;&#10;Description automatically generated">
            <a:extLst>
              <a:ext uri="{FF2B5EF4-FFF2-40B4-BE49-F238E27FC236}">
                <a16:creationId xmlns:a16="http://schemas.microsoft.com/office/drawing/2014/main" id="{81518402-C9ED-FA17-74BF-BE76FA2D46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90738" y="3128074"/>
            <a:ext cx="210873" cy="210873"/>
          </a:xfrm>
          <a:prstGeom prst="rect">
            <a:avLst/>
          </a:prstGeom>
        </p:spPr>
      </p:pic>
      <p:cxnSp>
        <p:nvCxnSpPr>
          <p:cNvPr id="62" name="Straight Connector 61">
            <a:extLst>
              <a:ext uri="{FF2B5EF4-FFF2-40B4-BE49-F238E27FC236}">
                <a16:creationId xmlns:a16="http://schemas.microsoft.com/office/drawing/2014/main" id="{DCF5444B-45EB-1F58-B1B6-1AE5424E6055}"/>
              </a:ext>
            </a:extLst>
          </p:cNvPr>
          <p:cNvCxnSpPr>
            <a:cxnSpLocks/>
          </p:cNvCxnSpPr>
          <p:nvPr/>
        </p:nvCxnSpPr>
        <p:spPr>
          <a:xfrm flipV="1">
            <a:off x="10931676" y="3230995"/>
            <a:ext cx="726860" cy="1914"/>
          </a:xfrm>
          <a:prstGeom prst="line">
            <a:avLst/>
          </a:prstGeom>
          <a:ln w="12700">
            <a:solidFill>
              <a:srgbClr val="00D40E"/>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AE49C95-C475-E40A-8637-254D0C2FC3ED}"/>
              </a:ext>
            </a:extLst>
          </p:cNvPr>
          <p:cNvSpPr/>
          <p:nvPr/>
        </p:nvSpPr>
        <p:spPr>
          <a:xfrm>
            <a:off x="6488899" y="4764059"/>
            <a:ext cx="5162018" cy="1530728"/>
          </a:xfrm>
          <a:prstGeom prst="rect">
            <a:avLst/>
          </a:prstGeom>
          <a:solidFill>
            <a:srgbClr val="005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900" dirty="0">
              <a:solidFill>
                <a:schemeClr val="bg1"/>
              </a:solidFill>
            </a:endParaRPr>
          </a:p>
        </p:txBody>
      </p:sp>
      <p:sp>
        <p:nvSpPr>
          <p:cNvPr id="68" name="TextBox 67">
            <a:extLst>
              <a:ext uri="{FF2B5EF4-FFF2-40B4-BE49-F238E27FC236}">
                <a16:creationId xmlns:a16="http://schemas.microsoft.com/office/drawing/2014/main" id="{211F0525-5D03-5403-CA52-EADB422B36FE}"/>
              </a:ext>
            </a:extLst>
          </p:cNvPr>
          <p:cNvSpPr txBox="1"/>
          <p:nvPr/>
        </p:nvSpPr>
        <p:spPr>
          <a:xfrm>
            <a:off x="2818282" y="4888728"/>
            <a:ext cx="8601074" cy="1300356"/>
          </a:xfrm>
          <a:prstGeom prst="rect">
            <a:avLst/>
          </a:prstGeom>
          <a:noFill/>
        </p:spPr>
        <p:txBody>
          <a:bodyPr wrap="square">
            <a:spAutoFit/>
          </a:bodyPr>
          <a:lstStyle/>
          <a:p>
            <a:pPr algn="r"/>
            <a:r>
              <a:rPr lang="en-AU" sz="1100" b="1" i="0" u="none" strike="noStrike" baseline="0" dirty="0">
                <a:solidFill>
                  <a:schemeClr val="bg1"/>
                </a:solidFill>
                <a:latin typeface="Metropolis Extra Bold" panose="00000900000000000000" pitchFamily="50" charset="0"/>
              </a:rPr>
              <a:t>Benefits of </a:t>
            </a:r>
            <a:r>
              <a:rPr lang="en-AU" sz="1100" b="1" i="0" u="none" strike="noStrike" baseline="0" dirty="0" err="1">
                <a:solidFill>
                  <a:schemeClr val="bg1"/>
                </a:solidFill>
                <a:latin typeface="Metropolis Extra Bold" panose="00000900000000000000" pitchFamily="50" charset="0"/>
              </a:rPr>
              <a:t>ZekiBatteries</a:t>
            </a:r>
            <a:endParaRPr lang="en-AU" sz="2800" b="1" i="0" u="none" strike="noStrike" baseline="0" dirty="0">
              <a:solidFill>
                <a:schemeClr val="bg1"/>
              </a:solidFill>
              <a:latin typeface="Metropolis Extra Bold" panose="00000900000000000000" pitchFamily="50" charset="0"/>
            </a:endParaRPr>
          </a:p>
          <a:p>
            <a:pPr algn="r">
              <a:lnSpc>
                <a:spcPct val="150000"/>
              </a:lnSpc>
            </a:pPr>
            <a:r>
              <a:rPr lang="en-GB" sz="900" b="0" i="0" u="none" strike="noStrike" baseline="0" dirty="0">
                <a:solidFill>
                  <a:srgbClr val="FFFFFF"/>
                </a:solidFill>
                <a:latin typeface="Metropolis Medium" panose="00000600000000000000" pitchFamily="50" charset="0"/>
              </a:rPr>
              <a:t>- Long life cycle – with warranty to match</a:t>
            </a:r>
          </a:p>
          <a:p>
            <a:pPr algn="r"/>
            <a:r>
              <a:rPr lang="en-AU" sz="900" b="0" i="0" u="none" strike="noStrike" baseline="0" dirty="0">
                <a:solidFill>
                  <a:srgbClr val="FFFFFF"/>
                </a:solidFill>
                <a:latin typeface="Metropolis Medium" panose="00000600000000000000" pitchFamily="50" charset="0"/>
              </a:rPr>
              <a:t>- High density and lightweight</a:t>
            </a:r>
          </a:p>
          <a:p>
            <a:pPr algn="r"/>
            <a:r>
              <a:rPr lang="en-AU" sz="900" b="0" i="0" u="none" strike="noStrike" baseline="0" dirty="0">
                <a:solidFill>
                  <a:srgbClr val="FFFFFF"/>
                </a:solidFill>
                <a:latin typeface="Metropolis Medium" panose="00000600000000000000" pitchFamily="50" charset="0"/>
              </a:rPr>
              <a:t>- High discharge current</a:t>
            </a:r>
          </a:p>
          <a:p>
            <a:pPr algn="r"/>
            <a:r>
              <a:rPr lang="en-AU" sz="900" b="0" i="0" u="none" strike="noStrike" baseline="0" dirty="0">
                <a:solidFill>
                  <a:srgbClr val="FFFFFF"/>
                </a:solidFill>
                <a:latin typeface="Metropolis Medium" panose="00000600000000000000" pitchFamily="50" charset="0"/>
              </a:rPr>
              <a:t>- Maintenance free</a:t>
            </a:r>
          </a:p>
          <a:p>
            <a:pPr algn="r"/>
            <a:r>
              <a:rPr lang="en-AU" sz="900" b="0" i="0" u="none" strike="noStrike" baseline="0" dirty="0">
                <a:solidFill>
                  <a:srgbClr val="FFFFFF"/>
                </a:solidFill>
                <a:latin typeface="Metropolis Medium" panose="00000600000000000000" pitchFamily="50" charset="0"/>
              </a:rPr>
              <a:t>- Fast charging</a:t>
            </a:r>
          </a:p>
          <a:p>
            <a:pPr algn="r"/>
            <a:r>
              <a:rPr lang="en-AU" sz="900" b="0" i="0" u="none" strike="noStrike" baseline="0" dirty="0">
                <a:solidFill>
                  <a:srgbClr val="FFFFFF"/>
                </a:solidFill>
                <a:latin typeface="Metropolis Medium" panose="00000600000000000000" pitchFamily="50" charset="0"/>
              </a:rPr>
              <a:t>- Environmentally friendly</a:t>
            </a:r>
          </a:p>
          <a:p>
            <a:pPr algn="r"/>
            <a:r>
              <a:rPr lang="en-GB" sz="900" b="0" i="0" u="none" strike="noStrike" baseline="0" dirty="0">
                <a:solidFill>
                  <a:srgbClr val="FFFFFF"/>
                </a:solidFill>
                <a:latin typeface="Metropolis Medium" panose="00000600000000000000" pitchFamily="50" charset="0"/>
              </a:rPr>
              <a:t>- Exceptional temp range of -20o to +60o</a:t>
            </a:r>
            <a:endParaRPr lang="en-AU" sz="900" dirty="0"/>
          </a:p>
        </p:txBody>
      </p:sp>
      <p:sp>
        <p:nvSpPr>
          <p:cNvPr id="69" name="TextBox 68">
            <a:extLst>
              <a:ext uri="{FF2B5EF4-FFF2-40B4-BE49-F238E27FC236}">
                <a16:creationId xmlns:a16="http://schemas.microsoft.com/office/drawing/2014/main" id="{70573BC3-F736-AC0B-9789-E8B253B3DB6A}"/>
              </a:ext>
            </a:extLst>
          </p:cNvPr>
          <p:cNvSpPr txBox="1"/>
          <p:nvPr/>
        </p:nvSpPr>
        <p:spPr>
          <a:xfrm>
            <a:off x="4105241" y="4574288"/>
            <a:ext cx="6096000" cy="246221"/>
          </a:xfrm>
          <a:prstGeom prst="rect">
            <a:avLst/>
          </a:prstGeom>
          <a:noFill/>
        </p:spPr>
        <p:txBody>
          <a:bodyPr wrap="square">
            <a:spAutoFit/>
          </a:bodyPr>
          <a:lstStyle/>
          <a:p>
            <a:r>
              <a:rPr lang="en-GB" sz="1000" b="1" dirty="0">
                <a:solidFill>
                  <a:srgbClr val="00D40E"/>
                </a:solidFill>
                <a:latin typeface="Metropolis" panose="00000500000000000000" pitchFamily="50" charset="0"/>
              </a:rPr>
              <a:t>Remote </a:t>
            </a:r>
            <a:r>
              <a:rPr lang="en-GB" sz="1000" dirty="0">
                <a:latin typeface="Metropolis" panose="00000500000000000000" pitchFamily="50" charset="0"/>
              </a:rPr>
              <a:t>areas</a:t>
            </a:r>
            <a:endParaRPr lang="en-AU" sz="1000" dirty="0"/>
          </a:p>
        </p:txBody>
      </p:sp>
      <p:sp>
        <p:nvSpPr>
          <p:cNvPr id="71" name="TextBox 70">
            <a:extLst>
              <a:ext uri="{FF2B5EF4-FFF2-40B4-BE49-F238E27FC236}">
                <a16:creationId xmlns:a16="http://schemas.microsoft.com/office/drawing/2014/main" id="{6A6842B2-ABA5-75D9-F270-F9D543E20362}"/>
              </a:ext>
            </a:extLst>
          </p:cNvPr>
          <p:cNvSpPr txBox="1"/>
          <p:nvPr/>
        </p:nvSpPr>
        <p:spPr>
          <a:xfrm>
            <a:off x="2398717" y="3029242"/>
            <a:ext cx="8358186" cy="200055"/>
          </a:xfrm>
          <a:prstGeom prst="rect">
            <a:avLst/>
          </a:prstGeom>
          <a:noFill/>
        </p:spPr>
        <p:txBody>
          <a:bodyPr wrap="square">
            <a:spAutoFit/>
          </a:bodyPr>
          <a:lstStyle/>
          <a:p>
            <a:r>
              <a:rPr lang="pt-BR" sz="700" b="0" i="0" u="none" strike="noStrike" baseline="0" dirty="0">
                <a:solidFill>
                  <a:srgbClr val="000000"/>
                </a:solidFill>
                <a:latin typeface="Metropolis" panose="00000500000000000000" pitchFamily="50" charset="0"/>
              </a:rPr>
              <a:t>Video link - </a:t>
            </a:r>
            <a:r>
              <a:rPr lang="pt-BR" sz="700" b="0" i="0" u="none" strike="noStrike" baseline="0" dirty="0">
                <a:solidFill>
                  <a:srgbClr val="000000"/>
                </a:solidFill>
                <a:latin typeface="Metropolis" panose="00000500000000000000" pitchFamily="50" charset="0"/>
                <a:hlinkClick r:id="rId10"/>
              </a:rPr>
              <a:t>https://youtube.com/shorts/sqzQn-jL5Pg?feature=share</a:t>
            </a:r>
            <a:endParaRPr lang="en-AU" sz="700" dirty="0"/>
          </a:p>
        </p:txBody>
      </p:sp>
    </p:spTree>
    <p:extLst>
      <p:ext uri="{BB962C8B-B14F-4D97-AF65-F5344CB8AC3E}">
        <p14:creationId xmlns:p14="http://schemas.microsoft.com/office/powerpoint/2010/main" val="270691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EA74553-16C5-B4A6-D25D-F311629BDCD9}"/>
              </a:ext>
            </a:extLst>
          </p:cNvPr>
          <p:cNvSpPr txBox="1"/>
          <p:nvPr/>
        </p:nvSpPr>
        <p:spPr>
          <a:xfrm>
            <a:off x="392898" y="6452248"/>
            <a:ext cx="6096000" cy="230832"/>
          </a:xfrm>
          <a:prstGeom prst="rect">
            <a:avLst/>
          </a:prstGeom>
          <a:noFill/>
        </p:spPr>
        <p:txBody>
          <a:bodyPr wrap="square">
            <a:spAutoFit/>
          </a:bodyPr>
          <a:lstStyle/>
          <a:p>
            <a:r>
              <a:rPr lang="nl-NL" sz="900" b="1" i="0" u="none" strike="noStrike" baseline="0" dirty="0">
                <a:solidFill>
                  <a:schemeClr val="tx1">
                    <a:lumMod val="85000"/>
                    <a:lumOff val="15000"/>
                  </a:schemeClr>
                </a:solidFill>
                <a:latin typeface="Metropolis" panose="00000500000000000000" pitchFamily="50" charset="0"/>
              </a:rPr>
              <a:t>FEVD</a:t>
            </a:r>
            <a:r>
              <a:rPr lang="nl-NL" sz="900" b="1" i="0" u="none" strike="noStrike" baseline="0" dirty="0">
                <a:latin typeface="Metropolis" panose="00000500000000000000" pitchFamily="50" charset="0"/>
              </a:rPr>
              <a:t> </a:t>
            </a:r>
            <a:r>
              <a:rPr lang="nl-NL" sz="900" b="0" i="0" u="none" strike="noStrike" baseline="0" dirty="0">
                <a:latin typeface="Metropolis" panose="00000500000000000000" pitchFamily="50" charset="0"/>
              </a:rPr>
              <a:t>l presentation of</a:t>
            </a:r>
            <a:r>
              <a:rPr lang="nl-NL" sz="900" b="0" i="0" u="none" strike="noStrike" baseline="0" dirty="0">
                <a:solidFill>
                  <a:srgbClr val="0051FF"/>
                </a:solidFill>
                <a:latin typeface="Metropolis" panose="00000500000000000000" pitchFamily="50" charset="0"/>
              </a:rPr>
              <a:t> </a:t>
            </a:r>
            <a:r>
              <a:rPr lang="nl-NL" sz="900" b="1" i="0" u="none" strike="noStrike" baseline="0" dirty="0">
                <a:solidFill>
                  <a:srgbClr val="00D40E"/>
                </a:solidFill>
                <a:latin typeface="Metropolis" panose="00000500000000000000" pitchFamily="50" charset="0"/>
              </a:rPr>
              <a:t>E-CREW</a:t>
            </a:r>
            <a:r>
              <a:rPr lang="nl-NL" sz="900" b="1" i="0" u="none" strike="noStrike" baseline="0" dirty="0">
                <a:solidFill>
                  <a:srgbClr val="00D30E"/>
                </a:solidFill>
                <a:latin typeface="Metropolis" panose="00000500000000000000" pitchFamily="50" charset="0"/>
              </a:rPr>
              <a:t> </a:t>
            </a:r>
            <a:r>
              <a:rPr lang="nl-NL" sz="900" b="0" i="0" u="none" strike="noStrike" baseline="0" dirty="0">
                <a:latin typeface="Metropolis" panose="00000500000000000000" pitchFamily="50" charset="0"/>
              </a:rPr>
              <a:t>in Fiji</a:t>
            </a:r>
            <a:endParaRPr lang="en-AU" sz="900" dirty="0"/>
          </a:p>
        </p:txBody>
      </p:sp>
      <p:sp>
        <p:nvSpPr>
          <p:cNvPr id="40" name="TextBox 39">
            <a:extLst>
              <a:ext uri="{FF2B5EF4-FFF2-40B4-BE49-F238E27FC236}">
                <a16:creationId xmlns:a16="http://schemas.microsoft.com/office/drawing/2014/main" id="{61E7604E-EF10-C062-7DFB-A417084699FB}"/>
              </a:ext>
            </a:extLst>
          </p:cNvPr>
          <p:cNvSpPr txBox="1"/>
          <p:nvPr/>
        </p:nvSpPr>
        <p:spPr>
          <a:xfrm>
            <a:off x="6847367" y="1130058"/>
            <a:ext cx="4919333" cy="461665"/>
          </a:xfrm>
          <a:prstGeom prst="rect">
            <a:avLst/>
          </a:prstGeom>
          <a:noFill/>
        </p:spPr>
        <p:txBody>
          <a:bodyPr wrap="square">
            <a:spAutoFit/>
          </a:bodyPr>
          <a:lstStyle/>
          <a:p>
            <a:pPr algn="r"/>
            <a:endParaRPr lang="en-AU" sz="1200" b="0" i="0" u="none" strike="noStrike" baseline="0" dirty="0">
              <a:solidFill>
                <a:srgbClr val="000000"/>
              </a:solidFill>
              <a:latin typeface="Metropolis" panose="00000500000000000000" pitchFamily="50" charset="0"/>
            </a:endParaRPr>
          </a:p>
          <a:p>
            <a:pPr algn="r"/>
            <a:r>
              <a:rPr lang="en-AU" sz="1200" b="1" i="0" u="none" strike="noStrike" baseline="0" dirty="0" err="1">
                <a:solidFill>
                  <a:srgbClr val="00D40E"/>
                </a:solidFill>
                <a:latin typeface="Metropolis Extra Bold" panose="00000900000000000000" pitchFamily="50" charset="0"/>
              </a:rPr>
              <a:t>i</a:t>
            </a:r>
            <a:r>
              <a:rPr lang="en-AU" sz="1200" b="1" i="0" u="none" strike="noStrike" baseline="0" dirty="0">
                <a:solidFill>
                  <a:srgbClr val="00D40E"/>
                </a:solidFill>
                <a:latin typeface="Metropolis Extra Bold" panose="00000900000000000000" pitchFamily="50" charset="0"/>
              </a:rPr>
              <a:t>-BLUE (Electric Truck)</a:t>
            </a:r>
            <a:endParaRPr lang="en-AU" sz="1200" dirty="0">
              <a:solidFill>
                <a:srgbClr val="00D40E"/>
              </a:solidFill>
            </a:endParaRPr>
          </a:p>
        </p:txBody>
      </p:sp>
      <p:sp>
        <p:nvSpPr>
          <p:cNvPr id="41" name="TextBox 40">
            <a:extLst>
              <a:ext uri="{FF2B5EF4-FFF2-40B4-BE49-F238E27FC236}">
                <a16:creationId xmlns:a16="http://schemas.microsoft.com/office/drawing/2014/main" id="{2DBC9F1A-0DB8-4B5C-6841-5E9AAD920251}"/>
              </a:ext>
            </a:extLst>
          </p:cNvPr>
          <p:cNvSpPr txBox="1"/>
          <p:nvPr/>
        </p:nvSpPr>
        <p:spPr>
          <a:xfrm>
            <a:off x="5913555" y="1655709"/>
            <a:ext cx="5853146" cy="553998"/>
          </a:xfrm>
          <a:prstGeom prst="rect">
            <a:avLst/>
          </a:prstGeom>
          <a:noFill/>
        </p:spPr>
        <p:txBody>
          <a:bodyPr wrap="square">
            <a:spAutoFit/>
          </a:bodyPr>
          <a:lstStyle/>
          <a:p>
            <a:pPr algn="r"/>
            <a:r>
              <a:rPr lang="en-GB" sz="1000" b="0" i="0" u="none" strike="noStrike" baseline="0" dirty="0">
                <a:solidFill>
                  <a:srgbClr val="000000"/>
                </a:solidFill>
                <a:latin typeface="Metropolis" panose="00000500000000000000" pitchFamily="50" charset="0"/>
              </a:rPr>
              <a:t>The new </a:t>
            </a:r>
            <a:r>
              <a:rPr lang="en-GB" sz="1000" b="0" i="0" u="none" strike="noStrike" baseline="0" dirty="0" err="1">
                <a:solidFill>
                  <a:srgbClr val="000000"/>
                </a:solidFill>
                <a:latin typeface="Metropolis" panose="00000500000000000000" pitchFamily="50" charset="0"/>
              </a:rPr>
              <a:t>iBLUE</a:t>
            </a:r>
            <a:r>
              <a:rPr lang="en-GB" sz="1000" b="0" i="0" u="none" strike="noStrike" baseline="0" dirty="0">
                <a:solidFill>
                  <a:srgbClr val="000000"/>
                </a:solidFill>
                <a:latin typeface="Metropolis" panose="00000500000000000000" pitchFamily="50" charset="0"/>
              </a:rPr>
              <a:t> Electric Truck – Energy efficient for urban and intra-city service. </a:t>
            </a:r>
          </a:p>
          <a:p>
            <a:pPr algn="r"/>
            <a:r>
              <a:rPr lang="en-GB" sz="1000" b="0" i="0" u="none" strike="noStrike" baseline="0" dirty="0">
                <a:solidFill>
                  <a:srgbClr val="000000"/>
                </a:solidFill>
                <a:latin typeface="Metropolis" panose="00000500000000000000" pitchFamily="50" charset="0"/>
              </a:rPr>
              <a:t>A cleaner transport solution, high performance, intelligent &amp; advanced EV technology,</a:t>
            </a:r>
          </a:p>
          <a:p>
            <a:pPr algn="r"/>
            <a:r>
              <a:rPr lang="en-GB" sz="1000" dirty="0">
                <a:solidFill>
                  <a:srgbClr val="000000"/>
                </a:solidFill>
                <a:latin typeface="Metropolis" panose="00000500000000000000" pitchFamily="50" charset="0"/>
              </a:rPr>
              <a:t>offering excellent features, a comfortable ride &amp; Zero emissions.</a:t>
            </a:r>
            <a:endParaRPr lang="en-AU" sz="1000" dirty="0"/>
          </a:p>
        </p:txBody>
      </p:sp>
      <p:pic>
        <p:nvPicPr>
          <p:cNvPr id="10" name="Picture 9" descr="A picture containing transport, van&#10;&#10;Description automatically generated">
            <a:extLst>
              <a:ext uri="{FF2B5EF4-FFF2-40B4-BE49-F238E27FC236}">
                <a16:creationId xmlns:a16="http://schemas.microsoft.com/office/drawing/2014/main" id="{DCA3CE37-034E-3FD8-2E95-D92058C0B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79" y="732322"/>
            <a:ext cx="3620725" cy="5122429"/>
          </a:xfrm>
          <a:prstGeom prst="rect">
            <a:avLst/>
          </a:prstGeom>
        </p:spPr>
      </p:pic>
      <p:sp>
        <p:nvSpPr>
          <p:cNvPr id="7" name="TextBox 6">
            <a:extLst>
              <a:ext uri="{FF2B5EF4-FFF2-40B4-BE49-F238E27FC236}">
                <a16:creationId xmlns:a16="http://schemas.microsoft.com/office/drawing/2014/main" id="{87BB2391-9EC6-B6C8-1862-1F5ACB490B41}"/>
              </a:ext>
            </a:extLst>
          </p:cNvPr>
          <p:cNvSpPr txBox="1"/>
          <p:nvPr/>
        </p:nvSpPr>
        <p:spPr>
          <a:xfrm>
            <a:off x="358062" y="1130701"/>
            <a:ext cx="4919333" cy="461665"/>
          </a:xfrm>
          <a:prstGeom prst="rect">
            <a:avLst/>
          </a:prstGeom>
          <a:noFill/>
        </p:spPr>
        <p:txBody>
          <a:bodyPr wrap="square">
            <a:spAutoFit/>
          </a:bodyPr>
          <a:lstStyle/>
          <a:p>
            <a:pPr algn="l"/>
            <a:endParaRPr lang="en-AU" sz="1200" b="0" i="0" u="none" strike="noStrike" baseline="0" dirty="0">
              <a:solidFill>
                <a:srgbClr val="000000"/>
              </a:solidFill>
              <a:latin typeface="Metropolis" panose="00000500000000000000" pitchFamily="50" charset="0"/>
            </a:endParaRPr>
          </a:p>
          <a:p>
            <a:r>
              <a:rPr lang="en-AU" sz="1200" b="1" i="0" u="none" strike="noStrike" baseline="0" dirty="0">
                <a:solidFill>
                  <a:srgbClr val="00D30E"/>
                </a:solidFill>
                <a:latin typeface="Metropolis" panose="00000500000000000000" pitchFamily="50" charset="0"/>
              </a:rPr>
              <a:t>E-CREW (Electric Van &amp; Bus)</a:t>
            </a:r>
            <a:endParaRPr lang="en-AU" sz="1200" dirty="0"/>
          </a:p>
        </p:txBody>
      </p:sp>
      <p:sp>
        <p:nvSpPr>
          <p:cNvPr id="8" name="TextBox 7">
            <a:extLst>
              <a:ext uri="{FF2B5EF4-FFF2-40B4-BE49-F238E27FC236}">
                <a16:creationId xmlns:a16="http://schemas.microsoft.com/office/drawing/2014/main" id="{812F30DA-8B58-20D6-B909-294AD19E417B}"/>
              </a:ext>
            </a:extLst>
          </p:cNvPr>
          <p:cNvSpPr txBox="1"/>
          <p:nvPr/>
        </p:nvSpPr>
        <p:spPr>
          <a:xfrm>
            <a:off x="358062" y="1662241"/>
            <a:ext cx="5212158" cy="707886"/>
          </a:xfrm>
          <a:prstGeom prst="rect">
            <a:avLst/>
          </a:prstGeom>
          <a:noFill/>
        </p:spPr>
        <p:txBody>
          <a:bodyPr wrap="square">
            <a:spAutoFit/>
          </a:bodyPr>
          <a:lstStyle/>
          <a:p>
            <a:r>
              <a:rPr lang="en-GB" sz="1000" b="0" i="0" u="none" strike="noStrike" baseline="0" dirty="0">
                <a:solidFill>
                  <a:srgbClr val="000000"/>
                </a:solidFill>
                <a:latin typeface="Metropolis Medium" panose="00000600000000000000" pitchFamily="50" charset="0"/>
              </a:rPr>
              <a:t>With a 12 seat capacity, the E-CREW minibus promises to provide a viable electric solution to operators looking for a cost-efficient solution to transport passengers within a defined radius. With Dual-zone air conditioning and a selection of interior trim options, the E-CREW will set a new standard of comfort and style.</a:t>
            </a:r>
            <a:endParaRPr lang="en-AU" sz="1000" dirty="0"/>
          </a:p>
        </p:txBody>
      </p:sp>
      <p:sp>
        <p:nvSpPr>
          <p:cNvPr id="4" name="Rectangle 3">
            <a:extLst>
              <a:ext uri="{FF2B5EF4-FFF2-40B4-BE49-F238E27FC236}">
                <a16:creationId xmlns:a16="http://schemas.microsoft.com/office/drawing/2014/main" id="{D2FC18EB-BEAB-DFB8-7BD2-A9059AC9450B}"/>
              </a:ext>
            </a:extLst>
          </p:cNvPr>
          <p:cNvSpPr/>
          <p:nvPr/>
        </p:nvSpPr>
        <p:spPr>
          <a:xfrm>
            <a:off x="372054" y="4615016"/>
            <a:ext cx="4824549" cy="1684503"/>
          </a:xfrm>
          <a:prstGeom prst="rect">
            <a:avLst/>
          </a:prstGeom>
          <a:solidFill>
            <a:srgbClr val="00D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p>
        </p:txBody>
      </p:sp>
      <p:sp>
        <p:nvSpPr>
          <p:cNvPr id="29" name="TextBox 28">
            <a:extLst>
              <a:ext uri="{FF2B5EF4-FFF2-40B4-BE49-F238E27FC236}">
                <a16:creationId xmlns:a16="http://schemas.microsoft.com/office/drawing/2014/main" id="{B610641E-AC19-D43D-6DC1-E47CCAFC4BB5}"/>
              </a:ext>
            </a:extLst>
          </p:cNvPr>
          <p:cNvSpPr txBox="1"/>
          <p:nvPr/>
        </p:nvSpPr>
        <p:spPr>
          <a:xfrm>
            <a:off x="598164" y="4690962"/>
            <a:ext cx="6096000" cy="261610"/>
          </a:xfrm>
          <a:prstGeom prst="rect">
            <a:avLst/>
          </a:prstGeom>
          <a:noFill/>
        </p:spPr>
        <p:txBody>
          <a:bodyPr wrap="square">
            <a:spAutoFit/>
          </a:bodyPr>
          <a:lstStyle/>
          <a:p>
            <a:r>
              <a:rPr lang="en-GB" sz="1100" b="1" i="0" u="none" strike="noStrike" baseline="0" dirty="0">
                <a:solidFill>
                  <a:schemeClr val="bg1"/>
                </a:solidFill>
                <a:latin typeface="Metropolis Extra Bold" panose="00000900000000000000" pitchFamily="50" charset="0"/>
              </a:rPr>
              <a:t>Features of E-CREW</a:t>
            </a:r>
            <a:endParaRPr lang="en-AU" sz="1100" dirty="0">
              <a:solidFill>
                <a:schemeClr val="bg1"/>
              </a:solidFill>
            </a:endParaRPr>
          </a:p>
        </p:txBody>
      </p:sp>
      <p:sp>
        <p:nvSpPr>
          <p:cNvPr id="33" name="TextBox 32">
            <a:extLst>
              <a:ext uri="{FF2B5EF4-FFF2-40B4-BE49-F238E27FC236}">
                <a16:creationId xmlns:a16="http://schemas.microsoft.com/office/drawing/2014/main" id="{E3FD8310-1780-840A-E934-BABA0000282E}"/>
              </a:ext>
            </a:extLst>
          </p:cNvPr>
          <p:cNvSpPr txBox="1"/>
          <p:nvPr/>
        </p:nvSpPr>
        <p:spPr>
          <a:xfrm>
            <a:off x="572744" y="5804459"/>
            <a:ext cx="1099109" cy="400110"/>
          </a:xfrm>
          <a:prstGeom prst="rect">
            <a:avLst/>
          </a:prstGeom>
          <a:noFill/>
        </p:spPr>
        <p:txBody>
          <a:bodyPr wrap="square">
            <a:spAutoFit/>
          </a:bodyPr>
          <a:lstStyle/>
          <a:p>
            <a:r>
              <a:rPr lang="en-GB" sz="500" b="0" i="0" u="none" strike="noStrike" baseline="0" dirty="0">
                <a:solidFill>
                  <a:schemeClr val="bg1"/>
                </a:solidFill>
                <a:latin typeface="Metropolis" panose="00000500000000000000" pitchFamily="50" charset="0"/>
              </a:rPr>
              <a:t>1. Dual Rear Doors opening to 270 Degrees and rear step </a:t>
            </a:r>
            <a:r>
              <a:rPr lang="en-AU" sz="500" b="0" i="0" u="none" strike="noStrike" baseline="0" dirty="0">
                <a:solidFill>
                  <a:schemeClr val="bg1"/>
                </a:solidFill>
                <a:latin typeface="Metropolis" panose="00000500000000000000" pitchFamily="50" charset="0"/>
              </a:rPr>
              <a:t>allow for easy access when loading and unloading.</a:t>
            </a:r>
            <a:endParaRPr lang="en-AU" sz="500" dirty="0">
              <a:solidFill>
                <a:schemeClr val="bg1"/>
              </a:solidFill>
            </a:endParaRPr>
          </a:p>
        </p:txBody>
      </p:sp>
      <p:sp>
        <p:nvSpPr>
          <p:cNvPr id="64" name="Rectangle 63">
            <a:extLst>
              <a:ext uri="{FF2B5EF4-FFF2-40B4-BE49-F238E27FC236}">
                <a16:creationId xmlns:a16="http://schemas.microsoft.com/office/drawing/2014/main" id="{7AE49C95-C475-E40A-8637-254D0C2FC3ED}"/>
              </a:ext>
            </a:extLst>
          </p:cNvPr>
          <p:cNvSpPr/>
          <p:nvPr/>
        </p:nvSpPr>
        <p:spPr>
          <a:xfrm>
            <a:off x="6488899" y="4610284"/>
            <a:ext cx="5162018" cy="1684503"/>
          </a:xfrm>
          <a:prstGeom prst="rect">
            <a:avLst/>
          </a:prstGeom>
          <a:solidFill>
            <a:srgbClr val="00D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AU" sz="900" dirty="0">
              <a:solidFill>
                <a:schemeClr val="bg1"/>
              </a:solidFill>
            </a:endParaRPr>
          </a:p>
        </p:txBody>
      </p:sp>
      <p:sp>
        <p:nvSpPr>
          <p:cNvPr id="68" name="TextBox 67">
            <a:extLst>
              <a:ext uri="{FF2B5EF4-FFF2-40B4-BE49-F238E27FC236}">
                <a16:creationId xmlns:a16="http://schemas.microsoft.com/office/drawing/2014/main" id="{211F0525-5D03-5403-CA52-EADB422B36FE}"/>
              </a:ext>
            </a:extLst>
          </p:cNvPr>
          <p:cNvSpPr txBox="1"/>
          <p:nvPr/>
        </p:nvSpPr>
        <p:spPr>
          <a:xfrm>
            <a:off x="2964141" y="4681615"/>
            <a:ext cx="8601074" cy="261610"/>
          </a:xfrm>
          <a:prstGeom prst="rect">
            <a:avLst/>
          </a:prstGeom>
          <a:noFill/>
        </p:spPr>
        <p:txBody>
          <a:bodyPr wrap="square">
            <a:spAutoFit/>
          </a:bodyPr>
          <a:lstStyle/>
          <a:p>
            <a:pPr algn="r"/>
            <a:r>
              <a:rPr lang="en-AU" sz="1100" b="1" i="0" u="none" strike="noStrike" baseline="0" dirty="0">
                <a:solidFill>
                  <a:schemeClr val="bg1"/>
                </a:solidFill>
                <a:latin typeface="Metropolis Extra Bold" panose="00000900000000000000" pitchFamily="50" charset="0"/>
              </a:rPr>
              <a:t>Features of </a:t>
            </a:r>
            <a:r>
              <a:rPr lang="en-AU" sz="1100" b="1" i="0" u="none" strike="noStrike" baseline="0" dirty="0" err="1">
                <a:solidFill>
                  <a:schemeClr val="bg1"/>
                </a:solidFill>
                <a:latin typeface="Metropolis Extra Bold" panose="00000900000000000000" pitchFamily="50" charset="0"/>
              </a:rPr>
              <a:t>i</a:t>
            </a:r>
            <a:r>
              <a:rPr lang="en-AU" sz="1100" b="1" i="0" u="none" strike="noStrike" baseline="0" dirty="0">
                <a:solidFill>
                  <a:schemeClr val="bg1"/>
                </a:solidFill>
                <a:latin typeface="Metropolis Extra Bold" panose="00000900000000000000" pitchFamily="50" charset="0"/>
              </a:rPr>
              <a:t>-BLUE</a:t>
            </a:r>
            <a:endParaRPr lang="en-AU" sz="2800" b="1" i="0" u="none" strike="noStrike" baseline="0" dirty="0">
              <a:solidFill>
                <a:schemeClr val="bg1"/>
              </a:solidFill>
              <a:latin typeface="Metropolis Extra Bold" panose="00000900000000000000" pitchFamily="50" charset="0"/>
            </a:endParaRPr>
          </a:p>
        </p:txBody>
      </p:sp>
      <p:pic>
        <p:nvPicPr>
          <p:cNvPr id="3" name="Picture 2" descr="Logo&#10;&#10;Description automatically generated with medium confidence">
            <a:extLst>
              <a:ext uri="{FF2B5EF4-FFF2-40B4-BE49-F238E27FC236}">
                <a16:creationId xmlns:a16="http://schemas.microsoft.com/office/drawing/2014/main" id="{71226494-3749-E997-F970-745B3F66E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98" y="405685"/>
            <a:ext cx="1762086" cy="772248"/>
          </a:xfrm>
          <a:prstGeom prst="rect">
            <a:avLst/>
          </a:prstGeom>
        </p:spPr>
      </p:pic>
      <p:pic>
        <p:nvPicPr>
          <p:cNvPr id="13" name="Picture 12" descr="A picture containing chair, indoor, car seat&#10;&#10;Description automatically generated">
            <a:extLst>
              <a:ext uri="{FF2B5EF4-FFF2-40B4-BE49-F238E27FC236}">
                <a16:creationId xmlns:a16="http://schemas.microsoft.com/office/drawing/2014/main" id="{9BF11D13-E3D1-EB1F-3B17-8880A04EF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755" y="5020464"/>
            <a:ext cx="595895" cy="792541"/>
          </a:xfrm>
          <a:prstGeom prst="rect">
            <a:avLst/>
          </a:prstGeom>
        </p:spPr>
      </p:pic>
      <p:pic>
        <p:nvPicPr>
          <p:cNvPr id="15" name="Picture 14" descr="A truck with boxes in the back&#10;&#10;Description automatically generated with low confidence">
            <a:extLst>
              <a:ext uri="{FF2B5EF4-FFF2-40B4-BE49-F238E27FC236}">
                <a16:creationId xmlns:a16="http://schemas.microsoft.com/office/drawing/2014/main" id="{A3424EAD-CB3F-0D96-4E81-4CA9FFD44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723" y="5004489"/>
            <a:ext cx="964809" cy="802637"/>
          </a:xfrm>
          <a:prstGeom prst="rect">
            <a:avLst/>
          </a:prstGeom>
        </p:spPr>
      </p:pic>
      <p:pic>
        <p:nvPicPr>
          <p:cNvPr id="18" name="Picture 17" descr="A car with a flat tire&#10;&#10;Description automatically generated with low confidence">
            <a:extLst>
              <a:ext uri="{FF2B5EF4-FFF2-40B4-BE49-F238E27FC236}">
                <a16:creationId xmlns:a16="http://schemas.microsoft.com/office/drawing/2014/main" id="{73A4CEEB-4B06-E9AB-0D9D-DEBF55FCA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3395" y="5013238"/>
            <a:ext cx="1068447" cy="800442"/>
          </a:xfrm>
          <a:prstGeom prst="rect">
            <a:avLst/>
          </a:prstGeom>
        </p:spPr>
      </p:pic>
      <p:pic>
        <p:nvPicPr>
          <p:cNvPr id="21" name="Picture 20" descr="A screenshot of a computer&#10;&#10;Description automatically generated with low confidence">
            <a:extLst>
              <a:ext uri="{FF2B5EF4-FFF2-40B4-BE49-F238E27FC236}">
                <a16:creationId xmlns:a16="http://schemas.microsoft.com/office/drawing/2014/main" id="{5EB8780E-8481-2EE8-E17E-043610B82B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3123" y="5004695"/>
            <a:ext cx="1228307" cy="802431"/>
          </a:xfrm>
          <a:prstGeom prst="rect">
            <a:avLst/>
          </a:prstGeom>
        </p:spPr>
      </p:pic>
      <p:sp>
        <p:nvSpPr>
          <p:cNvPr id="22" name="TextBox 21">
            <a:extLst>
              <a:ext uri="{FF2B5EF4-FFF2-40B4-BE49-F238E27FC236}">
                <a16:creationId xmlns:a16="http://schemas.microsoft.com/office/drawing/2014/main" id="{462D1C5C-9DB7-E63E-A461-EEB8F5CB1CAC}"/>
              </a:ext>
            </a:extLst>
          </p:cNvPr>
          <p:cNvSpPr txBox="1"/>
          <p:nvPr/>
        </p:nvSpPr>
        <p:spPr>
          <a:xfrm>
            <a:off x="1650330" y="5804384"/>
            <a:ext cx="1099109" cy="400110"/>
          </a:xfrm>
          <a:prstGeom prst="rect">
            <a:avLst/>
          </a:prstGeom>
          <a:noFill/>
        </p:spPr>
        <p:txBody>
          <a:bodyPr wrap="square">
            <a:spAutoFit/>
          </a:bodyPr>
          <a:lstStyle/>
          <a:p>
            <a:r>
              <a:rPr lang="en-GB" sz="500" b="0" i="0" u="none" strike="noStrike" baseline="0" dirty="0">
                <a:solidFill>
                  <a:schemeClr val="bg1"/>
                </a:solidFill>
                <a:latin typeface="Metropolis" panose="00000500000000000000" pitchFamily="50" charset="0"/>
              </a:rPr>
              <a:t>2. Standard 16” Alloy wheels with Full-Size Alloy spare wheel allowing for Tyre </a:t>
            </a:r>
          </a:p>
          <a:p>
            <a:r>
              <a:rPr lang="en-AU" sz="500" b="0" i="0" u="none" strike="noStrike" baseline="0" dirty="0">
                <a:solidFill>
                  <a:schemeClr val="bg1"/>
                </a:solidFill>
                <a:latin typeface="Metropolis" panose="00000500000000000000" pitchFamily="50" charset="0"/>
              </a:rPr>
              <a:t>rotation if desired.</a:t>
            </a:r>
            <a:endParaRPr lang="en-AU" sz="500" dirty="0">
              <a:solidFill>
                <a:schemeClr val="bg1"/>
              </a:solidFill>
            </a:endParaRPr>
          </a:p>
        </p:txBody>
      </p:sp>
      <p:sp>
        <p:nvSpPr>
          <p:cNvPr id="23" name="TextBox 22">
            <a:extLst>
              <a:ext uri="{FF2B5EF4-FFF2-40B4-BE49-F238E27FC236}">
                <a16:creationId xmlns:a16="http://schemas.microsoft.com/office/drawing/2014/main" id="{5C6AF01F-50FA-C3B5-7ABD-371B0B59E3D8}"/>
              </a:ext>
            </a:extLst>
          </p:cNvPr>
          <p:cNvSpPr txBox="1"/>
          <p:nvPr/>
        </p:nvSpPr>
        <p:spPr>
          <a:xfrm>
            <a:off x="2842007" y="5794201"/>
            <a:ext cx="1099109" cy="477054"/>
          </a:xfrm>
          <a:prstGeom prst="rect">
            <a:avLst/>
          </a:prstGeom>
          <a:noFill/>
        </p:spPr>
        <p:txBody>
          <a:bodyPr wrap="square">
            <a:spAutoFit/>
          </a:bodyPr>
          <a:lstStyle/>
          <a:p>
            <a:r>
              <a:rPr lang="en-AU" sz="500" b="0" i="0" u="none" strike="noStrike" baseline="0" dirty="0">
                <a:solidFill>
                  <a:schemeClr val="bg1"/>
                </a:solidFill>
                <a:latin typeface="Metropolis" panose="00000500000000000000" pitchFamily="50" charset="0"/>
              </a:rPr>
              <a:t>3. The multi-function</a:t>
            </a:r>
          </a:p>
          <a:p>
            <a:r>
              <a:rPr lang="en-AU" sz="500" b="0" i="0" u="none" strike="noStrike" baseline="0" dirty="0">
                <a:solidFill>
                  <a:schemeClr val="bg1"/>
                </a:solidFill>
                <a:latin typeface="Metropolis" panose="00000500000000000000" pitchFamily="50" charset="0"/>
              </a:rPr>
              <a:t>instrument cluster </a:t>
            </a:r>
          </a:p>
          <a:p>
            <a:r>
              <a:rPr lang="en-AU" sz="500" b="0" i="0" u="none" strike="noStrike" baseline="0" dirty="0">
                <a:solidFill>
                  <a:schemeClr val="bg1"/>
                </a:solidFill>
                <a:latin typeface="Metropolis" panose="00000500000000000000" pitchFamily="50" charset="0"/>
              </a:rPr>
              <a:t>Provides</a:t>
            </a:r>
            <a:r>
              <a:rPr lang="en-AU" sz="500" dirty="0">
                <a:solidFill>
                  <a:schemeClr val="bg1"/>
                </a:solidFill>
                <a:latin typeface="Metropolis" panose="00000500000000000000" pitchFamily="50" charset="0"/>
              </a:rPr>
              <a:t> </a:t>
            </a:r>
            <a:r>
              <a:rPr lang="en-GB" sz="500" b="0" i="0" u="none" strike="noStrike" baseline="0" dirty="0">
                <a:solidFill>
                  <a:schemeClr val="bg1"/>
                </a:solidFill>
                <a:latin typeface="Metropolis" panose="00000500000000000000" pitchFamily="50" charset="0"/>
              </a:rPr>
              <a:t>clearly </a:t>
            </a:r>
          </a:p>
          <a:p>
            <a:r>
              <a:rPr lang="en-GB" sz="500" b="0" i="0" u="none" strike="noStrike" baseline="0" dirty="0">
                <a:solidFill>
                  <a:schemeClr val="bg1"/>
                </a:solidFill>
                <a:latin typeface="Metropolis" panose="00000500000000000000" pitchFamily="50" charset="0"/>
              </a:rPr>
              <a:t>structured, easy to </a:t>
            </a:r>
          </a:p>
          <a:p>
            <a:r>
              <a:rPr lang="en-GB" sz="500" b="0" i="0" u="none" strike="noStrike" baseline="0" dirty="0">
                <a:solidFill>
                  <a:schemeClr val="bg1"/>
                </a:solidFill>
                <a:latin typeface="Metropolis" panose="00000500000000000000" pitchFamily="50" charset="0"/>
              </a:rPr>
              <a:t>read data.</a:t>
            </a:r>
            <a:endParaRPr lang="en-AU" sz="500" dirty="0">
              <a:solidFill>
                <a:schemeClr val="bg1"/>
              </a:solidFill>
            </a:endParaRPr>
          </a:p>
        </p:txBody>
      </p:sp>
      <p:sp>
        <p:nvSpPr>
          <p:cNvPr id="25" name="TextBox 24">
            <a:extLst>
              <a:ext uri="{FF2B5EF4-FFF2-40B4-BE49-F238E27FC236}">
                <a16:creationId xmlns:a16="http://schemas.microsoft.com/office/drawing/2014/main" id="{EFF6715A-FE16-1F94-B67A-928520C904C9}"/>
              </a:ext>
            </a:extLst>
          </p:cNvPr>
          <p:cNvSpPr txBox="1"/>
          <p:nvPr/>
        </p:nvSpPr>
        <p:spPr>
          <a:xfrm>
            <a:off x="3717942" y="5800400"/>
            <a:ext cx="1390177" cy="400110"/>
          </a:xfrm>
          <a:prstGeom prst="rect">
            <a:avLst/>
          </a:prstGeom>
          <a:noFill/>
        </p:spPr>
        <p:txBody>
          <a:bodyPr wrap="square">
            <a:spAutoFit/>
          </a:bodyPr>
          <a:lstStyle/>
          <a:p>
            <a:r>
              <a:rPr lang="en-GB" sz="500" b="0" i="0" u="none" strike="noStrike" baseline="0" dirty="0">
                <a:solidFill>
                  <a:schemeClr val="bg1"/>
                </a:solidFill>
                <a:latin typeface="Metropolis" panose="00000500000000000000" pitchFamily="50" charset="0"/>
              </a:rPr>
              <a:t>4. Height adjustable seat belts, Multi position drivers arm rest, cloth seats, Tilt adjustable steering wheel all make for a comfortable driving </a:t>
            </a:r>
            <a:r>
              <a:rPr lang="en-AU" sz="500" b="0" i="0" u="none" strike="noStrike" baseline="0" dirty="0">
                <a:solidFill>
                  <a:schemeClr val="bg1"/>
                </a:solidFill>
                <a:latin typeface="Metropolis" panose="00000500000000000000" pitchFamily="50" charset="0"/>
              </a:rPr>
              <a:t>experience.</a:t>
            </a:r>
            <a:endParaRPr lang="en-AU" sz="500" dirty="0">
              <a:solidFill>
                <a:schemeClr val="bg1"/>
              </a:solidFill>
            </a:endParaRPr>
          </a:p>
        </p:txBody>
      </p:sp>
      <p:pic>
        <p:nvPicPr>
          <p:cNvPr id="28" name="Picture 27" descr="A white delivery truck&#10;&#10;Description automatically generated with low confidence">
            <a:extLst>
              <a:ext uri="{FF2B5EF4-FFF2-40B4-BE49-F238E27FC236}">
                <a16:creationId xmlns:a16="http://schemas.microsoft.com/office/drawing/2014/main" id="{EB386849-EDE0-360E-3B24-D60FD8CCFC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5250" y="2443162"/>
            <a:ext cx="2857500" cy="1971675"/>
          </a:xfrm>
          <a:prstGeom prst="rect">
            <a:avLst/>
          </a:prstGeom>
        </p:spPr>
      </p:pic>
      <p:pic>
        <p:nvPicPr>
          <p:cNvPr id="35" name="Picture 34" descr="The front of a white car&#10;&#10;Description automatically generated">
            <a:extLst>
              <a:ext uri="{FF2B5EF4-FFF2-40B4-BE49-F238E27FC236}">
                <a16:creationId xmlns:a16="http://schemas.microsoft.com/office/drawing/2014/main" id="{E1CC6459-D787-BB3A-5CC6-F59D996541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6000" y="5009016"/>
            <a:ext cx="1056277" cy="1105028"/>
          </a:xfrm>
          <a:prstGeom prst="rect">
            <a:avLst/>
          </a:prstGeom>
        </p:spPr>
      </p:pic>
      <p:pic>
        <p:nvPicPr>
          <p:cNvPr id="38" name="Picture 37" descr="The interior of a car&#10;&#10;Description automatically generated with medium confidence">
            <a:extLst>
              <a:ext uri="{FF2B5EF4-FFF2-40B4-BE49-F238E27FC236}">
                <a16:creationId xmlns:a16="http://schemas.microsoft.com/office/drawing/2014/main" id="{DB01456C-122C-97E0-6246-69ED3A8FE7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85124" y="5012095"/>
            <a:ext cx="1319127" cy="1105028"/>
          </a:xfrm>
          <a:prstGeom prst="rect">
            <a:avLst/>
          </a:prstGeom>
        </p:spPr>
      </p:pic>
      <p:pic>
        <p:nvPicPr>
          <p:cNvPr id="44" name="Picture 43" descr="A picture containing indoor&#10;&#10;Description automatically generated">
            <a:extLst>
              <a:ext uri="{FF2B5EF4-FFF2-40B4-BE49-F238E27FC236}">
                <a16:creationId xmlns:a16="http://schemas.microsoft.com/office/drawing/2014/main" id="{ECFF8A80-EFB2-F3C4-24EB-4C7B481562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0386" y="5019589"/>
            <a:ext cx="1056277" cy="1105028"/>
          </a:xfrm>
          <a:prstGeom prst="rect">
            <a:avLst/>
          </a:prstGeom>
        </p:spPr>
      </p:pic>
      <p:pic>
        <p:nvPicPr>
          <p:cNvPr id="46" name="Picture 45" descr="A picture containing text, car, vehicle, highway&#10;&#10;Description automatically generated">
            <a:extLst>
              <a:ext uri="{FF2B5EF4-FFF2-40B4-BE49-F238E27FC236}">
                <a16:creationId xmlns:a16="http://schemas.microsoft.com/office/drawing/2014/main" id="{ECCBF7E7-A7C6-4678-C32A-569D9F5FB8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88699" y="5030413"/>
            <a:ext cx="1333416" cy="1105028"/>
          </a:xfrm>
          <a:prstGeom prst="rect">
            <a:avLst/>
          </a:prstGeom>
        </p:spPr>
      </p:pic>
      <p:sp>
        <p:nvSpPr>
          <p:cNvPr id="65" name="TextBox 64">
            <a:extLst>
              <a:ext uri="{FF2B5EF4-FFF2-40B4-BE49-F238E27FC236}">
                <a16:creationId xmlns:a16="http://schemas.microsoft.com/office/drawing/2014/main" id="{D14BE05B-4A70-70EF-1BC3-9FB064169D2D}"/>
              </a:ext>
            </a:extLst>
          </p:cNvPr>
          <p:cNvSpPr txBox="1"/>
          <p:nvPr/>
        </p:nvSpPr>
        <p:spPr>
          <a:xfrm>
            <a:off x="5579745" y="6452248"/>
            <a:ext cx="6096000" cy="230832"/>
          </a:xfrm>
          <a:prstGeom prst="rect">
            <a:avLst/>
          </a:prstGeom>
          <a:noFill/>
        </p:spPr>
        <p:txBody>
          <a:bodyPr wrap="square">
            <a:spAutoFit/>
          </a:bodyPr>
          <a:lstStyle/>
          <a:p>
            <a:pPr algn="r"/>
            <a:r>
              <a:rPr lang="nl-NL" sz="900" b="1" i="0" u="none" strike="noStrike" baseline="0" dirty="0">
                <a:solidFill>
                  <a:schemeClr val="tx1">
                    <a:lumMod val="85000"/>
                    <a:lumOff val="15000"/>
                  </a:schemeClr>
                </a:solidFill>
                <a:latin typeface="Metropolis" panose="00000500000000000000" pitchFamily="50" charset="0"/>
              </a:rPr>
              <a:t>FEVD</a:t>
            </a:r>
            <a:r>
              <a:rPr lang="nl-NL" sz="900" b="1" i="0" u="none" strike="noStrike" baseline="0" dirty="0">
                <a:latin typeface="Metropolis" panose="00000500000000000000" pitchFamily="50" charset="0"/>
              </a:rPr>
              <a:t> </a:t>
            </a:r>
            <a:r>
              <a:rPr lang="nl-NL" sz="900" b="0" i="0" u="none" strike="noStrike" baseline="0" dirty="0">
                <a:latin typeface="Metropolis" panose="00000500000000000000" pitchFamily="50" charset="0"/>
              </a:rPr>
              <a:t>l presentation of</a:t>
            </a:r>
            <a:r>
              <a:rPr lang="nl-NL" sz="900" b="0" i="0" u="none" strike="noStrike" baseline="0" dirty="0">
                <a:solidFill>
                  <a:srgbClr val="0051FF"/>
                </a:solidFill>
                <a:latin typeface="Metropolis" panose="00000500000000000000" pitchFamily="50" charset="0"/>
              </a:rPr>
              <a:t> </a:t>
            </a:r>
            <a:r>
              <a:rPr lang="nl-NL" sz="900" b="1" dirty="0">
                <a:solidFill>
                  <a:srgbClr val="00D40E"/>
                </a:solidFill>
                <a:latin typeface="Metropolis" panose="00000500000000000000" pitchFamily="50" charset="0"/>
              </a:rPr>
              <a:t>I-BLUE</a:t>
            </a:r>
            <a:r>
              <a:rPr lang="nl-NL" sz="900" b="1" i="0" u="none" strike="noStrike" baseline="0" dirty="0">
                <a:solidFill>
                  <a:srgbClr val="00D30E"/>
                </a:solidFill>
                <a:latin typeface="Metropolis" panose="00000500000000000000" pitchFamily="50" charset="0"/>
              </a:rPr>
              <a:t> </a:t>
            </a:r>
            <a:r>
              <a:rPr lang="nl-NL" sz="900" b="0" i="0" u="none" strike="noStrike" baseline="0" dirty="0">
                <a:latin typeface="Metropolis" panose="00000500000000000000" pitchFamily="50" charset="0"/>
              </a:rPr>
              <a:t>in Fiji</a:t>
            </a:r>
            <a:endParaRPr lang="en-AU" sz="900" dirty="0"/>
          </a:p>
        </p:txBody>
      </p:sp>
    </p:spTree>
    <p:extLst>
      <p:ext uri="{BB962C8B-B14F-4D97-AF65-F5344CB8AC3E}">
        <p14:creationId xmlns:p14="http://schemas.microsoft.com/office/powerpoint/2010/main" val="155572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1038</Words>
  <Application>Microsoft Office PowerPoint</Application>
  <PresentationFormat>Widescreen</PresentationFormat>
  <Paragraphs>148</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Metropolis</vt:lpstr>
      <vt:lpstr>Metropolis Extra Bold</vt:lpstr>
      <vt:lpstr>Metropolis Medium</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 Kim</dc:creator>
  <cp:lastModifiedBy>Sinalauli'i Fifita</cp:lastModifiedBy>
  <cp:revision>6</cp:revision>
  <dcterms:created xsi:type="dcterms:W3CDTF">2022-11-28T02:08:35Z</dcterms:created>
  <dcterms:modified xsi:type="dcterms:W3CDTF">2023-01-11T01:50:40Z</dcterms:modified>
</cp:coreProperties>
</file>