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60" r:id="rId4"/>
    <p:sldMasterId id="2147483675" r:id="rId5"/>
  </p:sldMasterIdLst>
  <p:notesMasterIdLst>
    <p:notesMasterId r:id="rId29"/>
  </p:notesMasterIdLst>
  <p:handoutMasterIdLst>
    <p:handoutMasterId r:id="rId30"/>
  </p:handoutMasterIdLst>
  <p:sldIdLst>
    <p:sldId id="256" r:id="rId6"/>
    <p:sldId id="2300" r:id="rId7"/>
    <p:sldId id="2302" r:id="rId8"/>
    <p:sldId id="1260" r:id="rId9"/>
    <p:sldId id="1244" r:id="rId10"/>
    <p:sldId id="1261" r:id="rId11"/>
    <p:sldId id="1270" r:id="rId12"/>
    <p:sldId id="2304" r:id="rId13"/>
    <p:sldId id="1246" r:id="rId14"/>
    <p:sldId id="1255" r:id="rId15"/>
    <p:sldId id="1248" r:id="rId16"/>
    <p:sldId id="1256" r:id="rId17"/>
    <p:sldId id="2305" r:id="rId18"/>
    <p:sldId id="1250" r:id="rId19"/>
    <p:sldId id="1252" r:id="rId20"/>
    <p:sldId id="2306" r:id="rId21"/>
    <p:sldId id="1257" r:id="rId22"/>
    <p:sldId id="1271" r:id="rId23"/>
    <p:sldId id="1272" r:id="rId24"/>
    <p:sldId id="1274" r:id="rId25"/>
    <p:sldId id="1275" r:id="rId26"/>
    <p:sldId id="1276" r:id="rId27"/>
    <p:sldId id="589" r:id="rId2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686F4D-16DE-BF4A-84C3-C81E4F8D6E29}" name="Inchul Hwang" initials="IH" userId="S::ihwang@worldbank.org::b971fbfb-eb8e-4007-93be-95d7aa6d586e" providerId="AD"/>
  <p188:author id="{04F2CAA4-CCAE-5DC3-B159-030B1C791398}" name="Debabrata Chattopadhyay" initials="DC" userId="S::dchattopadhyay@worldbank.org::122e9ab1-a32e-4a93-9a0f-b5f70b6bece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u Mohadjer" initials="GM" lastIdx="55" clrIdx="0"/>
  <p:cmAuthor id="2" name="Rohit Khanna" initials="RK" lastIdx="2" clrIdx="1"/>
  <p:cmAuthor id="3" name="Alejandro Neira Zavala" initials="ANZ" lastIdx="3" clrIdx="2"/>
  <p:cmAuthor id="4" name="Vilija Kostelnickiene" initials="VK" lastIdx="11" clrIdx="3">
    <p:extLst>
      <p:ext uri="{19B8F6BF-5375-455C-9EA6-DF929625EA0E}">
        <p15:presenceInfo xmlns:p15="http://schemas.microsoft.com/office/powerpoint/2012/main" userId="S-1-5-21-88094858-919529-1617787245-6623" providerId="AD"/>
      </p:ext>
    </p:extLst>
  </p:cmAuthor>
  <p:cmAuthor id="5" name="Syed Jehangeer Ali" initials="SJA" lastIdx="2" clrIdx="4">
    <p:extLst>
      <p:ext uri="{19B8F6BF-5375-455C-9EA6-DF929625EA0E}">
        <p15:presenceInfo xmlns:p15="http://schemas.microsoft.com/office/powerpoint/2012/main" userId="S-1-5-21-88094858-919529-1617787245-70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99"/>
    <a:srgbClr val="0033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BCF96-E74D-4E32-97EA-079E79BD6EDC}" v="2" dt="2022-11-29T02:07:45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8034" autoAdjust="0"/>
  </p:normalViewPr>
  <p:slideViewPr>
    <p:cSldViewPr snapToGrid="0">
      <p:cViewPr varScale="1">
        <p:scale>
          <a:sx n="59" d="100"/>
          <a:sy n="59" d="100"/>
        </p:scale>
        <p:origin x="1336" y="44"/>
      </p:cViewPr>
      <p:guideLst>
        <p:guide orient="horz" pos="2136"/>
        <p:guide pos="2856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" d="1"/>
        <a:sy n="1" d="1"/>
      </p:scale>
      <p:origin x="0" y="-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conomicconsultingltd.sharepoint.com/sites/P920-PacificEmobility/Shared%20Documents/Work/6.%20Policy%20framework%20and%20roadmap/920_Uptake%20assump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Calcs!$B$21</c:f>
              <c:strCache>
                <c:ptCount val="1"/>
                <c:pt idx="0">
                  <c:v>20% of sales in 2030 are EV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Calcs!$D$4:$L$4</c:f>
              <c:numCache>
                <c:formatCode>General</c:formatCode>
                <c:ptCount val="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</c:numCache>
            </c:numRef>
          </c:cat>
          <c:val>
            <c:numRef>
              <c:f>Calcs!$D$21:$L$21</c:f>
              <c:numCache>
                <c:formatCode>#,##0%;\-#,##0%;\-</c:formatCode>
                <c:ptCount val="9"/>
                <c:pt idx="0">
                  <c:v>0</c:v>
                </c:pt>
                <c:pt idx="1">
                  <c:v>1.4590794535084232E-3</c:v>
                </c:pt>
                <c:pt idx="2">
                  <c:v>4.5595596832993766E-3</c:v>
                </c:pt>
                <c:pt idx="3">
                  <c:v>9.3085401237309566E-3</c:v>
                </c:pt>
                <c:pt idx="4">
                  <c:v>1.5721276471279803E-2</c:v>
                </c:pt>
                <c:pt idx="5">
                  <c:v>2.3821292948073777E-2</c:v>
                </c:pt>
                <c:pt idx="6">
                  <c:v>3.3640563332905805E-2</c:v>
                </c:pt>
                <c:pt idx="7">
                  <c:v>4.5219762885132596E-2</c:v>
                </c:pt>
                <c:pt idx="8">
                  <c:v>5.8608594124489766E-2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28-4351-8293-AEC2DB782412}"/>
            </c:ext>
          </c:extLst>
        </c:ser>
        <c:ser>
          <c:idx val="1"/>
          <c:order val="1"/>
          <c:tx>
            <c:strRef>
              <c:f>Calcs!$B$22</c:f>
              <c:strCache>
                <c:ptCount val="1"/>
                <c:pt idx="0">
                  <c:v>40% of sales in 2030 are EV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Calcs!$D$4:$L$4</c:f>
              <c:numCache>
                <c:formatCode>General</c:formatCode>
                <c:ptCount val="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</c:numCache>
            </c:numRef>
          </c:cat>
          <c:val>
            <c:numRef>
              <c:f>Calcs!$D$22:$L$22</c:f>
              <c:numCache>
                <c:formatCode>#,##0%;\-#,##0%;\-</c:formatCode>
                <c:ptCount val="9"/>
                <c:pt idx="0">
                  <c:v>0</c:v>
                </c:pt>
                <c:pt idx="1">
                  <c:v>1.4509735174908923E-3</c:v>
                </c:pt>
                <c:pt idx="2">
                  <c:v>6.3396938556070231E-3</c:v>
                </c:pt>
                <c:pt idx="3">
                  <c:v>1.4710129183127448E-2</c:v>
                </c:pt>
                <c:pt idx="4">
                  <c:v>2.6694389436258664E-2</c:v>
                </c:pt>
                <c:pt idx="5">
                  <c:v>4.2513102389639477E-2</c:v>
                </c:pt>
                <c:pt idx="6">
                  <c:v>6.2480930543746468E-2</c:v>
                </c:pt>
                <c:pt idx="7">
                  <c:v>8.7017390500679498E-2</c:v>
                </c:pt>
                <c:pt idx="8">
                  <c:v>0.11666370951012275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28-4351-8293-AEC2DB782412}"/>
            </c:ext>
          </c:extLst>
        </c:ser>
        <c:ser>
          <c:idx val="2"/>
          <c:order val="2"/>
          <c:tx>
            <c:strRef>
              <c:f>Calcs!$B$23</c:f>
              <c:strCache>
                <c:ptCount val="1"/>
                <c:pt idx="0">
                  <c:v>60% of sales in 2030 are EV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Calcs!$D$4:$L$4</c:f>
              <c:numCache>
                <c:formatCode>General</c:formatCode>
                <c:ptCount val="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</c:numCache>
            </c:numRef>
          </c:cat>
          <c:val>
            <c:numRef>
              <c:f>Calcs!$D$23:$L$23</c:f>
              <c:numCache>
                <c:formatCode>#,##0%;\-#,##0%;\-</c:formatCode>
                <c:ptCount val="9"/>
                <c:pt idx="0">
                  <c:v>0</c:v>
                </c:pt>
                <c:pt idx="1">
                  <c:v>1.4423367011785167E-3</c:v>
                </c:pt>
                <c:pt idx="2">
                  <c:v>8.1059083924128542E-3</c:v>
                </c:pt>
                <c:pt idx="3">
                  <c:v>2.0154319080441609E-2</c:v>
                </c:pt>
                <c:pt idx="4">
                  <c:v>3.8033152241388188E-2</c:v>
                </c:pt>
                <c:pt idx="5">
                  <c:v>6.2467494616916704E-2</c:v>
                </c:pt>
                <c:pt idx="6">
                  <c:v>9.4490605273720524E-2</c:v>
                </c:pt>
                <c:pt idx="7">
                  <c:v>0.13550335015030077</c:v>
                </c:pt>
                <c:pt idx="8">
                  <c:v>0.18737035197038271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28-4351-8293-AEC2DB7824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2977832"/>
        <c:axId val="512978224"/>
      </c:lineChart>
      <c:catAx>
        <c:axId val="51297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2978224"/>
        <c:crosses val="autoZero"/>
        <c:auto val="1"/>
        <c:lblAlgn val="ctr"/>
        <c:lblOffset val="100"/>
        <c:noMultiLvlLbl val="0"/>
      </c:catAx>
      <c:valAx>
        <c:axId val="51297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EAEAEA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dirty="0" err="1"/>
                  <a:t>Evs</a:t>
                </a:r>
                <a:r>
                  <a:rPr lang="en-GB" dirty="0"/>
                  <a:t> as % of all vehicles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%;\-#,##0%;\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29778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5F5F9-902D-4AE4-9A6A-26ADC0B8278F}" type="doc">
      <dgm:prSet loTypeId="urn:microsoft.com/office/officeart/2005/8/layout/vList3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C28F7A4-F65D-42D5-BF5D-2FF2472EA0BA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 dirty="0"/>
            <a:t>Electric cars</a:t>
          </a:r>
          <a:endParaRPr lang="en-GB" dirty="0"/>
        </a:p>
      </dgm:t>
    </dgm:pt>
    <dgm:pt modelId="{F4B6A0E6-70CF-4A70-92EB-8AB7B372E6C8}" type="parTrans" cxnId="{5717F12D-FA1B-4ADD-ABE2-7EB27B35514E}">
      <dgm:prSet/>
      <dgm:spPr/>
      <dgm:t>
        <a:bodyPr/>
        <a:lstStyle/>
        <a:p>
          <a:endParaRPr lang="en-GB"/>
        </a:p>
      </dgm:t>
    </dgm:pt>
    <dgm:pt modelId="{FDC12903-F2AE-4A29-A6F6-51D6F19D6518}" type="sibTrans" cxnId="{5717F12D-FA1B-4ADD-ABE2-7EB27B35514E}">
      <dgm:prSet/>
      <dgm:spPr/>
      <dgm:t>
        <a:bodyPr/>
        <a:lstStyle/>
        <a:p>
          <a:endParaRPr lang="en-GB"/>
        </a:p>
      </dgm:t>
    </dgm:pt>
    <dgm:pt modelId="{2857CB1F-C354-41A3-BEE7-04D2A55EE8D9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High, particularly for taxis and high-use customers</a:t>
          </a:r>
          <a:endParaRPr lang="en-GB"/>
        </a:p>
      </dgm:t>
    </dgm:pt>
    <dgm:pt modelId="{FC10679F-8699-4217-BC1A-CF89EEADE545}" type="parTrans" cxnId="{85D56431-35F9-433A-83EE-EB9F0F1924B5}">
      <dgm:prSet/>
      <dgm:spPr/>
      <dgm:t>
        <a:bodyPr/>
        <a:lstStyle/>
        <a:p>
          <a:endParaRPr lang="en-GB"/>
        </a:p>
      </dgm:t>
    </dgm:pt>
    <dgm:pt modelId="{DA375D5D-B8A7-427E-B397-9C9F7EEB2B22}" type="sibTrans" cxnId="{85D56431-35F9-433A-83EE-EB9F0F1924B5}">
      <dgm:prSet/>
      <dgm:spPr/>
      <dgm:t>
        <a:bodyPr/>
        <a:lstStyle/>
        <a:p>
          <a:endParaRPr lang="en-GB"/>
        </a:p>
      </dgm:t>
    </dgm:pt>
    <dgm:pt modelId="{DA7FE9FE-6EAC-49DA-8A25-2682A0165074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Electric motorbikes</a:t>
          </a:r>
          <a:endParaRPr lang="en-GB"/>
        </a:p>
      </dgm:t>
    </dgm:pt>
    <dgm:pt modelId="{C1D57FE6-971B-4841-B2B0-707646C81E68}" type="parTrans" cxnId="{EB6761E7-B420-40BB-B276-43063FF795FC}">
      <dgm:prSet/>
      <dgm:spPr/>
      <dgm:t>
        <a:bodyPr/>
        <a:lstStyle/>
        <a:p>
          <a:endParaRPr lang="en-GB"/>
        </a:p>
      </dgm:t>
    </dgm:pt>
    <dgm:pt modelId="{4F095A88-E232-41E4-8FF2-0451990702A3}" type="sibTrans" cxnId="{EB6761E7-B420-40BB-B276-43063FF795FC}">
      <dgm:prSet/>
      <dgm:spPr/>
      <dgm:t>
        <a:bodyPr/>
        <a:lstStyle/>
        <a:p>
          <a:endParaRPr lang="en-GB"/>
        </a:p>
      </dgm:t>
    </dgm:pt>
    <dgm:pt modelId="{89CA7DBD-398B-40C7-B2A9-ADD69F59FBA7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High, in countries where motorbikes are already used</a:t>
          </a:r>
          <a:endParaRPr lang="en-GB"/>
        </a:p>
      </dgm:t>
    </dgm:pt>
    <dgm:pt modelId="{A656DE1E-B5B6-4DB1-86F7-EAADE5A2A4B3}" type="parTrans" cxnId="{361E6A94-9A56-4008-AA9F-8C5CEC72EBC9}">
      <dgm:prSet/>
      <dgm:spPr/>
      <dgm:t>
        <a:bodyPr/>
        <a:lstStyle/>
        <a:p>
          <a:endParaRPr lang="en-GB"/>
        </a:p>
      </dgm:t>
    </dgm:pt>
    <dgm:pt modelId="{D475D871-59E8-40FB-804B-FC7EBC3AF8B6}" type="sibTrans" cxnId="{361E6A94-9A56-4008-AA9F-8C5CEC72EBC9}">
      <dgm:prSet/>
      <dgm:spPr/>
      <dgm:t>
        <a:bodyPr/>
        <a:lstStyle/>
        <a:p>
          <a:endParaRPr lang="en-GB"/>
        </a:p>
      </dgm:t>
    </dgm:pt>
    <dgm:pt modelId="{238CA376-690C-4C56-B169-9DDF44D8F919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 dirty="0"/>
            <a:t>Electric vans and trucks</a:t>
          </a:r>
          <a:endParaRPr lang="en-GB" dirty="0"/>
        </a:p>
      </dgm:t>
    </dgm:pt>
    <dgm:pt modelId="{1E13A402-D1DC-4576-86FF-D72244BADBAE}" type="parTrans" cxnId="{7C186D3E-D42F-4832-8B7C-2D4D9A3B643F}">
      <dgm:prSet/>
      <dgm:spPr/>
      <dgm:t>
        <a:bodyPr/>
        <a:lstStyle/>
        <a:p>
          <a:endParaRPr lang="en-GB"/>
        </a:p>
      </dgm:t>
    </dgm:pt>
    <dgm:pt modelId="{717C5670-9C70-4126-AC7C-CE31A21DB748}" type="sibTrans" cxnId="{7C186D3E-D42F-4832-8B7C-2D4D9A3B643F}">
      <dgm:prSet/>
      <dgm:spPr/>
      <dgm:t>
        <a:bodyPr/>
        <a:lstStyle/>
        <a:p>
          <a:endParaRPr lang="en-GB"/>
        </a:p>
      </dgm:t>
    </dgm:pt>
    <dgm:pt modelId="{B614543F-28EA-40BC-8D40-E452D52355E4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High for delivery vans and transport, low for trucks</a:t>
          </a:r>
          <a:endParaRPr lang="en-GB"/>
        </a:p>
      </dgm:t>
    </dgm:pt>
    <dgm:pt modelId="{3611B4EF-A0E5-490B-95BD-22BDDC4736D3}" type="parTrans" cxnId="{FFAF458B-6418-495D-8ECA-1612F88BFE54}">
      <dgm:prSet/>
      <dgm:spPr/>
      <dgm:t>
        <a:bodyPr/>
        <a:lstStyle/>
        <a:p>
          <a:endParaRPr lang="en-GB"/>
        </a:p>
      </dgm:t>
    </dgm:pt>
    <dgm:pt modelId="{198E19D3-8299-4F45-80CC-951E0625809E}" type="sibTrans" cxnId="{FFAF458B-6418-495D-8ECA-1612F88BFE54}">
      <dgm:prSet/>
      <dgm:spPr/>
      <dgm:t>
        <a:bodyPr/>
        <a:lstStyle/>
        <a:p>
          <a:endParaRPr lang="en-GB"/>
        </a:p>
      </dgm:t>
    </dgm:pt>
    <dgm:pt modelId="{D7E0B6FE-FC70-4F9E-B12B-B687A08DB30B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Electric buses </a:t>
          </a:r>
          <a:endParaRPr lang="en-GB"/>
        </a:p>
      </dgm:t>
    </dgm:pt>
    <dgm:pt modelId="{1AD82244-990D-462D-B597-D49B826A63B8}" type="parTrans" cxnId="{5BE292CD-6CAF-409C-959F-700041D0753C}">
      <dgm:prSet/>
      <dgm:spPr/>
      <dgm:t>
        <a:bodyPr/>
        <a:lstStyle/>
        <a:p>
          <a:endParaRPr lang="en-GB"/>
        </a:p>
      </dgm:t>
    </dgm:pt>
    <dgm:pt modelId="{4BE867BF-F665-46AE-9194-3B2C7EF4F89F}" type="sibTrans" cxnId="{5BE292CD-6CAF-409C-959F-700041D0753C}">
      <dgm:prSet/>
      <dgm:spPr/>
      <dgm:t>
        <a:bodyPr/>
        <a:lstStyle/>
        <a:p>
          <a:endParaRPr lang="en-GB"/>
        </a:p>
      </dgm:t>
    </dgm:pt>
    <dgm:pt modelId="{42C9A19A-C87E-48F8-A8E9-45871FAC80B0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Low unless heavily subsidised </a:t>
          </a:r>
          <a:endParaRPr lang="en-GB"/>
        </a:p>
      </dgm:t>
    </dgm:pt>
    <dgm:pt modelId="{DEE7F2BB-891D-42AF-9B3E-2811F9D0EB55}" type="parTrans" cxnId="{25AB2AF4-7EF1-41DD-A23C-D31FEF62F318}">
      <dgm:prSet/>
      <dgm:spPr/>
      <dgm:t>
        <a:bodyPr/>
        <a:lstStyle/>
        <a:p>
          <a:endParaRPr lang="en-GB"/>
        </a:p>
      </dgm:t>
    </dgm:pt>
    <dgm:pt modelId="{57210E5C-5232-4901-A485-D6A24EC7AC07}" type="sibTrans" cxnId="{25AB2AF4-7EF1-41DD-A23C-D31FEF62F318}">
      <dgm:prSet/>
      <dgm:spPr/>
      <dgm:t>
        <a:bodyPr/>
        <a:lstStyle/>
        <a:p>
          <a:endParaRPr lang="en-GB"/>
        </a:p>
      </dgm:t>
    </dgm:pt>
    <dgm:pt modelId="{40C4EBF2-02B9-4001-8822-E31C5B8974C8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Electric boats</a:t>
          </a:r>
          <a:endParaRPr lang="en-GB"/>
        </a:p>
      </dgm:t>
    </dgm:pt>
    <dgm:pt modelId="{E233408B-78CE-4465-8E2D-B335EC88E7C2}" type="parTrans" cxnId="{427003CD-B837-492C-8E35-C33D59F0C57A}">
      <dgm:prSet/>
      <dgm:spPr/>
      <dgm:t>
        <a:bodyPr/>
        <a:lstStyle/>
        <a:p>
          <a:endParaRPr lang="en-GB"/>
        </a:p>
      </dgm:t>
    </dgm:pt>
    <dgm:pt modelId="{2E8F77AA-E52C-492F-9E74-708343993BE5}" type="sibTrans" cxnId="{427003CD-B837-492C-8E35-C33D59F0C57A}">
      <dgm:prSet/>
      <dgm:spPr/>
      <dgm:t>
        <a:bodyPr/>
        <a:lstStyle/>
        <a:p>
          <a:endParaRPr lang="en-GB"/>
        </a:p>
      </dgm:t>
    </dgm:pt>
    <dgm:pt modelId="{B1C0F3D3-316D-48A6-A36A-9C3693D2C9A5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Low</a:t>
          </a:r>
          <a:endParaRPr lang="en-GB"/>
        </a:p>
      </dgm:t>
    </dgm:pt>
    <dgm:pt modelId="{2C27AF00-AAC7-45DE-812D-C5B40D5B983C}" type="parTrans" cxnId="{BDEE632B-DDE3-4826-B81A-14DF607B19EF}">
      <dgm:prSet/>
      <dgm:spPr/>
      <dgm:t>
        <a:bodyPr/>
        <a:lstStyle/>
        <a:p>
          <a:endParaRPr lang="en-GB"/>
        </a:p>
      </dgm:t>
    </dgm:pt>
    <dgm:pt modelId="{8FE6B5C2-8272-4474-B636-69F02045D1E1}" type="sibTrans" cxnId="{BDEE632B-DDE3-4826-B81A-14DF607B19EF}">
      <dgm:prSet/>
      <dgm:spPr/>
      <dgm:t>
        <a:bodyPr/>
        <a:lstStyle/>
        <a:p>
          <a:endParaRPr lang="en-GB"/>
        </a:p>
      </dgm:t>
    </dgm:pt>
    <dgm:pt modelId="{37352912-D9C9-443E-856D-00B238FFA05C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Micro e-mobility</a:t>
          </a:r>
          <a:endParaRPr lang="en-GB"/>
        </a:p>
      </dgm:t>
    </dgm:pt>
    <dgm:pt modelId="{030AA142-2BE4-4DA8-A0F6-8300661184E8}" type="parTrans" cxnId="{9C9A5A8D-74C3-48D4-A1F3-269647DFF50C}">
      <dgm:prSet/>
      <dgm:spPr/>
      <dgm:t>
        <a:bodyPr/>
        <a:lstStyle/>
        <a:p>
          <a:endParaRPr lang="en-GB"/>
        </a:p>
      </dgm:t>
    </dgm:pt>
    <dgm:pt modelId="{C3A48E18-074D-4915-A8E0-B08E91B55508}" type="sibTrans" cxnId="{9C9A5A8D-74C3-48D4-A1F3-269647DFF50C}">
      <dgm:prSet/>
      <dgm:spPr/>
      <dgm:t>
        <a:bodyPr/>
        <a:lstStyle/>
        <a:p>
          <a:endParaRPr lang="en-GB"/>
        </a:p>
      </dgm:t>
    </dgm:pt>
    <dgm:pt modelId="{0FB33A56-4BA7-46F5-BC40-2B6F91D19C34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en-GB" b="0" baseline="0"/>
            <a:t>Moderate to high, with only small barriers to entry </a:t>
          </a:r>
          <a:endParaRPr lang="en-GB"/>
        </a:p>
      </dgm:t>
    </dgm:pt>
    <dgm:pt modelId="{FF2C7A9D-284A-4BE0-8CBA-846A0674A81E}" type="parTrans" cxnId="{C76C8997-1AFD-45CA-B00E-6A4192A3AECD}">
      <dgm:prSet/>
      <dgm:spPr/>
      <dgm:t>
        <a:bodyPr/>
        <a:lstStyle/>
        <a:p>
          <a:endParaRPr lang="en-GB"/>
        </a:p>
      </dgm:t>
    </dgm:pt>
    <dgm:pt modelId="{CA37E5B8-F4C4-4D2B-B9A1-B78AE2818EA9}" type="sibTrans" cxnId="{C76C8997-1AFD-45CA-B00E-6A4192A3AECD}">
      <dgm:prSet/>
      <dgm:spPr/>
      <dgm:t>
        <a:bodyPr/>
        <a:lstStyle/>
        <a:p>
          <a:endParaRPr lang="en-GB"/>
        </a:p>
      </dgm:t>
    </dgm:pt>
    <dgm:pt modelId="{A6511244-203F-4C4D-BC69-96AF7F345155}" type="pres">
      <dgm:prSet presAssocID="{5D95F5F9-902D-4AE4-9A6A-26ADC0B8278F}" presName="linearFlow" presStyleCnt="0">
        <dgm:presLayoutVars>
          <dgm:dir/>
          <dgm:resizeHandles val="exact"/>
        </dgm:presLayoutVars>
      </dgm:prSet>
      <dgm:spPr/>
    </dgm:pt>
    <dgm:pt modelId="{1CC0FFD3-F70E-4FB5-944B-83EE393DD06C}" type="pres">
      <dgm:prSet presAssocID="{1C28F7A4-F65D-42D5-BF5D-2FF2472EA0BA}" presName="composite" presStyleCnt="0"/>
      <dgm:spPr/>
    </dgm:pt>
    <dgm:pt modelId="{EA0F3AEF-B9A8-4E14-A84B-026515563182}" type="pres">
      <dgm:prSet presAssocID="{1C28F7A4-F65D-42D5-BF5D-2FF2472EA0BA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 car with solid fill"/>
        </a:ext>
      </dgm:extLst>
    </dgm:pt>
    <dgm:pt modelId="{1E61A431-13E9-4CD1-8203-52B31085E492}" type="pres">
      <dgm:prSet presAssocID="{1C28F7A4-F65D-42D5-BF5D-2FF2472EA0BA}" presName="txShp" presStyleLbl="node1" presStyleIdx="0" presStyleCnt="6" custLinFactNeighborX="-316" custLinFactNeighborY="1999">
        <dgm:presLayoutVars>
          <dgm:bulletEnabled val="1"/>
        </dgm:presLayoutVars>
      </dgm:prSet>
      <dgm:spPr/>
    </dgm:pt>
    <dgm:pt modelId="{A2679040-F2B0-46CF-9824-1720C7B595D7}" type="pres">
      <dgm:prSet presAssocID="{FDC12903-F2AE-4A29-A6F6-51D6F19D6518}" presName="spacing" presStyleCnt="0"/>
      <dgm:spPr/>
    </dgm:pt>
    <dgm:pt modelId="{2D66F7BA-C03D-4EE3-9363-A5F10ECA6BB2}" type="pres">
      <dgm:prSet presAssocID="{DA7FE9FE-6EAC-49DA-8A25-2682A0165074}" presName="composite" presStyleCnt="0"/>
      <dgm:spPr/>
    </dgm:pt>
    <dgm:pt modelId="{037FE020-23ED-434C-9271-F2C2EA61D24B}" type="pres">
      <dgm:prSet presAssocID="{DA7FE9FE-6EAC-49DA-8A25-2682A0165074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ooter with solid fill"/>
        </a:ext>
      </dgm:extLst>
    </dgm:pt>
    <dgm:pt modelId="{565B8456-8141-4203-A5C7-D8AA89977A8E}" type="pres">
      <dgm:prSet presAssocID="{DA7FE9FE-6EAC-49DA-8A25-2682A0165074}" presName="txShp" presStyleLbl="node1" presStyleIdx="1" presStyleCnt="6" custLinFactNeighborX="-316" custLinFactNeighborY="1999">
        <dgm:presLayoutVars>
          <dgm:bulletEnabled val="1"/>
        </dgm:presLayoutVars>
      </dgm:prSet>
      <dgm:spPr/>
    </dgm:pt>
    <dgm:pt modelId="{752183A2-C04D-465A-82EC-A75F145113B2}" type="pres">
      <dgm:prSet presAssocID="{4F095A88-E232-41E4-8FF2-0451990702A3}" presName="spacing" presStyleCnt="0"/>
      <dgm:spPr/>
    </dgm:pt>
    <dgm:pt modelId="{747E8B26-30AD-43AC-A75B-F80AA484F1AD}" type="pres">
      <dgm:prSet presAssocID="{238CA376-690C-4C56-B169-9DDF44D8F919}" presName="composite" presStyleCnt="0"/>
      <dgm:spPr/>
    </dgm:pt>
    <dgm:pt modelId="{20AB90C3-8347-4826-BD42-334A84ABED25}" type="pres">
      <dgm:prSet presAssocID="{238CA376-690C-4C56-B169-9DDF44D8F919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an with solid fill"/>
        </a:ext>
      </dgm:extLst>
    </dgm:pt>
    <dgm:pt modelId="{A36EB551-FAFE-4410-8262-18C00A237C53}" type="pres">
      <dgm:prSet presAssocID="{238CA376-690C-4C56-B169-9DDF44D8F919}" presName="txShp" presStyleLbl="node1" presStyleIdx="2" presStyleCnt="6" custLinFactNeighborX="-316" custLinFactNeighborY="1999">
        <dgm:presLayoutVars>
          <dgm:bulletEnabled val="1"/>
        </dgm:presLayoutVars>
      </dgm:prSet>
      <dgm:spPr/>
    </dgm:pt>
    <dgm:pt modelId="{979E1093-46D2-46D7-8260-8ACCDBAA7512}" type="pres">
      <dgm:prSet presAssocID="{717C5670-9C70-4126-AC7C-CE31A21DB748}" presName="spacing" presStyleCnt="0"/>
      <dgm:spPr/>
    </dgm:pt>
    <dgm:pt modelId="{8F113A36-DE90-44D7-9FF3-8AFC1C942D69}" type="pres">
      <dgm:prSet presAssocID="{D7E0B6FE-FC70-4F9E-B12B-B687A08DB30B}" presName="composite" presStyleCnt="0"/>
      <dgm:spPr/>
    </dgm:pt>
    <dgm:pt modelId="{F2F22EFE-D3A5-4BF9-B071-39B8AFC139DA}" type="pres">
      <dgm:prSet presAssocID="{D7E0B6FE-FC70-4F9E-B12B-B687A08DB30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 with solid fill"/>
        </a:ext>
      </dgm:extLst>
    </dgm:pt>
    <dgm:pt modelId="{C47CD82D-5034-43C1-A894-902BAD395691}" type="pres">
      <dgm:prSet presAssocID="{D7E0B6FE-FC70-4F9E-B12B-B687A08DB30B}" presName="txShp" presStyleLbl="node1" presStyleIdx="3" presStyleCnt="6" custLinFactNeighborX="-316" custLinFactNeighborY="1999">
        <dgm:presLayoutVars>
          <dgm:bulletEnabled val="1"/>
        </dgm:presLayoutVars>
      </dgm:prSet>
      <dgm:spPr/>
    </dgm:pt>
    <dgm:pt modelId="{CBDD165E-4B01-459F-970D-9447F66791E6}" type="pres">
      <dgm:prSet presAssocID="{4BE867BF-F665-46AE-9194-3B2C7EF4F89F}" presName="spacing" presStyleCnt="0"/>
      <dgm:spPr/>
    </dgm:pt>
    <dgm:pt modelId="{137ADA0B-6FC2-487E-A008-54D46413F8FE}" type="pres">
      <dgm:prSet presAssocID="{40C4EBF2-02B9-4001-8822-E31C5B8974C8}" presName="composite" presStyleCnt="0"/>
      <dgm:spPr/>
    </dgm:pt>
    <dgm:pt modelId="{46DFF2F7-3CD8-4704-8918-A340D5E27F03}" type="pres">
      <dgm:prSet presAssocID="{40C4EBF2-02B9-4001-8822-E31C5B8974C8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uise ship with solid fill"/>
        </a:ext>
      </dgm:extLst>
    </dgm:pt>
    <dgm:pt modelId="{9697C523-7CB0-4C83-A8D2-0A41DF43ABC6}" type="pres">
      <dgm:prSet presAssocID="{40C4EBF2-02B9-4001-8822-E31C5B8974C8}" presName="txShp" presStyleLbl="node1" presStyleIdx="4" presStyleCnt="6" custLinFactNeighborX="-316" custLinFactNeighborY="1999">
        <dgm:presLayoutVars>
          <dgm:bulletEnabled val="1"/>
        </dgm:presLayoutVars>
      </dgm:prSet>
      <dgm:spPr/>
    </dgm:pt>
    <dgm:pt modelId="{CE86382B-3945-475C-BE5A-747814C5CEB6}" type="pres">
      <dgm:prSet presAssocID="{2E8F77AA-E52C-492F-9E74-708343993BE5}" presName="spacing" presStyleCnt="0"/>
      <dgm:spPr/>
    </dgm:pt>
    <dgm:pt modelId="{E141A2AF-24B0-403B-B8B9-E97C3CF02C6C}" type="pres">
      <dgm:prSet presAssocID="{37352912-D9C9-443E-856D-00B238FFA05C}" presName="composite" presStyleCnt="0"/>
      <dgm:spPr/>
    </dgm:pt>
    <dgm:pt modelId="{BABE4AC8-42BC-4757-B04D-B5401ED34861}" type="pres">
      <dgm:prSet presAssocID="{37352912-D9C9-443E-856D-00B238FFA05C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icycle with solid fill"/>
        </a:ext>
      </dgm:extLst>
    </dgm:pt>
    <dgm:pt modelId="{88340E34-8177-4B8A-AA18-DDEE72408514}" type="pres">
      <dgm:prSet presAssocID="{37352912-D9C9-443E-856D-00B238FFA05C}" presName="txShp" presStyleLbl="node1" presStyleIdx="5" presStyleCnt="6" custLinFactNeighborX="-316" custLinFactNeighborY="1999">
        <dgm:presLayoutVars>
          <dgm:bulletEnabled val="1"/>
        </dgm:presLayoutVars>
      </dgm:prSet>
      <dgm:spPr/>
    </dgm:pt>
  </dgm:ptLst>
  <dgm:cxnLst>
    <dgm:cxn modelId="{33AFB61C-2089-450E-B4A6-A53890A398B0}" type="presOf" srcId="{37352912-D9C9-443E-856D-00B238FFA05C}" destId="{88340E34-8177-4B8A-AA18-DDEE72408514}" srcOrd="0" destOrd="0" presId="urn:microsoft.com/office/officeart/2005/8/layout/vList3"/>
    <dgm:cxn modelId="{BDEE632B-DDE3-4826-B81A-14DF607B19EF}" srcId="{40C4EBF2-02B9-4001-8822-E31C5B8974C8}" destId="{B1C0F3D3-316D-48A6-A36A-9C3693D2C9A5}" srcOrd="0" destOrd="0" parTransId="{2C27AF00-AAC7-45DE-812D-C5B40D5B983C}" sibTransId="{8FE6B5C2-8272-4474-B636-69F02045D1E1}"/>
    <dgm:cxn modelId="{5717F12D-FA1B-4ADD-ABE2-7EB27B35514E}" srcId="{5D95F5F9-902D-4AE4-9A6A-26ADC0B8278F}" destId="{1C28F7A4-F65D-42D5-BF5D-2FF2472EA0BA}" srcOrd="0" destOrd="0" parTransId="{F4B6A0E6-70CF-4A70-92EB-8AB7B372E6C8}" sibTransId="{FDC12903-F2AE-4A29-A6F6-51D6F19D6518}"/>
    <dgm:cxn modelId="{85D56431-35F9-433A-83EE-EB9F0F1924B5}" srcId="{1C28F7A4-F65D-42D5-BF5D-2FF2472EA0BA}" destId="{2857CB1F-C354-41A3-BEE7-04D2A55EE8D9}" srcOrd="0" destOrd="0" parTransId="{FC10679F-8699-4217-BC1A-CF89EEADE545}" sibTransId="{DA375D5D-B8A7-427E-B397-9C9F7EEB2B22}"/>
    <dgm:cxn modelId="{A35CF235-9004-40A6-A6AB-6AB8469FB717}" type="presOf" srcId="{238CA376-690C-4C56-B169-9DDF44D8F919}" destId="{A36EB551-FAFE-4410-8262-18C00A237C53}" srcOrd="0" destOrd="0" presId="urn:microsoft.com/office/officeart/2005/8/layout/vList3"/>
    <dgm:cxn modelId="{7C186D3E-D42F-4832-8B7C-2D4D9A3B643F}" srcId="{5D95F5F9-902D-4AE4-9A6A-26ADC0B8278F}" destId="{238CA376-690C-4C56-B169-9DDF44D8F919}" srcOrd="2" destOrd="0" parTransId="{1E13A402-D1DC-4576-86FF-D72244BADBAE}" sibTransId="{717C5670-9C70-4126-AC7C-CE31A21DB748}"/>
    <dgm:cxn modelId="{17884A63-E219-48B8-AE83-DBFB37166AA6}" type="presOf" srcId="{2857CB1F-C354-41A3-BEE7-04D2A55EE8D9}" destId="{1E61A431-13E9-4CD1-8203-52B31085E492}" srcOrd="0" destOrd="1" presId="urn:microsoft.com/office/officeart/2005/8/layout/vList3"/>
    <dgm:cxn modelId="{A9FFF643-0C91-4F3E-97E9-96089F5CE8BD}" type="presOf" srcId="{D7E0B6FE-FC70-4F9E-B12B-B687A08DB30B}" destId="{C47CD82D-5034-43C1-A894-902BAD395691}" srcOrd="0" destOrd="0" presId="urn:microsoft.com/office/officeart/2005/8/layout/vList3"/>
    <dgm:cxn modelId="{77F32A49-FB92-4673-84C5-ED68BF687093}" type="presOf" srcId="{89CA7DBD-398B-40C7-B2A9-ADD69F59FBA7}" destId="{565B8456-8141-4203-A5C7-D8AA89977A8E}" srcOrd="0" destOrd="1" presId="urn:microsoft.com/office/officeart/2005/8/layout/vList3"/>
    <dgm:cxn modelId="{40D29C85-5A5C-43F8-A745-72E5E26F3598}" type="presOf" srcId="{1C28F7A4-F65D-42D5-BF5D-2FF2472EA0BA}" destId="{1E61A431-13E9-4CD1-8203-52B31085E492}" srcOrd="0" destOrd="0" presId="urn:microsoft.com/office/officeart/2005/8/layout/vList3"/>
    <dgm:cxn modelId="{FFAF458B-6418-495D-8ECA-1612F88BFE54}" srcId="{238CA376-690C-4C56-B169-9DDF44D8F919}" destId="{B614543F-28EA-40BC-8D40-E452D52355E4}" srcOrd="0" destOrd="0" parTransId="{3611B4EF-A0E5-490B-95BD-22BDDC4736D3}" sibTransId="{198E19D3-8299-4F45-80CC-951E0625809E}"/>
    <dgm:cxn modelId="{9C9A5A8D-74C3-48D4-A1F3-269647DFF50C}" srcId="{5D95F5F9-902D-4AE4-9A6A-26ADC0B8278F}" destId="{37352912-D9C9-443E-856D-00B238FFA05C}" srcOrd="5" destOrd="0" parTransId="{030AA142-2BE4-4DA8-A0F6-8300661184E8}" sibTransId="{C3A48E18-074D-4915-A8E0-B08E91B55508}"/>
    <dgm:cxn modelId="{361E6A94-9A56-4008-AA9F-8C5CEC72EBC9}" srcId="{DA7FE9FE-6EAC-49DA-8A25-2682A0165074}" destId="{89CA7DBD-398B-40C7-B2A9-ADD69F59FBA7}" srcOrd="0" destOrd="0" parTransId="{A656DE1E-B5B6-4DB1-86F7-EAADE5A2A4B3}" sibTransId="{D475D871-59E8-40FB-804B-FC7EBC3AF8B6}"/>
    <dgm:cxn modelId="{C76C8997-1AFD-45CA-B00E-6A4192A3AECD}" srcId="{37352912-D9C9-443E-856D-00B238FFA05C}" destId="{0FB33A56-4BA7-46F5-BC40-2B6F91D19C34}" srcOrd="0" destOrd="0" parTransId="{FF2C7A9D-284A-4BE0-8CBA-846A0674A81E}" sibTransId="{CA37E5B8-F4C4-4D2B-B9A1-B78AE2818EA9}"/>
    <dgm:cxn modelId="{AF3D61A0-85AA-41C3-990F-45087F9C04A4}" type="presOf" srcId="{B614543F-28EA-40BC-8D40-E452D52355E4}" destId="{A36EB551-FAFE-4410-8262-18C00A237C53}" srcOrd="0" destOrd="1" presId="urn:microsoft.com/office/officeart/2005/8/layout/vList3"/>
    <dgm:cxn modelId="{707D90B7-0541-4DB9-B853-F7AAAF4A28FA}" type="presOf" srcId="{DA7FE9FE-6EAC-49DA-8A25-2682A0165074}" destId="{565B8456-8141-4203-A5C7-D8AA89977A8E}" srcOrd="0" destOrd="0" presId="urn:microsoft.com/office/officeart/2005/8/layout/vList3"/>
    <dgm:cxn modelId="{42BDD7C5-50EF-4BAB-B923-C2BFED3E0E66}" type="presOf" srcId="{40C4EBF2-02B9-4001-8822-E31C5B8974C8}" destId="{9697C523-7CB0-4C83-A8D2-0A41DF43ABC6}" srcOrd="0" destOrd="0" presId="urn:microsoft.com/office/officeart/2005/8/layout/vList3"/>
    <dgm:cxn modelId="{427003CD-B837-492C-8E35-C33D59F0C57A}" srcId="{5D95F5F9-902D-4AE4-9A6A-26ADC0B8278F}" destId="{40C4EBF2-02B9-4001-8822-E31C5B8974C8}" srcOrd="4" destOrd="0" parTransId="{E233408B-78CE-4465-8E2D-B335EC88E7C2}" sibTransId="{2E8F77AA-E52C-492F-9E74-708343993BE5}"/>
    <dgm:cxn modelId="{5BE292CD-6CAF-409C-959F-700041D0753C}" srcId="{5D95F5F9-902D-4AE4-9A6A-26ADC0B8278F}" destId="{D7E0B6FE-FC70-4F9E-B12B-B687A08DB30B}" srcOrd="3" destOrd="0" parTransId="{1AD82244-990D-462D-B597-D49B826A63B8}" sibTransId="{4BE867BF-F665-46AE-9194-3B2C7EF4F89F}"/>
    <dgm:cxn modelId="{EB6761E7-B420-40BB-B276-43063FF795FC}" srcId="{5D95F5F9-902D-4AE4-9A6A-26ADC0B8278F}" destId="{DA7FE9FE-6EAC-49DA-8A25-2682A0165074}" srcOrd="1" destOrd="0" parTransId="{C1D57FE6-971B-4841-B2B0-707646C81E68}" sibTransId="{4F095A88-E232-41E4-8FF2-0451990702A3}"/>
    <dgm:cxn modelId="{4445F8ED-E03F-4609-97D1-548D7C9CADB1}" type="presOf" srcId="{0FB33A56-4BA7-46F5-BC40-2B6F91D19C34}" destId="{88340E34-8177-4B8A-AA18-DDEE72408514}" srcOrd="0" destOrd="1" presId="urn:microsoft.com/office/officeart/2005/8/layout/vList3"/>
    <dgm:cxn modelId="{25AB2AF4-7EF1-41DD-A23C-D31FEF62F318}" srcId="{D7E0B6FE-FC70-4F9E-B12B-B687A08DB30B}" destId="{42C9A19A-C87E-48F8-A8E9-45871FAC80B0}" srcOrd="0" destOrd="0" parTransId="{DEE7F2BB-891D-42AF-9B3E-2811F9D0EB55}" sibTransId="{57210E5C-5232-4901-A485-D6A24EC7AC07}"/>
    <dgm:cxn modelId="{4B2650F5-0ED1-4B95-8410-0707B1227DC6}" type="presOf" srcId="{42C9A19A-C87E-48F8-A8E9-45871FAC80B0}" destId="{C47CD82D-5034-43C1-A894-902BAD395691}" srcOrd="0" destOrd="1" presId="urn:microsoft.com/office/officeart/2005/8/layout/vList3"/>
    <dgm:cxn modelId="{B47991FD-F348-4F0C-8E87-C36F87490FE3}" type="presOf" srcId="{B1C0F3D3-316D-48A6-A36A-9C3693D2C9A5}" destId="{9697C523-7CB0-4C83-A8D2-0A41DF43ABC6}" srcOrd="0" destOrd="1" presId="urn:microsoft.com/office/officeart/2005/8/layout/vList3"/>
    <dgm:cxn modelId="{8497C9FF-3610-49AF-ADE3-303C2060E855}" type="presOf" srcId="{5D95F5F9-902D-4AE4-9A6A-26ADC0B8278F}" destId="{A6511244-203F-4C4D-BC69-96AF7F345155}" srcOrd="0" destOrd="0" presId="urn:microsoft.com/office/officeart/2005/8/layout/vList3"/>
    <dgm:cxn modelId="{35DBD3BB-8C5F-4941-8367-47D7496A2DD4}" type="presParOf" srcId="{A6511244-203F-4C4D-BC69-96AF7F345155}" destId="{1CC0FFD3-F70E-4FB5-944B-83EE393DD06C}" srcOrd="0" destOrd="0" presId="urn:microsoft.com/office/officeart/2005/8/layout/vList3"/>
    <dgm:cxn modelId="{56485804-78FC-4083-947A-26D1B5A6A5D1}" type="presParOf" srcId="{1CC0FFD3-F70E-4FB5-944B-83EE393DD06C}" destId="{EA0F3AEF-B9A8-4E14-A84B-026515563182}" srcOrd="0" destOrd="0" presId="urn:microsoft.com/office/officeart/2005/8/layout/vList3"/>
    <dgm:cxn modelId="{4BEACBD5-D85E-4381-A686-0D76B188B8EB}" type="presParOf" srcId="{1CC0FFD3-F70E-4FB5-944B-83EE393DD06C}" destId="{1E61A431-13E9-4CD1-8203-52B31085E492}" srcOrd="1" destOrd="0" presId="urn:microsoft.com/office/officeart/2005/8/layout/vList3"/>
    <dgm:cxn modelId="{50B8A03E-63A0-4786-B1C1-84091790B50A}" type="presParOf" srcId="{A6511244-203F-4C4D-BC69-96AF7F345155}" destId="{A2679040-F2B0-46CF-9824-1720C7B595D7}" srcOrd="1" destOrd="0" presId="urn:microsoft.com/office/officeart/2005/8/layout/vList3"/>
    <dgm:cxn modelId="{E57D858A-B1C7-47EE-BD89-E31F20FE8BEA}" type="presParOf" srcId="{A6511244-203F-4C4D-BC69-96AF7F345155}" destId="{2D66F7BA-C03D-4EE3-9363-A5F10ECA6BB2}" srcOrd="2" destOrd="0" presId="urn:microsoft.com/office/officeart/2005/8/layout/vList3"/>
    <dgm:cxn modelId="{D24F444B-DBE0-48CC-AC34-605EA37FD4EC}" type="presParOf" srcId="{2D66F7BA-C03D-4EE3-9363-A5F10ECA6BB2}" destId="{037FE020-23ED-434C-9271-F2C2EA61D24B}" srcOrd="0" destOrd="0" presId="urn:microsoft.com/office/officeart/2005/8/layout/vList3"/>
    <dgm:cxn modelId="{C19BBD0D-DEFD-4C04-A00E-8908A090787F}" type="presParOf" srcId="{2D66F7BA-C03D-4EE3-9363-A5F10ECA6BB2}" destId="{565B8456-8141-4203-A5C7-D8AA89977A8E}" srcOrd="1" destOrd="0" presId="urn:microsoft.com/office/officeart/2005/8/layout/vList3"/>
    <dgm:cxn modelId="{7EBCC200-4B24-481F-9C78-43AC88D2B4D3}" type="presParOf" srcId="{A6511244-203F-4C4D-BC69-96AF7F345155}" destId="{752183A2-C04D-465A-82EC-A75F145113B2}" srcOrd="3" destOrd="0" presId="urn:microsoft.com/office/officeart/2005/8/layout/vList3"/>
    <dgm:cxn modelId="{7936C729-555E-46F6-9C76-8C73BFB5CCF8}" type="presParOf" srcId="{A6511244-203F-4C4D-BC69-96AF7F345155}" destId="{747E8B26-30AD-43AC-A75B-F80AA484F1AD}" srcOrd="4" destOrd="0" presId="urn:microsoft.com/office/officeart/2005/8/layout/vList3"/>
    <dgm:cxn modelId="{D1DD2C71-D621-4834-85C1-9D7535A3B5AD}" type="presParOf" srcId="{747E8B26-30AD-43AC-A75B-F80AA484F1AD}" destId="{20AB90C3-8347-4826-BD42-334A84ABED25}" srcOrd="0" destOrd="0" presId="urn:microsoft.com/office/officeart/2005/8/layout/vList3"/>
    <dgm:cxn modelId="{DE63C824-5144-428D-874E-6932EA5B25D7}" type="presParOf" srcId="{747E8B26-30AD-43AC-A75B-F80AA484F1AD}" destId="{A36EB551-FAFE-4410-8262-18C00A237C53}" srcOrd="1" destOrd="0" presId="urn:microsoft.com/office/officeart/2005/8/layout/vList3"/>
    <dgm:cxn modelId="{19991BDC-4E2D-4B0A-A5E4-65D525D00F24}" type="presParOf" srcId="{A6511244-203F-4C4D-BC69-96AF7F345155}" destId="{979E1093-46D2-46D7-8260-8ACCDBAA7512}" srcOrd="5" destOrd="0" presId="urn:microsoft.com/office/officeart/2005/8/layout/vList3"/>
    <dgm:cxn modelId="{81EE659D-628A-4513-8CC5-DA123B24093A}" type="presParOf" srcId="{A6511244-203F-4C4D-BC69-96AF7F345155}" destId="{8F113A36-DE90-44D7-9FF3-8AFC1C942D69}" srcOrd="6" destOrd="0" presId="urn:microsoft.com/office/officeart/2005/8/layout/vList3"/>
    <dgm:cxn modelId="{A97D0B7F-AC5F-498E-8740-4984770C25F1}" type="presParOf" srcId="{8F113A36-DE90-44D7-9FF3-8AFC1C942D69}" destId="{F2F22EFE-D3A5-4BF9-B071-39B8AFC139DA}" srcOrd="0" destOrd="0" presId="urn:microsoft.com/office/officeart/2005/8/layout/vList3"/>
    <dgm:cxn modelId="{71A70F38-86DB-495C-8BD5-F21061ED76E4}" type="presParOf" srcId="{8F113A36-DE90-44D7-9FF3-8AFC1C942D69}" destId="{C47CD82D-5034-43C1-A894-902BAD395691}" srcOrd="1" destOrd="0" presId="urn:microsoft.com/office/officeart/2005/8/layout/vList3"/>
    <dgm:cxn modelId="{94477F7E-A20E-4D92-A77C-F9754428BC16}" type="presParOf" srcId="{A6511244-203F-4C4D-BC69-96AF7F345155}" destId="{CBDD165E-4B01-459F-970D-9447F66791E6}" srcOrd="7" destOrd="0" presId="urn:microsoft.com/office/officeart/2005/8/layout/vList3"/>
    <dgm:cxn modelId="{25850E93-B1EE-47F9-9F7A-00A028926D80}" type="presParOf" srcId="{A6511244-203F-4C4D-BC69-96AF7F345155}" destId="{137ADA0B-6FC2-487E-A008-54D46413F8FE}" srcOrd="8" destOrd="0" presId="urn:microsoft.com/office/officeart/2005/8/layout/vList3"/>
    <dgm:cxn modelId="{C123C32C-5C52-4FDF-B940-19B7B150CCC5}" type="presParOf" srcId="{137ADA0B-6FC2-487E-A008-54D46413F8FE}" destId="{46DFF2F7-3CD8-4704-8918-A340D5E27F03}" srcOrd="0" destOrd="0" presId="urn:microsoft.com/office/officeart/2005/8/layout/vList3"/>
    <dgm:cxn modelId="{EB033F52-F478-4B0E-91B8-41F71709D5F4}" type="presParOf" srcId="{137ADA0B-6FC2-487E-A008-54D46413F8FE}" destId="{9697C523-7CB0-4C83-A8D2-0A41DF43ABC6}" srcOrd="1" destOrd="0" presId="urn:microsoft.com/office/officeart/2005/8/layout/vList3"/>
    <dgm:cxn modelId="{AE64D8FE-9BC5-4D51-820F-006DAF7462B8}" type="presParOf" srcId="{A6511244-203F-4C4D-BC69-96AF7F345155}" destId="{CE86382B-3945-475C-BE5A-747814C5CEB6}" srcOrd="9" destOrd="0" presId="urn:microsoft.com/office/officeart/2005/8/layout/vList3"/>
    <dgm:cxn modelId="{F71CC977-8728-4712-97CF-9C25F2574762}" type="presParOf" srcId="{A6511244-203F-4C4D-BC69-96AF7F345155}" destId="{E141A2AF-24B0-403B-B8B9-E97C3CF02C6C}" srcOrd="10" destOrd="0" presId="urn:microsoft.com/office/officeart/2005/8/layout/vList3"/>
    <dgm:cxn modelId="{7A24505E-1765-4963-9F4D-FC5243AC0947}" type="presParOf" srcId="{E141A2AF-24B0-403B-B8B9-E97C3CF02C6C}" destId="{BABE4AC8-42BC-4757-B04D-B5401ED34861}" srcOrd="0" destOrd="0" presId="urn:microsoft.com/office/officeart/2005/8/layout/vList3"/>
    <dgm:cxn modelId="{9A6913A9-4BBA-4780-8AE4-F50F078C5866}" type="presParOf" srcId="{E141A2AF-24B0-403B-B8B9-E97C3CF02C6C}" destId="{88340E34-8177-4B8A-AA18-DDEE7240851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D6E13-B46B-478C-8637-CEF188C1EA58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824EB8DD-AE61-4F71-82B0-067E06CFAD14}">
      <dgm:prSet custT="1"/>
      <dgm:spPr/>
      <dgm:t>
        <a:bodyPr/>
        <a:lstStyle/>
        <a:p>
          <a:r>
            <a:rPr lang="en-GB" sz="1200" dirty="0"/>
            <a:t>Business-as-usual 2022</a:t>
          </a:r>
        </a:p>
      </dgm:t>
    </dgm:pt>
    <dgm:pt modelId="{BD0BE2C7-FF96-4CE4-B6B6-D066D8BECA14}" type="parTrans" cxnId="{25B02E9B-267F-4ACD-8298-32854A155894}">
      <dgm:prSet/>
      <dgm:spPr/>
      <dgm:t>
        <a:bodyPr/>
        <a:lstStyle/>
        <a:p>
          <a:endParaRPr lang="en-GB" sz="1400"/>
        </a:p>
      </dgm:t>
    </dgm:pt>
    <dgm:pt modelId="{631F5F72-19AB-48B2-9907-437AC380CA4F}" type="sibTrans" cxnId="{25B02E9B-267F-4ACD-8298-32854A155894}">
      <dgm:prSet/>
      <dgm:spPr/>
      <dgm:t>
        <a:bodyPr/>
        <a:lstStyle/>
        <a:p>
          <a:endParaRPr lang="en-GB" sz="1400"/>
        </a:p>
      </dgm:t>
    </dgm:pt>
    <dgm:pt modelId="{30C46775-0477-403A-9424-6ED4EB7A72F1}">
      <dgm:prSet custT="1"/>
      <dgm:spPr/>
      <dgm:t>
        <a:bodyPr/>
        <a:lstStyle/>
        <a:p>
          <a:r>
            <a:rPr lang="en-GB" sz="1400" dirty="0"/>
            <a:t>Based on status quo</a:t>
          </a:r>
        </a:p>
      </dgm:t>
    </dgm:pt>
    <dgm:pt modelId="{24090937-5017-44EA-B2EB-A3946000BCE8}" type="parTrans" cxnId="{35283C71-D880-4C59-B1D5-4FF02A018964}">
      <dgm:prSet/>
      <dgm:spPr/>
      <dgm:t>
        <a:bodyPr/>
        <a:lstStyle/>
        <a:p>
          <a:endParaRPr lang="en-GB" sz="1400"/>
        </a:p>
      </dgm:t>
    </dgm:pt>
    <dgm:pt modelId="{BB6F283E-B212-4315-8585-53230FBD57C4}" type="sibTrans" cxnId="{35283C71-D880-4C59-B1D5-4FF02A018964}">
      <dgm:prSet/>
      <dgm:spPr/>
      <dgm:t>
        <a:bodyPr/>
        <a:lstStyle/>
        <a:p>
          <a:endParaRPr lang="en-GB" sz="1400"/>
        </a:p>
      </dgm:t>
    </dgm:pt>
    <dgm:pt modelId="{14F19AF4-D041-4A7D-B0C4-651D101F8522}">
      <dgm:prSet custT="1"/>
      <dgm:spPr/>
      <dgm:t>
        <a:bodyPr/>
        <a:lstStyle/>
        <a:p>
          <a:r>
            <a:rPr lang="en-GB" sz="1400" dirty="0"/>
            <a:t>No further policy interventions beyond status quo </a:t>
          </a:r>
        </a:p>
      </dgm:t>
    </dgm:pt>
    <dgm:pt modelId="{6D999615-0CBB-4C37-91D6-2666118B50CB}" type="parTrans" cxnId="{7AED2510-B156-4AF3-9EAF-881C42E3C22C}">
      <dgm:prSet/>
      <dgm:spPr/>
      <dgm:t>
        <a:bodyPr/>
        <a:lstStyle/>
        <a:p>
          <a:endParaRPr lang="en-GB" sz="1400"/>
        </a:p>
      </dgm:t>
    </dgm:pt>
    <dgm:pt modelId="{F8561FB7-778E-4994-9D21-2E92F5E0D401}" type="sibTrans" cxnId="{7AED2510-B156-4AF3-9EAF-881C42E3C22C}">
      <dgm:prSet/>
      <dgm:spPr/>
      <dgm:t>
        <a:bodyPr/>
        <a:lstStyle/>
        <a:p>
          <a:endParaRPr lang="en-GB" sz="1400"/>
        </a:p>
      </dgm:t>
    </dgm:pt>
    <dgm:pt modelId="{C7365CA8-D120-4484-AE22-BF1702ACA4BC}">
      <dgm:prSet custT="1"/>
      <dgm:spPr/>
      <dgm:t>
        <a:bodyPr/>
        <a:lstStyle/>
        <a:p>
          <a:r>
            <a:rPr lang="en-GB" sz="1200" dirty="0"/>
            <a:t>Business-as-usual 2030</a:t>
          </a:r>
        </a:p>
      </dgm:t>
    </dgm:pt>
    <dgm:pt modelId="{5271C1E3-8CD1-4AAE-B27F-6D8261607AFA}" type="parTrans" cxnId="{92D7A291-D5B8-4C22-8C32-1A7D086C7772}">
      <dgm:prSet/>
      <dgm:spPr/>
      <dgm:t>
        <a:bodyPr/>
        <a:lstStyle/>
        <a:p>
          <a:endParaRPr lang="en-GB" sz="1400"/>
        </a:p>
      </dgm:t>
    </dgm:pt>
    <dgm:pt modelId="{638C152E-1274-41AE-8A6C-3B4379AAB4A1}" type="sibTrans" cxnId="{92D7A291-D5B8-4C22-8C32-1A7D086C7772}">
      <dgm:prSet/>
      <dgm:spPr/>
      <dgm:t>
        <a:bodyPr/>
        <a:lstStyle/>
        <a:p>
          <a:endParaRPr lang="en-GB" sz="1400"/>
        </a:p>
      </dgm:t>
    </dgm:pt>
    <dgm:pt modelId="{647D10F0-80B7-42CA-AEEE-01A4E024850B}">
      <dgm:prSet custT="1"/>
      <dgm:spPr/>
      <dgm:t>
        <a:bodyPr/>
        <a:lstStyle/>
        <a:p>
          <a:r>
            <a:rPr lang="en-GB" sz="1400" dirty="0"/>
            <a:t>Conservative assumptions reduction in EV upfront costs </a:t>
          </a:r>
        </a:p>
      </dgm:t>
    </dgm:pt>
    <dgm:pt modelId="{1574B759-6979-4633-91CD-647EBCF857EC}" type="parTrans" cxnId="{52EF0F1F-C9C4-4517-B710-FAA3E631077D}">
      <dgm:prSet/>
      <dgm:spPr/>
      <dgm:t>
        <a:bodyPr/>
        <a:lstStyle/>
        <a:p>
          <a:endParaRPr lang="en-GB" sz="1400"/>
        </a:p>
      </dgm:t>
    </dgm:pt>
    <dgm:pt modelId="{54913E2C-5A58-42B3-889D-64CD3DB7B360}" type="sibTrans" cxnId="{52EF0F1F-C9C4-4517-B710-FAA3E631077D}">
      <dgm:prSet/>
      <dgm:spPr/>
      <dgm:t>
        <a:bodyPr/>
        <a:lstStyle/>
        <a:p>
          <a:endParaRPr lang="en-GB" sz="1400"/>
        </a:p>
      </dgm:t>
    </dgm:pt>
    <dgm:pt modelId="{0FDF41C7-11E1-408D-80DE-E8F512D868E4}">
      <dgm:prSet custT="1"/>
      <dgm:spPr/>
      <dgm:t>
        <a:bodyPr/>
        <a:lstStyle/>
        <a:p>
          <a:r>
            <a:rPr lang="en-GB" sz="1400" dirty="0"/>
            <a:t>Only </a:t>
          </a:r>
          <a:r>
            <a:rPr lang="en-GB" sz="1400" b="1" dirty="0"/>
            <a:t>20% of daytime EV charging </a:t>
          </a:r>
          <a:r>
            <a:rPr lang="en-GB" sz="1400" dirty="0"/>
            <a:t>supplied by solar. Use of </a:t>
          </a:r>
          <a:r>
            <a:rPr lang="en-GB" sz="1400" b="1" dirty="0"/>
            <a:t>diesel outside of sunshine hours</a:t>
          </a:r>
        </a:p>
      </dgm:t>
    </dgm:pt>
    <dgm:pt modelId="{90ACF7EB-ED35-48AA-B8B8-40C3BBE9F865}" type="parTrans" cxnId="{A0F48BC2-ECA6-4BCB-A71C-CC64BD0E6DBF}">
      <dgm:prSet/>
      <dgm:spPr/>
      <dgm:t>
        <a:bodyPr/>
        <a:lstStyle/>
        <a:p>
          <a:endParaRPr lang="en-GB" sz="1400"/>
        </a:p>
      </dgm:t>
    </dgm:pt>
    <dgm:pt modelId="{71557B1D-110A-4A92-BC48-5DCF4B78FB29}" type="sibTrans" cxnId="{A0F48BC2-ECA6-4BCB-A71C-CC64BD0E6DBF}">
      <dgm:prSet/>
      <dgm:spPr/>
      <dgm:t>
        <a:bodyPr/>
        <a:lstStyle/>
        <a:p>
          <a:endParaRPr lang="en-GB" sz="1400"/>
        </a:p>
      </dgm:t>
    </dgm:pt>
    <dgm:pt modelId="{2B13CF8B-6208-42A1-B923-473DFAA5E5F1}">
      <dgm:prSet custT="1"/>
      <dgm:spPr/>
      <dgm:t>
        <a:bodyPr/>
        <a:lstStyle/>
        <a:p>
          <a:r>
            <a:rPr lang="en-GB" sz="1400" dirty="0"/>
            <a:t>Mostly overnight EV charging</a:t>
          </a:r>
        </a:p>
      </dgm:t>
    </dgm:pt>
    <dgm:pt modelId="{B2EB1A31-F5E8-4A0E-9B2E-2F67713F258F}" type="parTrans" cxnId="{93C9652A-79E5-41F2-85DB-C7AD55389C4C}">
      <dgm:prSet/>
      <dgm:spPr/>
      <dgm:t>
        <a:bodyPr/>
        <a:lstStyle/>
        <a:p>
          <a:endParaRPr lang="en-GB" sz="1400"/>
        </a:p>
      </dgm:t>
    </dgm:pt>
    <dgm:pt modelId="{B1A9BC6E-C785-4197-BD17-2E1C7A5B8EFC}" type="sibTrans" cxnId="{93C9652A-79E5-41F2-85DB-C7AD55389C4C}">
      <dgm:prSet/>
      <dgm:spPr/>
      <dgm:t>
        <a:bodyPr/>
        <a:lstStyle/>
        <a:p>
          <a:endParaRPr lang="en-GB" sz="1400"/>
        </a:p>
      </dgm:t>
    </dgm:pt>
    <dgm:pt modelId="{E1FE912D-3257-4188-B903-377E7D9B1E2C}">
      <dgm:prSet custT="1"/>
      <dgm:spPr/>
      <dgm:t>
        <a:bodyPr/>
        <a:lstStyle/>
        <a:p>
          <a:r>
            <a:rPr lang="en-GB" sz="1200" dirty="0"/>
            <a:t>Favourable 2030</a:t>
          </a:r>
        </a:p>
      </dgm:t>
    </dgm:pt>
    <dgm:pt modelId="{9FF8DE9C-7426-41F2-AE56-BAB72BCB8A0C}" type="parTrans" cxnId="{12C11FFD-F55A-46FC-9A6B-19F1448E1247}">
      <dgm:prSet/>
      <dgm:spPr/>
      <dgm:t>
        <a:bodyPr/>
        <a:lstStyle/>
        <a:p>
          <a:endParaRPr lang="en-GB" sz="1400"/>
        </a:p>
      </dgm:t>
    </dgm:pt>
    <dgm:pt modelId="{0466EE06-2239-4104-83F4-685A5EAEDCF6}" type="sibTrans" cxnId="{12C11FFD-F55A-46FC-9A6B-19F1448E1247}">
      <dgm:prSet/>
      <dgm:spPr/>
      <dgm:t>
        <a:bodyPr/>
        <a:lstStyle/>
        <a:p>
          <a:endParaRPr lang="en-GB" sz="1400"/>
        </a:p>
      </dgm:t>
    </dgm:pt>
    <dgm:pt modelId="{D1095EFE-0BB7-4320-B2F1-CCD79E6318EB}">
      <dgm:prSet custT="1"/>
      <dgm:spPr/>
      <dgm:t>
        <a:bodyPr/>
        <a:lstStyle/>
        <a:p>
          <a:r>
            <a:rPr lang="en-GB" sz="1400" dirty="0"/>
            <a:t>Higher future cost reductions in EV upfront costs</a:t>
          </a:r>
        </a:p>
      </dgm:t>
    </dgm:pt>
    <dgm:pt modelId="{BDC404CA-BE32-4EAB-98E0-282F544EE1EB}" type="parTrans" cxnId="{CEF84DCD-F426-423C-8D21-AEA2EE8DA190}">
      <dgm:prSet/>
      <dgm:spPr/>
      <dgm:t>
        <a:bodyPr/>
        <a:lstStyle/>
        <a:p>
          <a:endParaRPr lang="en-GB" sz="1400"/>
        </a:p>
      </dgm:t>
    </dgm:pt>
    <dgm:pt modelId="{685B240A-856D-440B-A0DA-F0E505AC6AF0}" type="sibTrans" cxnId="{CEF84DCD-F426-423C-8D21-AEA2EE8DA190}">
      <dgm:prSet/>
      <dgm:spPr/>
      <dgm:t>
        <a:bodyPr/>
        <a:lstStyle/>
        <a:p>
          <a:endParaRPr lang="en-GB" sz="1400"/>
        </a:p>
      </dgm:t>
    </dgm:pt>
    <dgm:pt modelId="{D5B9823A-68C6-4B09-91A4-3A195239121A}">
      <dgm:prSet custT="1"/>
      <dgm:spPr/>
      <dgm:t>
        <a:bodyPr/>
        <a:lstStyle/>
        <a:p>
          <a:r>
            <a:rPr lang="en-GB" sz="1400" b="1" dirty="0"/>
            <a:t>100% of daytime EV charging </a:t>
          </a:r>
          <a:r>
            <a:rPr lang="en-GB" sz="1400" dirty="0"/>
            <a:t>supplied by solar, thanks to increase RE investment. And </a:t>
          </a:r>
          <a:r>
            <a:rPr lang="en-GB" sz="1400" b="1" dirty="0"/>
            <a:t>80% use of BESS </a:t>
          </a:r>
          <a:r>
            <a:rPr lang="en-GB" sz="1400" dirty="0"/>
            <a:t>(charged by solar) </a:t>
          </a:r>
          <a:r>
            <a:rPr lang="en-GB" sz="1400" b="1" dirty="0"/>
            <a:t>outside of sunshine hours</a:t>
          </a:r>
        </a:p>
      </dgm:t>
    </dgm:pt>
    <dgm:pt modelId="{79629679-9BBD-46A3-BE7F-AAF3EC7C534C}" type="parTrans" cxnId="{66769B15-EF4B-4CF3-B473-E618C8476628}">
      <dgm:prSet/>
      <dgm:spPr/>
      <dgm:t>
        <a:bodyPr/>
        <a:lstStyle/>
        <a:p>
          <a:endParaRPr lang="en-GB" sz="1400"/>
        </a:p>
      </dgm:t>
    </dgm:pt>
    <dgm:pt modelId="{9C04B5EB-E11E-45FD-AC26-4396CFCDED0C}" type="sibTrans" cxnId="{66769B15-EF4B-4CF3-B473-E618C8476628}">
      <dgm:prSet/>
      <dgm:spPr/>
      <dgm:t>
        <a:bodyPr/>
        <a:lstStyle/>
        <a:p>
          <a:endParaRPr lang="en-GB" sz="1400"/>
        </a:p>
      </dgm:t>
    </dgm:pt>
    <dgm:pt modelId="{F6D584B9-C159-44CE-9B28-705F9261643A}">
      <dgm:prSet custT="1"/>
      <dgm:spPr/>
      <dgm:t>
        <a:bodyPr/>
        <a:lstStyle/>
        <a:p>
          <a:r>
            <a:rPr lang="en-GB" sz="1400" dirty="0"/>
            <a:t>More daytime EV charging, thanks to TOU tariffs and provision of public charging facilities</a:t>
          </a:r>
        </a:p>
      </dgm:t>
    </dgm:pt>
    <dgm:pt modelId="{D583DD30-9D9A-401B-B968-414DE0578A62}" type="parTrans" cxnId="{9408EA76-4C7D-41E8-91FF-4CE96F55742A}">
      <dgm:prSet/>
      <dgm:spPr/>
      <dgm:t>
        <a:bodyPr/>
        <a:lstStyle/>
        <a:p>
          <a:endParaRPr lang="en-GB" sz="1400"/>
        </a:p>
      </dgm:t>
    </dgm:pt>
    <dgm:pt modelId="{6C766CAC-32F7-4818-945A-499E3C3C7B0B}" type="sibTrans" cxnId="{9408EA76-4C7D-41E8-91FF-4CE96F55742A}">
      <dgm:prSet/>
      <dgm:spPr/>
      <dgm:t>
        <a:bodyPr/>
        <a:lstStyle/>
        <a:p>
          <a:endParaRPr lang="en-GB" sz="1400"/>
        </a:p>
      </dgm:t>
    </dgm:pt>
    <dgm:pt modelId="{1A916734-6457-4508-B0AB-4773A924695F}" type="pres">
      <dgm:prSet presAssocID="{B94D6E13-B46B-478C-8637-CEF188C1EA58}" presName="linearFlow" presStyleCnt="0">
        <dgm:presLayoutVars>
          <dgm:dir/>
          <dgm:animLvl val="lvl"/>
          <dgm:resizeHandles val="exact"/>
        </dgm:presLayoutVars>
      </dgm:prSet>
      <dgm:spPr/>
    </dgm:pt>
    <dgm:pt modelId="{B2000DBE-1F7A-450E-9273-9AE8CDE53BE6}" type="pres">
      <dgm:prSet presAssocID="{824EB8DD-AE61-4F71-82B0-067E06CFAD14}" presName="composite" presStyleCnt="0"/>
      <dgm:spPr/>
    </dgm:pt>
    <dgm:pt modelId="{2774D252-8711-4E98-ACB3-7D4AB9E0F22F}" type="pres">
      <dgm:prSet presAssocID="{824EB8DD-AE61-4F71-82B0-067E06CFAD14}" presName="parentText" presStyleLbl="alignNode1" presStyleIdx="0" presStyleCnt="3" custLinFactNeighborY="-12362">
        <dgm:presLayoutVars>
          <dgm:chMax val="1"/>
          <dgm:bulletEnabled val="1"/>
        </dgm:presLayoutVars>
      </dgm:prSet>
      <dgm:spPr/>
    </dgm:pt>
    <dgm:pt modelId="{4F93F796-E531-4D8B-8028-5CE504179136}" type="pres">
      <dgm:prSet presAssocID="{824EB8DD-AE61-4F71-82B0-067E06CFAD14}" presName="descendantText" presStyleLbl="alignAcc1" presStyleIdx="0" presStyleCnt="3" custScaleY="105136" custLinFactNeighborX="794" custLinFactNeighborY="-12200">
        <dgm:presLayoutVars>
          <dgm:bulletEnabled val="1"/>
        </dgm:presLayoutVars>
      </dgm:prSet>
      <dgm:spPr/>
    </dgm:pt>
    <dgm:pt modelId="{128BD8D6-3A60-4014-8E2D-2E71327C99F8}" type="pres">
      <dgm:prSet presAssocID="{631F5F72-19AB-48B2-9907-437AC380CA4F}" presName="sp" presStyleCnt="0"/>
      <dgm:spPr/>
    </dgm:pt>
    <dgm:pt modelId="{12350F5A-0D75-42E2-802F-36F1EF580BA3}" type="pres">
      <dgm:prSet presAssocID="{C7365CA8-D120-4484-AE22-BF1702ACA4BC}" presName="composite" presStyleCnt="0"/>
      <dgm:spPr/>
    </dgm:pt>
    <dgm:pt modelId="{17ED8182-1A1D-4DE1-B60B-649A1B8104BF}" type="pres">
      <dgm:prSet presAssocID="{C7365CA8-D120-4484-AE22-BF1702ACA4BC}" presName="parentText" presStyleLbl="alignNode1" presStyleIdx="1" presStyleCnt="3" custScaleY="131426" custLinFactNeighborY="-11350">
        <dgm:presLayoutVars>
          <dgm:chMax val="1"/>
          <dgm:bulletEnabled val="1"/>
        </dgm:presLayoutVars>
      </dgm:prSet>
      <dgm:spPr/>
    </dgm:pt>
    <dgm:pt modelId="{B7A3EC35-AA38-47A8-87E4-BAA300E8EE21}" type="pres">
      <dgm:prSet presAssocID="{C7365CA8-D120-4484-AE22-BF1702ACA4BC}" presName="descendantText" presStyleLbl="alignAcc1" presStyleIdx="1" presStyleCnt="3" custScaleY="200436" custLinFactNeighborX="969" custLinFactNeighborY="-10476">
        <dgm:presLayoutVars>
          <dgm:bulletEnabled val="1"/>
        </dgm:presLayoutVars>
      </dgm:prSet>
      <dgm:spPr/>
    </dgm:pt>
    <dgm:pt modelId="{ABE27466-D1C6-4635-BC93-7002FAA16FC6}" type="pres">
      <dgm:prSet presAssocID="{638C152E-1274-41AE-8A6C-3B4379AAB4A1}" presName="sp" presStyleCnt="0"/>
      <dgm:spPr/>
    </dgm:pt>
    <dgm:pt modelId="{444136B5-B808-41C7-AB67-9D5A12223AED}" type="pres">
      <dgm:prSet presAssocID="{E1FE912D-3257-4188-B903-377E7D9B1E2C}" presName="composite" presStyleCnt="0"/>
      <dgm:spPr/>
    </dgm:pt>
    <dgm:pt modelId="{78E3969F-966E-4C5E-ABB2-F880ADF459E1}" type="pres">
      <dgm:prSet presAssocID="{E1FE912D-3257-4188-B903-377E7D9B1E2C}" presName="parentText" presStyleLbl="alignNode1" presStyleIdx="2" presStyleCnt="3" custScaleX="121966" custScaleY="181431">
        <dgm:presLayoutVars>
          <dgm:chMax val="1"/>
          <dgm:bulletEnabled val="1"/>
        </dgm:presLayoutVars>
      </dgm:prSet>
      <dgm:spPr/>
    </dgm:pt>
    <dgm:pt modelId="{093AC1DB-A3FB-4866-A62D-6EEFF7E81CFD}" type="pres">
      <dgm:prSet presAssocID="{E1FE912D-3257-4188-B903-377E7D9B1E2C}" presName="descendantText" presStyleLbl="alignAcc1" presStyleIdx="2" presStyleCnt="3" custScaleY="292464" custLinFactNeighborY="11256">
        <dgm:presLayoutVars>
          <dgm:bulletEnabled val="1"/>
        </dgm:presLayoutVars>
      </dgm:prSet>
      <dgm:spPr/>
    </dgm:pt>
  </dgm:ptLst>
  <dgm:cxnLst>
    <dgm:cxn modelId="{762F940E-42A1-4C0A-AE0B-6730412F37E4}" type="presOf" srcId="{C7365CA8-D120-4484-AE22-BF1702ACA4BC}" destId="{17ED8182-1A1D-4DE1-B60B-649A1B8104BF}" srcOrd="0" destOrd="0" presId="urn:microsoft.com/office/officeart/2005/8/layout/chevron2"/>
    <dgm:cxn modelId="{7AED2510-B156-4AF3-9EAF-881C42E3C22C}" srcId="{824EB8DD-AE61-4F71-82B0-067E06CFAD14}" destId="{14F19AF4-D041-4A7D-B0C4-651D101F8522}" srcOrd="1" destOrd="0" parTransId="{6D999615-0CBB-4C37-91D6-2666118B50CB}" sibTransId="{F8561FB7-778E-4994-9D21-2E92F5E0D401}"/>
    <dgm:cxn modelId="{66769B15-EF4B-4CF3-B473-E618C8476628}" srcId="{E1FE912D-3257-4188-B903-377E7D9B1E2C}" destId="{D5B9823A-68C6-4B09-91A4-3A195239121A}" srcOrd="1" destOrd="0" parTransId="{79629679-9BBD-46A3-BE7F-AAF3EC7C534C}" sibTransId="{9C04B5EB-E11E-45FD-AC26-4396CFCDED0C}"/>
    <dgm:cxn modelId="{52EF0F1F-C9C4-4517-B710-FAA3E631077D}" srcId="{C7365CA8-D120-4484-AE22-BF1702ACA4BC}" destId="{647D10F0-80B7-42CA-AEEE-01A4E024850B}" srcOrd="0" destOrd="0" parTransId="{1574B759-6979-4633-91CD-647EBCF857EC}" sibTransId="{54913E2C-5A58-42B3-889D-64CD3DB7B360}"/>
    <dgm:cxn modelId="{93C9652A-79E5-41F2-85DB-C7AD55389C4C}" srcId="{C7365CA8-D120-4484-AE22-BF1702ACA4BC}" destId="{2B13CF8B-6208-42A1-B923-473DFAA5E5F1}" srcOrd="2" destOrd="0" parTransId="{B2EB1A31-F5E8-4A0E-9B2E-2F67713F258F}" sibTransId="{B1A9BC6E-C785-4197-BD17-2E1C7A5B8EFC}"/>
    <dgm:cxn modelId="{93EEC24B-C404-4F4C-BB1E-2AD1F73AA5DD}" type="presOf" srcId="{14F19AF4-D041-4A7D-B0C4-651D101F8522}" destId="{4F93F796-E531-4D8B-8028-5CE504179136}" srcOrd="0" destOrd="1" presId="urn:microsoft.com/office/officeart/2005/8/layout/chevron2"/>
    <dgm:cxn modelId="{E2DFED4B-41AF-4083-A682-00DFADD8E4C0}" type="presOf" srcId="{824EB8DD-AE61-4F71-82B0-067E06CFAD14}" destId="{2774D252-8711-4E98-ACB3-7D4AB9E0F22F}" srcOrd="0" destOrd="0" presId="urn:microsoft.com/office/officeart/2005/8/layout/chevron2"/>
    <dgm:cxn modelId="{20E35F6E-EB10-4F26-BC28-248BF7A5E5C9}" type="presOf" srcId="{30C46775-0477-403A-9424-6ED4EB7A72F1}" destId="{4F93F796-E531-4D8B-8028-5CE504179136}" srcOrd="0" destOrd="0" presId="urn:microsoft.com/office/officeart/2005/8/layout/chevron2"/>
    <dgm:cxn modelId="{35283C71-D880-4C59-B1D5-4FF02A018964}" srcId="{824EB8DD-AE61-4F71-82B0-067E06CFAD14}" destId="{30C46775-0477-403A-9424-6ED4EB7A72F1}" srcOrd="0" destOrd="0" parTransId="{24090937-5017-44EA-B2EB-A3946000BCE8}" sibTransId="{BB6F283E-B212-4315-8585-53230FBD57C4}"/>
    <dgm:cxn modelId="{9408EA76-4C7D-41E8-91FF-4CE96F55742A}" srcId="{E1FE912D-3257-4188-B903-377E7D9B1E2C}" destId="{F6D584B9-C159-44CE-9B28-705F9261643A}" srcOrd="2" destOrd="0" parTransId="{D583DD30-9D9A-401B-B968-414DE0578A62}" sibTransId="{6C766CAC-32F7-4818-945A-499E3C3C7B0B}"/>
    <dgm:cxn modelId="{ABD7EC79-1C9F-4C1F-B864-FFE98B0E9917}" type="presOf" srcId="{B94D6E13-B46B-478C-8637-CEF188C1EA58}" destId="{1A916734-6457-4508-B0AB-4773A924695F}" srcOrd="0" destOrd="0" presId="urn:microsoft.com/office/officeart/2005/8/layout/chevron2"/>
    <dgm:cxn modelId="{D67F137D-592B-4CB3-A4B4-A736D2ACCAF9}" type="presOf" srcId="{D5B9823A-68C6-4B09-91A4-3A195239121A}" destId="{093AC1DB-A3FB-4866-A62D-6EEFF7E81CFD}" srcOrd="0" destOrd="1" presId="urn:microsoft.com/office/officeart/2005/8/layout/chevron2"/>
    <dgm:cxn modelId="{92D7A291-D5B8-4C22-8C32-1A7D086C7772}" srcId="{B94D6E13-B46B-478C-8637-CEF188C1EA58}" destId="{C7365CA8-D120-4484-AE22-BF1702ACA4BC}" srcOrd="1" destOrd="0" parTransId="{5271C1E3-8CD1-4AAE-B27F-6D8261607AFA}" sibTransId="{638C152E-1274-41AE-8A6C-3B4379AAB4A1}"/>
    <dgm:cxn modelId="{25B02E9B-267F-4ACD-8298-32854A155894}" srcId="{B94D6E13-B46B-478C-8637-CEF188C1EA58}" destId="{824EB8DD-AE61-4F71-82B0-067E06CFAD14}" srcOrd="0" destOrd="0" parTransId="{BD0BE2C7-FF96-4CE4-B6B6-D066D8BECA14}" sibTransId="{631F5F72-19AB-48B2-9907-437AC380CA4F}"/>
    <dgm:cxn modelId="{5B9B22C0-80C2-48AC-AE44-E4F9E9E0317D}" type="presOf" srcId="{2B13CF8B-6208-42A1-B923-473DFAA5E5F1}" destId="{B7A3EC35-AA38-47A8-87E4-BAA300E8EE21}" srcOrd="0" destOrd="2" presId="urn:microsoft.com/office/officeart/2005/8/layout/chevron2"/>
    <dgm:cxn modelId="{A0F48BC2-ECA6-4BCB-A71C-CC64BD0E6DBF}" srcId="{C7365CA8-D120-4484-AE22-BF1702ACA4BC}" destId="{0FDF41C7-11E1-408D-80DE-E8F512D868E4}" srcOrd="1" destOrd="0" parTransId="{90ACF7EB-ED35-48AA-B8B8-40C3BBE9F865}" sibTransId="{71557B1D-110A-4A92-BC48-5DCF4B78FB29}"/>
    <dgm:cxn modelId="{BA073DC7-DC99-40BD-8E17-7B70C8FDFE62}" type="presOf" srcId="{E1FE912D-3257-4188-B903-377E7D9B1E2C}" destId="{78E3969F-966E-4C5E-ABB2-F880ADF459E1}" srcOrd="0" destOrd="0" presId="urn:microsoft.com/office/officeart/2005/8/layout/chevron2"/>
    <dgm:cxn modelId="{CEF84DCD-F426-423C-8D21-AEA2EE8DA190}" srcId="{E1FE912D-3257-4188-B903-377E7D9B1E2C}" destId="{D1095EFE-0BB7-4320-B2F1-CCD79E6318EB}" srcOrd="0" destOrd="0" parTransId="{BDC404CA-BE32-4EAB-98E0-282F544EE1EB}" sibTransId="{685B240A-856D-440B-A0DA-F0E505AC6AF0}"/>
    <dgm:cxn modelId="{C95ECFE3-DDE5-4ABC-96F4-177476C6B53A}" type="presOf" srcId="{0FDF41C7-11E1-408D-80DE-E8F512D868E4}" destId="{B7A3EC35-AA38-47A8-87E4-BAA300E8EE21}" srcOrd="0" destOrd="1" presId="urn:microsoft.com/office/officeart/2005/8/layout/chevron2"/>
    <dgm:cxn modelId="{1EA0F6E6-803D-4897-ABD0-BDE786A93D23}" type="presOf" srcId="{D1095EFE-0BB7-4320-B2F1-CCD79E6318EB}" destId="{093AC1DB-A3FB-4866-A62D-6EEFF7E81CFD}" srcOrd="0" destOrd="0" presId="urn:microsoft.com/office/officeart/2005/8/layout/chevron2"/>
    <dgm:cxn modelId="{E914D8EF-34ED-4EBA-BCA3-467C84E96B33}" type="presOf" srcId="{F6D584B9-C159-44CE-9B28-705F9261643A}" destId="{093AC1DB-A3FB-4866-A62D-6EEFF7E81CFD}" srcOrd="0" destOrd="2" presId="urn:microsoft.com/office/officeart/2005/8/layout/chevron2"/>
    <dgm:cxn modelId="{744EF0F5-7EBB-412F-8A15-785A798FEB14}" type="presOf" srcId="{647D10F0-80B7-42CA-AEEE-01A4E024850B}" destId="{B7A3EC35-AA38-47A8-87E4-BAA300E8EE21}" srcOrd="0" destOrd="0" presId="urn:microsoft.com/office/officeart/2005/8/layout/chevron2"/>
    <dgm:cxn modelId="{12C11FFD-F55A-46FC-9A6B-19F1448E1247}" srcId="{B94D6E13-B46B-478C-8637-CEF188C1EA58}" destId="{E1FE912D-3257-4188-B903-377E7D9B1E2C}" srcOrd="2" destOrd="0" parTransId="{9FF8DE9C-7426-41F2-AE56-BAB72BCB8A0C}" sibTransId="{0466EE06-2239-4104-83F4-685A5EAEDCF6}"/>
    <dgm:cxn modelId="{5279A41D-94B8-4B4E-8BC6-A53914341697}" type="presParOf" srcId="{1A916734-6457-4508-B0AB-4773A924695F}" destId="{B2000DBE-1F7A-450E-9273-9AE8CDE53BE6}" srcOrd="0" destOrd="0" presId="urn:microsoft.com/office/officeart/2005/8/layout/chevron2"/>
    <dgm:cxn modelId="{1BE1ABC0-29CD-4A08-8C9F-15AB28FCBC6C}" type="presParOf" srcId="{B2000DBE-1F7A-450E-9273-9AE8CDE53BE6}" destId="{2774D252-8711-4E98-ACB3-7D4AB9E0F22F}" srcOrd="0" destOrd="0" presId="urn:microsoft.com/office/officeart/2005/8/layout/chevron2"/>
    <dgm:cxn modelId="{A60CD2AC-3C4D-4DC5-8937-B2B5B46B9613}" type="presParOf" srcId="{B2000DBE-1F7A-450E-9273-9AE8CDE53BE6}" destId="{4F93F796-E531-4D8B-8028-5CE504179136}" srcOrd="1" destOrd="0" presId="urn:microsoft.com/office/officeart/2005/8/layout/chevron2"/>
    <dgm:cxn modelId="{0D0E65C7-2FD1-437B-9045-E7D6AAC03B8B}" type="presParOf" srcId="{1A916734-6457-4508-B0AB-4773A924695F}" destId="{128BD8D6-3A60-4014-8E2D-2E71327C99F8}" srcOrd="1" destOrd="0" presId="urn:microsoft.com/office/officeart/2005/8/layout/chevron2"/>
    <dgm:cxn modelId="{04D916E4-BEDF-445A-B5B3-36B003D0D8A8}" type="presParOf" srcId="{1A916734-6457-4508-B0AB-4773A924695F}" destId="{12350F5A-0D75-42E2-802F-36F1EF580BA3}" srcOrd="2" destOrd="0" presId="urn:microsoft.com/office/officeart/2005/8/layout/chevron2"/>
    <dgm:cxn modelId="{5B07F0F7-8C32-41F4-8648-712DDD1D7560}" type="presParOf" srcId="{12350F5A-0D75-42E2-802F-36F1EF580BA3}" destId="{17ED8182-1A1D-4DE1-B60B-649A1B8104BF}" srcOrd="0" destOrd="0" presId="urn:microsoft.com/office/officeart/2005/8/layout/chevron2"/>
    <dgm:cxn modelId="{EEA2E185-7B37-4920-A4AC-D73EB05FF677}" type="presParOf" srcId="{12350F5A-0D75-42E2-802F-36F1EF580BA3}" destId="{B7A3EC35-AA38-47A8-87E4-BAA300E8EE21}" srcOrd="1" destOrd="0" presId="urn:microsoft.com/office/officeart/2005/8/layout/chevron2"/>
    <dgm:cxn modelId="{32F5A677-E5C6-4E97-8AD5-CB4A1797C94E}" type="presParOf" srcId="{1A916734-6457-4508-B0AB-4773A924695F}" destId="{ABE27466-D1C6-4635-BC93-7002FAA16FC6}" srcOrd="3" destOrd="0" presId="urn:microsoft.com/office/officeart/2005/8/layout/chevron2"/>
    <dgm:cxn modelId="{8FAE77D0-199A-4C92-9646-27056A9DB8EF}" type="presParOf" srcId="{1A916734-6457-4508-B0AB-4773A924695F}" destId="{444136B5-B808-41C7-AB67-9D5A12223AED}" srcOrd="4" destOrd="0" presId="urn:microsoft.com/office/officeart/2005/8/layout/chevron2"/>
    <dgm:cxn modelId="{40D5E06C-4E6B-479E-9CC9-5D05DB08E19B}" type="presParOf" srcId="{444136B5-B808-41C7-AB67-9D5A12223AED}" destId="{78E3969F-966E-4C5E-ABB2-F880ADF459E1}" srcOrd="0" destOrd="0" presId="urn:microsoft.com/office/officeart/2005/8/layout/chevron2"/>
    <dgm:cxn modelId="{A6FEA0BB-71A3-4A18-AA19-472816C8E0F6}" type="presParOf" srcId="{444136B5-B808-41C7-AB67-9D5A12223AED}" destId="{093AC1DB-A3FB-4866-A62D-6EEFF7E81C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1A431-13E9-4CD1-8203-52B31085E492}">
      <dsp:nvSpPr>
        <dsp:cNvPr id="0" name=""/>
        <dsp:cNvSpPr/>
      </dsp:nvSpPr>
      <dsp:spPr>
        <a:xfrm rot="10800000">
          <a:off x="1071525" y="12432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 dirty="0"/>
            <a:t>Electric cars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High, particularly for taxis and high-use customers</a:t>
          </a:r>
          <a:endParaRPr lang="en-GB" sz="1100" kern="1200"/>
        </a:p>
      </dsp:txBody>
      <dsp:txXfrm rot="10800000">
        <a:off x="1220670" y="12432"/>
        <a:ext cx="3559366" cy="596582"/>
      </dsp:txXfrm>
    </dsp:sp>
    <dsp:sp modelId="{EA0F3AEF-B9A8-4E14-A84B-026515563182}">
      <dsp:nvSpPr>
        <dsp:cNvPr id="0" name=""/>
        <dsp:cNvSpPr/>
      </dsp:nvSpPr>
      <dsp:spPr>
        <a:xfrm>
          <a:off x="784953" y="506"/>
          <a:ext cx="596582" cy="59658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B8456-8141-4203-A5C7-D8AA89977A8E}">
      <dsp:nvSpPr>
        <dsp:cNvPr id="0" name=""/>
        <dsp:cNvSpPr/>
      </dsp:nvSpPr>
      <dsp:spPr>
        <a:xfrm rot="10800000">
          <a:off x="1071525" y="787099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/>
            <a:t>Electric motorbikes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High, in countries where motorbikes are already used</a:t>
          </a:r>
          <a:endParaRPr lang="en-GB" sz="1100" kern="1200"/>
        </a:p>
      </dsp:txBody>
      <dsp:txXfrm rot="10800000">
        <a:off x="1220670" y="787099"/>
        <a:ext cx="3559366" cy="596582"/>
      </dsp:txXfrm>
    </dsp:sp>
    <dsp:sp modelId="{037FE020-23ED-434C-9271-F2C2EA61D24B}">
      <dsp:nvSpPr>
        <dsp:cNvPr id="0" name=""/>
        <dsp:cNvSpPr/>
      </dsp:nvSpPr>
      <dsp:spPr>
        <a:xfrm>
          <a:off x="784953" y="775173"/>
          <a:ext cx="596582" cy="59658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EB551-FAFE-4410-8262-18C00A237C53}">
      <dsp:nvSpPr>
        <dsp:cNvPr id="0" name=""/>
        <dsp:cNvSpPr/>
      </dsp:nvSpPr>
      <dsp:spPr>
        <a:xfrm rot="10800000">
          <a:off x="1071525" y="1561766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 dirty="0"/>
            <a:t>Electric vans and trucks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High for delivery vans and transport, low for trucks</a:t>
          </a:r>
          <a:endParaRPr lang="en-GB" sz="1100" kern="1200"/>
        </a:p>
      </dsp:txBody>
      <dsp:txXfrm rot="10800000">
        <a:off x="1220670" y="1561766"/>
        <a:ext cx="3559366" cy="596582"/>
      </dsp:txXfrm>
    </dsp:sp>
    <dsp:sp modelId="{20AB90C3-8347-4826-BD42-334A84ABED25}">
      <dsp:nvSpPr>
        <dsp:cNvPr id="0" name=""/>
        <dsp:cNvSpPr/>
      </dsp:nvSpPr>
      <dsp:spPr>
        <a:xfrm>
          <a:off x="784953" y="1549840"/>
          <a:ext cx="596582" cy="59658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CD82D-5034-43C1-A894-902BAD395691}">
      <dsp:nvSpPr>
        <dsp:cNvPr id="0" name=""/>
        <dsp:cNvSpPr/>
      </dsp:nvSpPr>
      <dsp:spPr>
        <a:xfrm rot="10800000">
          <a:off x="1071525" y="2336433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/>
            <a:t>Electric buses 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Low unless heavily subsidised </a:t>
          </a:r>
          <a:endParaRPr lang="en-GB" sz="1100" kern="1200"/>
        </a:p>
      </dsp:txBody>
      <dsp:txXfrm rot="10800000">
        <a:off x="1220670" y="2336433"/>
        <a:ext cx="3559366" cy="596582"/>
      </dsp:txXfrm>
    </dsp:sp>
    <dsp:sp modelId="{F2F22EFE-D3A5-4BF9-B071-39B8AFC139DA}">
      <dsp:nvSpPr>
        <dsp:cNvPr id="0" name=""/>
        <dsp:cNvSpPr/>
      </dsp:nvSpPr>
      <dsp:spPr>
        <a:xfrm>
          <a:off x="784953" y="2324507"/>
          <a:ext cx="596582" cy="596582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7C523-7CB0-4C83-A8D2-0A41DF43ABC6}">
      <dsp:nvSpPr>
        <dsp:cNvPr id="0" name=""/>
        <dsp:cNvSpPr/>
      </dsp:nvSpPr>
      <dsp:spPr>
        <a:xfrm rot="10800000">
          <a:off x="1071525" y="3111100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/>
            <a:t>Electric boats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Low</a:t>
          </a:r>
          <a:endParaRPr lang="en-GB" sz="1100" kern="1200"/>
        </a:p>
      </dsp:txBody>
      <dsp:txXfrm rot="10800000">
        <a:off x="1220670" y="3111100"/>
        <a:ext cx="3559366" cy="596582"/>
      </dsp:txXfrm>
    </dsp:sp>
    <dsp:sp modelId="{46DFF2F7-3CD8-4704-8918-A340D5E27F03}">
      <dsp:nvSpPr>
        <dsp:cNvPr id="0" name=""/>
        <dsp:cNvSpPr/>
      </dsp:nvSpPr>
      <dsp:spPr>
        <a:xfrm>
          <a:off x="784953" y="3099174"/>
          <a:ext cx="596582" cy="596582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40E34-8177-4B8A-AA18-DDEE72408514}">
      <dsp:nvSpPr>
        <dsp:cNvPr id="0" name=""/>
        <dsp:cNvSpPr/>
      </dsp:nvSpPr>
      <dsp:spPr>
        <a:xfrm rot="10800000">
          <a:off x="1071525" y="3874348"/>
          <a:ext cx="3708511" cy="596582"/>
        </a:xfrm>
        <a:prstGeom prst="homePlate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076" tIns="53340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baseline="0"/>
            <a:t>Micro e-mobility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kern="1200" baseline="0"/>
            <a:t>Moderate to high, with only small barriers to entry </a:t>
          </a:r>
          <a:endParaRPr lang="en-GB" sz="1100" kern="1200"/>
        </a:p>
      </dsp:txBody>
      <dsp:txXfrm rot="10800000">
        <a:off x="1220670" y="3874348"/>
        <a:ext cx="3559366" cy="596582"/>
      </dsp:txXfrm>
    </dsp:sp>
    <dsp:sp modelId="{BABE4AC8-42BC-4757-B04D-B5401ED34861}">
      <dsp:nvSpPr>
        <dsp:cNvPr id="0" name=""/>
        <dsp:cNvSpPr/>
      </dsp:nvSpPr>
      <dsp:spPr>
        <a:xfrm>
          <a:off x="784953" y="3873841"/>
          <a:ext cx="596582" cy="596582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4D252-8711-4E98-ACB3-7D4AB9E0F22F}">
      <dsp:nvSpPr>
        <dsp:cNvPr id="0" name=""/>
        <dsp:cNvSpPr/>
      </dsp:nvSpPr>
      <dsp:spPr>
        <a:xfrm rot="5400000">
          <a:off x="-174417" y="273023"/>
          <a:ext cx="925583" cy="6479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Business-as-usual 2022</a:t>
          </a:r>
        </a:p>
      </dsp:txBody>
      <dsp:txXfrm rot="-5400000">
        <a:off x="-35579" y="458139"/>
        <a:ext cx="647908" cy="277675"/>
      </dsp:txXfrm>
    </dsp:sp>
    <dsp:sp modelId="{4F93F796-E531-4D8B-8028-5CE504179136}">
      <dsp:nvSpPr>
        <dsp:cNvPr id="0" name=""/>
        <dsp:cNvSpPr/>
      </dsp:nvSpPr>
      <dsp:spPr>
        <a:xfrm rot="5400000">
          <a:off x="1741516" y="-946834"/>
          <a:ext cx="632528" cy="2845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Based on status quo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No further policy interventions beyond status quo </a:t>
          </a:r>
        </a:p>
      </dsp:txBody>
      <dsp:txXfrm rot="-5400000">
        <a:off x="634924" y="190635"/>
        <a:ext cx="2814837" cy="570774"/>
      </dsp:txXfrm>
    </dsp:sp>
    <dsp:sp modelId="{17ED8182-1A1D-4DE1-B60B-649A1B8104BF}">
      <dsp:nvSpPr>
        <dsp:cNvPr id="0" name=""/>
        <dsp:cNvSpPr/>
      </dsp:nvSpPr>
      <dsp:spPr>
        <a:xfrm rot="5400000">
          <a:off x="-319854" y="1398391"/>
          <a:ext cx="1216457" cy="6479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Business-as-usual 2030</a:t>
          </a:r>
        </a:p>
      </dsp:txBody>
      <dsp:txXfrm rot="-5400000">
        <a:off x="-35579" y="1438070"/>
        <a:ext cx="647908" cy="568549"/>
      </dsp:txXfrm>
    </dsp:sp>
    <dsp:sp modelId="{B7A3EC35-AA38-47A8-87E4-BAA300E8EE21}">
      <dsp:nvSpPr>
        <dsp:cNvPr id="0" name=""/>
        <dsp:cNvSpPr/>
      </dsp:nvSpPr>
      <dsp:spPr>
        <a:xfrm rot="5400000">
          <a:off x="1790052" y="-144415"/>
          <a:ext cx="1205881" cy="3493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Conservative assumptions reduction in EV upfront costs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Only </a:t>
          </a:r>
          <a:r>
            <a:rPr lang="en-GB" sz="1400" b="1" kern="1200" dirty="0"/>
            <a:t>20% of daytime EV charging </a:t>
          </a:r>
          <a:r>
            <a:rPr lang="en-GB" sz="1400" kern="1200" dirty="0"/>
            <a:t>supplied by solar. Use of </a:t>
          </a:r>
          <a:r>
            <a:rPr lang="en-GB" sz="1400" b="1" kern="1200" dirty="0"/>
            <a:t>diesel outside of sunshine hours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Mostly overnight EV charging</a:t>
          </a:r>
        </a:p>
      </dsp:txBody>
      <dsp:txXfrm rot="-5400000">
        <a:off x="646182" y="1058321"/>
        <a:ext cx="3434756" cy="1088149"/>
      </dsp:txXfrm>
    </dsp:sp>
    <dsp:sp modelId="{78E3969F-966E-4C5E-ABB2-F880ADF459E1}">
      <dsp:nvSpPr>
        <dsp:cNvPr id="0" name=""/>
        <dsp:cNvSpPr/>
      </dsp:nvSpPr>
      <dsp:spPr>
        <a:xfrm rot="5400000">
          <a:off x="-480113" y="2970556"/>
          <a:ext cx="1679295" cy="7902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Favourable 2030</a:t>
          </a:r>
        </a:p>
      </dsp:txBody>
      <dsp:txXfrm rot="-5400000">
        <a:off x="-35580" y="2921137"/>
        <a:ext cx="790228" cy="889067"/>
      </dsp:txXfrm>
    </dsp:sp>
    <dsp:sp modelId="{093AC1DB-A3FB-4866-A62D-6EEFF7E81CFD}">
      <dsp:nvSpPr>
        <dsp:cNvPr id="0" name=""/>
        <dsp:cNvSpPr/>
      </dsp:nvSpPr>
      <dsp:spPr>
        <a:xfrm rot="5400000">
          <a:off x="1550525" y="1524601"/>
          <a:ext cx="1759549" cy="3493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Higher future cost reductions in EV upfront costs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100% of daytime EV charging </a:t>
          </a:r>
          <a:r>
            <a:rPr lang="en-GB" sz="1400" kern="1200" dirty="0"/>
            <a:t>supplied by solar, thanks to increase RE investment. And </a:t>
          </a:r>
          <a:r>
            <a:rPr lang="en-GB" sz="1400" b="1" kern="1200" dirty="0"/>
            <a:t>80% use of BESS </a:t>
          </a:r>
          <a:r>
            <a:rPr lang="en-GB" sz="1400" kern="1200" dirty="0"/>
            <a:t>(charged by solar) </a:t>
          </a:r>
          <a:r>
            <a:rPr lang="en-GB" sz="1400" b="1" kern="1200" dirty="0"/>
            <a:t>outside of sunshine hours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More daytime EV charging, thanks to TOU tariffs and provision of public charging facilities</a:t>
          </a:r>
        </a:p>
      </dsp:txBody>
      <dsp:txXfrm rot="-5400000">
        <a:off x="683489" y="2477531"/>
        <a:ext cx="3407728" cy="1587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21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436" y="0"/>
            <a:ext cx="2949218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D1EE9-C6C9-412C-AC15-EB2B846629F8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51"/>
            <a:ext cx="294921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436" y="9440651"/>
            <a:ext cx="2949218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6FF3E-7F13-442E-B37E-C1D98F0E5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5EB201-5251-4160-BB22-D3C64FF490A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55"/>
            <a:ext cx="2949787" cy="49869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55"/>
            <a:ext cx="2949787" cy="49869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74703A-F923-4300-B402-67C7BF9EF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9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30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1055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801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2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38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24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5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5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4703A-F923-4300-B402-67C7BF9EF4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15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4703A-F923-4300-B402-67C7BF9EF4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19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5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0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6" b="13886"/>
          <a:stretch/>
        </p:blipFill>
        <p:spPr>
          <a:xfrm>
            <a:off x="0" y="1907710"/>
            <a:ext cx="4663440" cy="4950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8367" y="1670998"/>
            <a:ext cx="3918473" cy="23876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2235" y="4105275"/>
            <a:ext cx="3224605" cy="197279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040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9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7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2A0F40-982F-44D1-BAA3-74645ED3D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68601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85" y="136525"/>
            <a:ext cx="8462029" cy="476249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baseline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B9C96FF-6384-4EF5-BEB7-F46DD844728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B0A7A67-C6E7-4CDE-B3FA-6443EA511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08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 marL="0" indent="0">
              <a:buNone/>
              <a:defRPr sz="2000"/>
            </a:lvl1pPr>
            <a:lvl2pPr marL="215995" indent="-215995"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180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noProof="0" dirty="0"/>
              <a:t>Text level 1</a:t>
            </a:r>
          </a:p>
          <a:p>
            <a:pPr lvl="1"/>
            <a:r>
              <a:rPr lang="en-US" noProof="0" dirty="0"/>
              <a:t>Text level 2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250825" y="404285"/>
            <a:ext cx="8642351" cy="912283"/>
          </a:xfrm>
        </p:spPr>
        <p:txBody>
          <a:bodyPr anchor="ctr" anchorCtr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FontTx/>
              <a:buBlip>
                <a:blip r:embed="rId2"/>
              </a:buBlip>
              <a:defRPr sz="2300" b="1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FontTx/>
              <a:buBlip>
                <a:blip r:embed="rId2"/>
              </a:buBlip>
              <a:defRPr sz="20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 dirty="0"/>
              <a:t>TITLE</a:t>
            </a:r>
          </a:p>
          <a:p>
            <a:pPr lvl="1"/>
            <a:r>
              <a:rPr lang="en-US" noProof="0" dirty="0"/>
              <a:t>Sub-title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/>
          <a:p>
            <a:fld id="{733122C9-A0B9-462F-8757-0847AD287B63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97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no section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1020622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6000">
          <p15:clr>
            <a:srgbClr val="A4A3A4"/>
          </p15:clr>
        </p15:guide>
        <p15:guide id="2" pos="240">
          <p15:clr>
            <a:srgbClr val="A4A3A4"/>
          </p15:clr>
        </p15:guide>
        <p15:guide id="3" orient="horz" pos="823">
          <p15:clr>
            <a:srgbClr val="A4A3A4"/>
          </p15:clr>
        </p15:guide>
        <p15:guide id="4" orient="horz" pos="4156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ar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rgbClr val="139AF0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301628"/>
            <a:ext cx="8462029" cy="756707"/>
          </a:xfrm>
        </p:spPr>
        <p:txBody>
          <a:bodyPr/>
          <a:lstStyle>
            <a:lvl1pPr>
              <a:defRPr sz="165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979" algn="r"/>
              </a:tabLst>
              <a:defRPr lang="en-US" sz="12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1002633" y="6356352"/>
            <a:ext cx="570831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Information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8274218" y="6363035"/>
            <a:ext cx="552283" cy="35844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938D076B-835E-4F34-AD29-B36B6034BCE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7916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reak slide (alternat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mage001.jpg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9800" y="6446487"/>
            <a:ext cx="394200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833279-68CE-4882-B2AA-D69F032FCF56}"/>
              </a:ext>
            </a:extLst>
          </p:cNvPr>
          <p:cNvSpPr txBox="1"/>
          <p:nvPr userDrawn="1"/>
        </p:nvSpPr>
        <p:spPr>
          <a:xfrm>
            <a:off x="320278" y="1417638"/>
            <a:ext cx="6172200" cy="40233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</a:pPr>
            <a:endParaRPr lang="en-GB" sz="2100" b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3225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60033" y="1419875"/>
            <a:ext cx="3960118" cy="4860000"/>
          </a:xfrm>
        </p:spPr>
        <p:txBody>
          <a:bodyPr>
            <a:noAutofit/>
          </a:bodyPr>
          <a:lstStyle>
            <a:lvl1pPr marL="266700" indent="-266700">
              <a:buFont typeface="Wingdings 3" panose="05040102010807070707" pitchFamily="18" charset="2"/>
              <a:buChar char=""/>
              <a:defRPr sz="1500" baseline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>
              <a:defRPr sz="1500">
                <a:latin typeface="+mn-lt"/>
                <a:cs typeface="Calibri" pitchFamily="34" charset="0"/>
              </a:defRPr>
            </a:lvl4pPr>
            <a:lvl5pPr>
              <a:defRPr sz="15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861769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4001" y="1412875"/>
            <a:ext cx="4176563" cy="4860000"/>
          </a:xfrm>
        </p:spPr>
        <p:txBody>
          <a:bodyPr>
            <a:noAutofit/>
          </a:bodyPr>
          <a:lstStyle>
            <a:lvl1pPr marL="266700" indent="-266700">
              <a:buFont typeface="Wingdings 3" panose="05040102010807070707" pitchFamily="18" charset="2"/>
              <a:buChar char=""/>
              <a:defRPr sz="1500" baseline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>
              <a:defRPr sz="1500">
                <a:latin typeface="+mn-lt"/>
                <a:cs typeface="Calibri" pitchFamily="34" charset="0"/>
              </a:defRPr>
            </a:lvl4pPr>
            <a:lvl5pPr>
              <a:defRPr sz="15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691014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40"/>
            <a:ext cx="9144000" cy="699882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07" y="925158"/>
            <a:ext cx="8842785" cy="5251805"/>
          </a:xfrm>
        </p:spPr>
        <p:txBody>
          <a:bodyPr/>
          <a:lstStyle>
            <a:lvl1pPr>
              <a:buClr>
                <a:srgbClr val="00B0F0"/>
              </a:buClr>
              <a:defRPr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Calibri" panose="020F0502020204030204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buClr>
                <a:srgbClr val="00B0F0"/>
              </a:buClr>
              <a:defRPr>
                <a:solidFill>
                  <a:schemeClr val="tx1"/>
                </a:solidFill>
              </a:defRPr>
            </a:lvl3pPr>
            <a:lvl4pPr marL="1600200" indent="-228600">
              <a:buClr>
                <a:srgbClr val="00B0F0"/>
              </a:buClr>
              <a:buFont typeface="Calibri" panose="020F0502020204030204" pitchFamily="34" charset="0"/>
              <a:buChar char="–"/>
              <a:defRPr>
                <a:solidFill>
                  <a:schemeClr val="tx1"/>
                </a:solidFill>
              </a:defRPr>
            </a:lvl4pPr>
            <a:lvl5pPr>
              <a:buClr>
                <a:srgbClr val="00B0F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fld id="{17C5F669-CF6A-4082-AC1A-94248534CD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99241"/>
            <a:ext cx="9144000" cy="118334"/>
          </a:xfrm>
          <a:prstGeom prst="rect">
            <a:avLst/>
          </a:prstGeom>
          <a:gradFill flip="none" rotWithShape="1">
            <a:gsLst>
              <a:gs pos="47000">
                <a:srgbClr val="00B0F0"/>
              </a:gs>
              <a:gs pos="0">
                <a:schemeClr val="accent1">
                  <a:lumMod val="50000"/>
                </a:schemeClr>
              </a:gs>
              <a:gs pos="79000">
                <a:srgbClr val="00B0F0">
                  <a:alpha val="7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13425"/>
            <a:ext cx="2011680" cy="5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8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851" y="1419875"/>
            <a:ext cx="8496300" cy="4860000"/>
          </a:xfrm>
        </p:spPr>
        <p:txBody>
          <a:bodyPr>
            <a:noAutofit/>
          </a:bodyPr>
          <a:lstStyle>
            <a:lvl1pPr marL="266700" indent="-266700">
              <a:buFont typeface="Wingdings 3" panose="05040102010807070707" pitchFamily="18" charset="2"/>
              <a:buChar char=""/>
              <a:defRPr sz="1500" baseline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algn="l" rtl="0" eaLnBrk="1" fontAlgn="base" hangingPunct="1">
              <a:spcBef>
                <a:spcPts val="45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defRPr lang="en-US" sz="135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>
              <a:defRPr sz="1500">
                <a:latin typeface="+mn-lt"/>
                <a:cs typeface="Calibri" pitchFamily="34" charset="0"/>
              </a:defRPr>
            </a:lvl4pPr>
            <a:lvl5pPr>
              <a:defRPr sz="15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3427393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28468" y="1189789"/>
            <a:ext cx="715596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328468" y="3000005"/>
            <a:ext cx="7155961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800" b="0" i="0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algn="r">
              <a:defRPr sz="1400" b="0" i="0">
                <a:latin typeface="+mj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4" y="5090709"/>
            <a:ext cx="4663440" cy="91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96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28468" y="1189789"/>
            <a:ext cx="715596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328468" y="3000005"/>
            <a:ext cx="7155961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800" b="0" i="0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algn="r">
              <a:defRPr sz="1400" b="0" i="0">
                <a:latin typeface="+mj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649788"/>
            <a:ext cx="54578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83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72667" y="4699001"/>
            <a:ext cx="2762808" cy="1403045"/>
          </a:xfrm>
        </p:spPr>
        <p:txBody>
          <a:bodyPr anchor="b"/>
          <a:lstStyle>
            <a:lvl1pPr algn="r">
              <a:lnSpc>
                <a:spcPct val="100000"/>
              </a:lnSpc>
              <a:defRPr sz="1800" b="0" i="0" baseline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  <a:lvl2pPr algn="r">
              <a:defRPr sz="1400" b="0" i="0">
                <a:latin typeface="+mj-lt"/>
                <a:cs typeface="Calibri" panose="020F0502020204030204" pitchFamily="34" charset="0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6116638"/>
            <a:ext cx="2719387" cy="306387"/>
          </a:xfrm>
          <a:prstGeom prst="rect">
            <a:avLst/>
          </a:prstGeom>
        </p:spPr>
        <p:txBody>
          <a:bodyPr rIns="0" anchor="ctr">
            <a:normAutofit/>
          </a:bodyPr>
          <a:lstStyle>
            <a:lvl1pPr algn="r">
              <a:defRPr sz="14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4" y="5090709"/>
            <a:ext cx="4663440" cy="91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58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 anchor="b"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731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884" y="6396459"/>
            <a:ext cx="1920240" cy="37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60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89584"/>
            <a:ext cx="9144000" cy="725259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fld id="{17C5F669-CF6A-4082-AC1A-94248534CD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385" y="3414843"/>
            <a:ext cx="9144000" cy="118334"/>
          </a:xfrm>
          <a:prstGeom prst="rect">
            <a:avLst/>
          </a:prstGeom>
          <a:gradFill flip="none" rotWithShape="1">
            <a:gsLst>
              <a:gs pos="47000">
                <a:srgbClr val="00B0F0"/>
              </a:gs>
              <a:gs pos="0">
                <a:schemeClr val="accent1">
                  <a:lumMod val="50000"/>
                </a:schemeClr>
              </a:gs>
              <a:gs pos="79000">
                <a:srgbClr val="00B0F0">
                  <a:alpha val="7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13425"/>
            <a:ext cx="2011680" cy="5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2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2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5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3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0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F669-CF6A-4082-AC1A-94248534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4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86" r:id="rId13"/>
    <p:sldLayoutId id="2147483690" r:id="rId14"/>
    <p:sldLayoutId id="2147483694" r:id="rId15"/>
    <p:sldLayoutId id="2147483695" r:id="rId16"/>
    <p:sldLayoutId id="2147483698" r:id="rId17"/>
    <p:sldLayoutId id="2147483699" r:id="rId18"/>
    <p:sldLayoutId id="2147483700" r:id="rId19"/>
    <p:sldLayoutId id="2147483701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0802 w 638"/>
              <a:gd name="T3" fmla="*/ 49287 h 1194"/>
              <a:gd name="T4" fmla="*/ 42698 w 638"/>
              <a:gd name="T5" fmla="*/ 96782 h 1194"/>
              <a:gd name="T6" fmla="*/ 58026 w 638"/>
              <a:gd name="T7" fmla="*/ 136211 h 1194"/>
              <a:gd name="T8" fmla="*/ 74448 w 638"/>
              <a:gd name="T9" fmla="*/ 178329 h 1194"/>
              <a:gd name="T10" fmla="*/ 89776 w 638"/>
              <a:gd name="T11" fmla="*/ 226720 h 1194"/>
              <a:gd name="T12" fmla="*/ 112767 w 638"/>
              <a:gd name="T13" fmla="*/ 301098 h 1194"/>
              <a:gd name="T14" fmla="*/ 129190 w 638"/>
              <a:gd name="T15" fmla="*/ 353073 h 1194"/>
              <a:gd name="T16" fmla="*/ 148897 w 638"/>
              <a:gd name="T17" fmla="*/ 443582 h 1194"/>
              <a:gd name="T18" fmla="*/ 156560 w 638"/>
              <a:gd name="T19" fmla="*/ 486596 h 1194"/>
              <a:gd name="T20" fmla="*/ 165319 w 638"/>
              <a:gd name="T21" fmla="*/ 534987 h 1194"/>
              <a:gd name="T22" fmla="*/ 349250 w 638"/>
              <a:gd name="T23" fmla="*/ 534987 h 1194"/>
              <a:gd name="T24" fmla="*/ 341586 w 638"/>
              <a:gd name="T25" fmla="*/ 511688 h 1194"/>
              <a:gd name="T26" fmla="*/ 327353 w 638"/>
              <a:gd name="T27" fmla="*/ 474947 h 1194"/>
              <a:gd name="T28" fmla="*/ 313121 w 638"/>
              <a:gd name="T29" fmla="*/ 439102 h 1194"/>
              <a:gd name="T30" fmla="*/ 299983 w 638"/>
              <a:gd name="T31" fmla="*/ 408633 h 1194"/>
              <a:gd name="T32" fmla="*/ 270422 w 638"/>
              <a:gd name="T33" fmla="*/ 351281 h 1194"/>
              <a:gd name="T34" fmla="*/ 249621 w 638"/>
              <a:gd name="T35" fmla="*/ 312748 h 1194"/>
              <a:gd name="T36" fmla="*/ 232103 w 638"/>
              <a:gd name="T37" fmla="*/ 280487 h 1194"/>
              <a:gd name="T38" fmla="*/ 206922 w 638"/>
              <a:gd name="T39" fmla="*/ 238369 h 1194"/>
              <a:gd name="T40" fmla="*/ 186121 w 638"/>
              <a:gd name="T41" fmla="*/ 210590 h 1194"/>
              <a:gd name="T42" fmla="*/ 167509 w 638"/>
              <a:gd name="T43" fmla="*/ 185498 h 1194"/>
              <a:gd name="T44" fmla="*/ 146707 w 638"/>
              <a:gd name="T45" fmla="*/ 153237 h 1194"/>
              <a:gd name="T46" fmla="*/ 124810 w 638"/>
              <a:gd name="T47" fmla="*/ 128146 h 1194"/>
              <a:gd name="T48" fmla="*/ 95250 w 638"/>
              <a:gd name="T49" fmla="*/ 94093 h 1194"/>
              <a:gd name="T50" fmla="*/ 66784 w 638"/>
              <a:gd name="T51" fmla="*/ 62729 h 1194"/>
              <a:gd name="T52" fmla="*/ 31750 w 638"/>
              <a:gd name="T53" fmla="*/ 23299 h 1194"/>
              <a:gd name="T54" fmla="*/ 16422 w 638"/>
              <a:gd name="T55" fmla="*/ 896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46062 w 448"/>
              <a:gd name="T1" fmla="*/ 165100 h 372"/>
              <a:gd name="T2" fmla="*/ 213107 w 448"/>
              <a:gd name="T3" fmla="*/ 134033 h 372"/>
              <a:gd name="T4" fmla="*/ 153789 w 448"/>
              <a:gd name="T5" fmla="*/ 92314 h 372"/>
              <a:gd name="T6" fmla="*/ 115342 w 448"/>
              <a:gd name="T7" fmla="*/ 63022 h 372"/>
              <a:gd name="T8" fmla="*/ 76894 w 448"/>
              <a:gd name="T9" fmla="*/ 41719 h 372"/>
              <a:gd name="T10" fmla="*/ 35152 w 448"/>
              <a:gd name="T11" fmla="*/ 19528 h 372"/>
              <a:gd name="T12" fmla="*/ 0 w 448"/>
              <a:gd name="T13" fmla="*/ 0 h 372"/>
              <a:gd name="T14" fmla="*/ 153789 w 448"/>
              <a:gd name="T15" fmla="*/ 0 h 372"/>
              <a:gd name="T16" fmla="*/ 164774 w 448"/>
              <a:gd name="T17" fmla="*/ 15977 h 372"/>
              <a:gd name="T18" fmla="*/ 177956 w 448"/>
              <a:gd name="T19" fmla="*/ 36393 h 372"/>
              <a:gd name="T20" fmla="*/ 190039 w 448"/>
              <a:gd name="T21" fmla="*/ 59472 h 372"/>
              <a:gd name="T22" fmla="*/ 207615 w 448"/>
              <a:gd name="T23" fmla="*/ 91426 h 372"/>
              <a:gd name="T24" fmla="*/ 224092 w 448"/>
              <a:gd name="T25" fmla="*/ 117168 h 372"/>
              <a:gd name="T26" fmla="*/ 238373 w 448"/>
              <a:gd name="T27" fmla="*/ 148235 h 372"/>
              <a:gd name="T28" fmla="*/ 246062 w 448"/>
              <a:gd name="T29" fmla="*/ 1651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78302"/>
            <a:ext cx="8478837" cy="500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9373" y="6407943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 smtClean="0">
                <a:solidFill>
                  <a:srgbClr val="0070C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407943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rgbClr val="0070C0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95521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0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 cap="all">
          <a:solidFill>
            <a:schemeClr val="tx2"/>
          </a:solidFill>
          <a:latin typeface="+mj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chemeClr val="tx2"/>
          </a:solidFill>
          <a:latin typeface="+mn-lt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0070C0"/>
        </a:buClr>
        <a:buFont typeface="Arial" pitchFamily="34" charset="0"/>
        <a:buChar char="•"/>
        <a:defRPr>
          <a:solidFill>
            <a:schemeClr val="tx2"/>
          </a:solidFill>
          <a:latin typeface="+mn-lt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0070C0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0070C0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rgbClr val="0070C0"/>
        </a:buClr>
        <a:buFont typeface="Arial"/>
        <a:buChar char="•"/>
        <a:defRPr sz="18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5590" y="4176889"/>
            <a:ext cx="3819972" cy="177694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November 29, 2022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Inchul Hwang</a:t>
            </a:r>
            <a:br>
              <a:rPr lang="en-US" altLang="ko-KR" sz="2800" dirty="0">
                <a:solidFill>
                  <a:schemeClr val="tx1"/>
                </a:solidFill>
              </a:rPr>
            </a:br>
            <a:r>
              <a:rPr lang="en-US" altLang="ko-KR" sz="2800" dirty="0">
                <a:solidFill>
                  <a:schemeClr val="tx1"/>
                </a:solidFill>
              </a:rPr>
              <a:t>WB</a:t>
            </a:r>
            <a:r>
              <a:rPr lang="ko-KR" altLang="en-US" sz="2800" dirty="0">
                <a:solidFill>
                  <a:schemeClr val="tx1"/>
                </a:solidFill>
              </a:rPr>
              <a:t> </a:t>
            </a:r>
            <a:r>
              <a:rPr lang="en-US" altLang="ko-KR" sz="2800" dirty="0">
                <a:solidFill>
                  <a:schemeClr val="tx1"/>
                </a:solidFill>
              </a:rPr>
              <a:t>IEAE1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CE2000-C11D-4BE0-865A-ACD96AC0F861}"/>
              </a:ext>
            </a:extLst>
          </p:cNvPr>
          <p:cNvSpPr txBox="1">
            <a:spLocks/>
          </p:cNvSpPr>
          <p:nvPr/>
        </p:nvSpPr>
        <p:spPr>
          <a:xfrm>
            <a:off x="180621" y="738323"/>
            <a:ext cx="8664941" cy="679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WB Study on PIC E-mobility Roadmap</a:t>
            </a:r>
            <a:endParaRPr lang="en-US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99C37F60-777E-43E2-9664-49CB8B59C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906" y="6303520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9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08FC-B8D7-D61B-2E42-6F3C261E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Solar + BESS and daytime charging will be the most efficient way to meet EV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2DF7-7925-C73B-EB7D-85D4ED51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27" y="868713"/>
            <a:ext cx="4150460" cy="55548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A combination solar+BESS is currently more expensive than solar+diesel generation (although not by much at current fuel prices)</a:t>
            </a:r>
          </a:p>
          <a:p>
            <a:pPr marL="395288" indent="-169863"/>
            <a:r>
              <a:rPr lang="en-GB" sz="1800" dirty="0">
                <a:ea typeface="Times New Roman" panose="02020603050405020304" pitchFamily="18" charset="0"/>
              </a:rPr>
              <a:t>M</a:t>
            </a:r>
            <a:r>
              <a:rPr lang="en-US" sz="1800" dirty="0" err="1">
                <a:ea typeface="Times New Roman" panose="02020603050405020304" pitchFamily="18" charset="0"/>
              </a:rPr>
              <a:t>assive</a:t>
            </a:r>
            <a:r>
              <a:rPr lang="en-US" sz="1800" dirty="0">
                <a:ea typeface="Times New Roman" panose="02020603050405020304" pitchFamily="18" charset="0"/>
              </a:rPr>
              <a:t> investment needed for solar + BESS and network upgrades will be a challenge, </a:t>
            </a:r>
            <a:r>
              <a:rPr lang="en-GB" sz="1800" dirty="0"/>
              <a:t>but it is expected to change by 2030 as the </a:t>
            </a:r>
            <a:r>
              <a:rPr lang="en-GB" sz="1800" b="1" dirty="0"/>
              <a:t>cost of solar and BESS capacity continues to fall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It will be much </a:t>
            </a:r>
            <a:r>
              <a:rPr lang="en-GB" sz="1800" b="1" dirty="0"/>
              <a:t>cheaper to supply EV demand during sunshine hours </a:t>
            </a:r>
            <a:r>
              <a:rPr lang="en-GB" sz="1800" dirty="0"/>
              <a:t>than non-sunshine hours, by a factor of more than two in some cases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This is true even after accounting for the fact that network costs are mostly incurred during weekday business hours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800" dirty="0"/>
              <a:t>Because most PICs currently typically face peak demand during the middle of the day, driven by commercial air-conditioning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9DC4BA-1666-77C1-8E2B-E388F4AC82A9}"/>
              </a:ext>
            </a:extLst>
          </p:cNvPr>
          <p:cNvSpPr/>
          <p:nvPr/>
        </p:nvSpPr>
        <p:spPr bwMode="auto">
          <a:xfrm>
            <a:off x="4842934" y="868713"/>
            <a:ext cx="3776711" cy="52227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Assumed levelised costs of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different generation types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22A2EE-68FB-C223-3801-21A3E896178F}"/>
              </a:ext>
            </a:extLst>
          </p:cNvPr>
          <p:cNvSpPr/>
          <p:nvPr/>
        </p:nvSpPr>
        <p:spPr bwMode="auto">
          <a:xfrm>
            <a:off x="4842934" y="3492269"/>
            <a:ext cx="3914103" cy="52683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2030 marginal cost of supplying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EV demand efficiently (US$/kWh)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22077C-CBB8-E958-7615-A75A02F81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70937"/>
              </p:ext>
            </p:extLst>
          </p:nvPr>
        </p:nvGraphicFramePr>
        <p:xfrm>
          <a:off x="4417305" y="4081012"/>
          <a:ext cx="4627968" cy="2342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332">
                  <a:extLst>
                    <a:ext uri="{9D8B030D-6E8A-4147-A177-3AD203B41FA5}">
                      <a16:colId xmlns:a16="http://schemas.microsoft.com/office/drawing/2014/main" val="4093233758"/>
                    </a:ext>
                  </a:extLst>
                </a:gridCol>
                <a:gridCol w="655740">
                  <a:extLst>
                    <a:ext uri="{9D8B030D-6E8A-4147-A177-3AD203B41FA5}">
                      <a16:colId xmlns:a16="http://schemas.microsoft.com/office/drawing/2014/main" val="1511694234"/>
                    </a:ext>
                  </a:extLst>
                </a:gridCol>
                <a:gridCol w="747808">
                  <a:extLst>
                    <a:ext uri="{9D8B030D-6E8A-4147-A177-3AD203B41FA5}">
                      <a16:colId xmlns:a16="http://schemas.microsoft.com/office/drawing/2014/main" val="4250511096"/>
                    </a:ext>
                  </a:extLst>
                </a:gridCol>
                <a:gridCol w="715341">
                  <a:extLst>
                    <a:ext uri="{9D8B030D-6E8A-4147-A177-3AD203B41FA5}">
                      <a16:colId xmlns:a16="http://schemas.microsoft.com/office/drawing/2014/main" val="1638239429"/>
                    </a:ext>
                  </a:extLst>
                </a:gridCol>
                <a:gridCol w="589747">
                  <a:extLst>
                    <a:ext uri="{9D8B030D-6E8A-4147-A177-3AD203B41FA5}">
                      <a16:colId xmlns:a16="http://schemas.microsoft.com/office/drawing/2014/main" val="2114851097"/>
                    </a:ext>
                  </a:extLst>
                </a:gridCol>
              </a:tblGrid>
              <a:tr h="317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NZ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Fiji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Solomon Islands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Marshall Islands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Tuvalu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extLst>
                  <a:ext uri="{0D108BD9-81ED-4DB2-BD59-A6C34878D82A}">
                    <a16:rowId xmlns:a16="http://schemas.microsoft.com/office/drawing/2014/main" val="2534518414"/>
                  </a:ext>
                </a:extLst>
              </a:tr>
              <a:tr h="465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Peak + sunshine hours 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(weekday, daytime) </a:t>
                      </a:r>
                      <a:endParaRPr lang="en-NZ" sz="12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extLst>
                  <a:ext uri="{0D108BD9-81ED-4DB2-BD59-A6C34878D82A}">
                    <a16:rowId xmlns:a16="http://schemas.microsoft.com/office/drawing/2014/main" val="1248757394"/>
                  </a:ext>
                </a:extLst>
              </a:tr>
              <a:tr h="465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Peak + non-sunshine hours 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(weekday early evening)</a:t>
                      </a:r>
                      <a:endParaRPr lang="en-NZ" sz="12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extLst>
                  <a:ext uri="{0D108BD9-81ED-4DB2-BD59-A6C34878D82A}">
                    <a16:rowId xmlns:a16="http://schemas.microsoft.com/office/drawing/2014/main" val="3937092355"/>
                  </a:ext>
                </a:extLst>
              </a:tr>
              <a:tr h="465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Off-peak + sunshine hours 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(weekend daytime)</a:t>
                      </a:r>
                      <a:endParaRPr lang="en-NZ" sz="12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extLst>
                  <a:ext uri="{0D108BD9-81ED-4DB2-BD59-A6C34878D82A}">
                    <a16:rowId xmlns:a16="http://schemas.microsoft.com/office/drawing/2014/main" val="1131409829"/>
                  </a:ext>
                </a:extLst>
              </a:tr>
              <a:tr h="460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Off-peak + non-sunshine hours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200" b="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nighttime</a:t>
                      </a:r>
                      <a:r>
                        <a:rPr lang="en-GB" sz="1200" b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NZ" sz="12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  <a:endParaRPr lang="en-NZ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NZ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46" marR="27146" marT="0" marB="0" anchor="ctr"/>
                </a:tc>
                <a:extLst>
                  <a:ext uri="{0D108BD9-81ED-4DB2-BD59-A6C34878D82A}">
                    <a16:rowId xmlns:a16="http://schemas.microsoft.com/office/drawing/2014/main" val="201050208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C86EFAD3-8C3F-95EB-ADF2-C514D709B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425" y="1428279"/>
            <a:ext cx="4731728" cy="2000722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0A24705-0D75-4E22-9E95-AE0D1A21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C0A43DFA-20F2-40E2-9321-27DA22C5A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F66B-C8CA-4C90-8C7C-B048A40D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Much more solar is needed to improve EV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E258D-91E1-CE64-DF1A-CA16642B9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8" y="925158"/>
            <a:ext cx="4349956" cy="52518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Most Pacific electricity systems have high solar potential but have underbuilt solar and therefore rely on diesel-fired generation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Diesel generation </a:t>
            </a:r>
            <a:r>
              <a:rPr lang="en-GB" sz="1600" dirty="0"/>
              <a:t>(which is expensive and has high emissions) is currently the marginal generator in most countries, so is used to </a:t>
            </a:r>
            <a:r>
              <a:rPr lang="en-GB" sz="1600" b="1" dirty="0"/>
              <a:t>supply any new EV charging demand  </a:t>
            </a:r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en-GB" sz="1600" dirty="0"/>
              <a:t>This limits the viability of EVs, as it leads to </a:t>
            </a:r>
            <a:r>
              <a:rPr lang="en-GB" sz="1600" b="1" dirty="0"/>
              <a:t>high charging costs</a:t>
            </a:r>
            <a:r>
              <a:rPr lang="en-GB" sz="1600" dirty="0"/>
              <a:t> and limited environmental benefits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Fiji </a:t>
            </a:r>
            <a:r>
              <a:rPr lang="en-GB" sz="1600" dirty="0"/>
              <a:t>and </a:t>
            </a:r>
            <a:r>
              <a:rPr lang="en-GB" sz="1600" b="1" dirty="0"/>
              <a:t>Samoa</a:t>
            </a:r>
            <a:r>
              <a:rPr lang="en-GB" sz="1600" dirty="0"/>
              <a:t> are well </a:t>
            </a:r>
            <a:r>
              <a:rPr lang="en-GB" sz="1600" b="1" dirty="0"/>
              <a:t>placed to displace diesel through a combination of solar and hydro</a:t>
            </a:r>
            <a:r>
              <a:rPr lang="en-GB" sz="1600" dirty="0"/>
              <a:t>, but only if they invest more heavily in solar than planned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Other PICs will </a:t>
            </a:r>
            <a:r>
              <a:rPr lang="en-GB" sz="1600" b="1" dirty="0"/>
              <a:t>need to add a lot of solar and BESS </a:t>
            </a:r>
            <a:r>
              <a:rPr lang="en-GB" sz="1600" dirty="0"/>
              <a:t>to regularly push diesel off the margin. Network upgrades might be pursued at the same time.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Ø"/>
            </a:pPr>
            <a:endParaRPr lang="en-GB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36234-D7AE-489E-980F-CA6146544BF7}"/>
              </a:ext>
            </a:extLst>
          </p:cNvPr>
          <p:cNvSpPr/>
          <p:nvPr/>
        </p:nvSpPr>
        <p:spPr bwMode="auto">
          <a:xfrm>
            <a:off x="4842933" y="3497870"/>
            <a:ext cx="3941067" cy="50981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2030 electricity supply curve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in Fiji after adding 50MW solar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8326C1-EA93-05A4-B2A4-86CF14D622F6}"/>
              </a:ext>
            </a:extLst>
          </p:cNvPr>
          <p:cNvSpPr/>
          <p:nvPr/>
        </p:nvSpPr>
        <p:spPr bwMode="auto">
          <a:xfrm>
            <a:off x="4757029" y="988473"/>
            <a:ext cx="4026971" cy="38382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Current generation mix in PICs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7773BB-1062-6BE5-9326-B2F916ECD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880" y="1441164"/>
            <a:ext cx="4753120" cy="19878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FC6699-2252-63CE-D380-C39C50222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4" y="4007682"/>
            <a:ext cx="4643436" cy="2596318"/>
          </a:xfrm>
          <a:prstGeom prst="rect">
            <a:avLst/>
          </a:prstGeom>
          <a:noFill/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77C190A-FD0D-41F8-B000-1F67DC83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91872B3E-C0DE-4620-A203-B88A0FC4DD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2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0106-3ACA-171E-8786-A02F60AE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The more daytime charging, the cheaper the cost of supplying EVs</a:t>
            </a:r>
            <a:endParaRPr lang="en-NZ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A4A49-D03A-41B9-F5BE-1A19CD6D6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8" y="925158"/>
            <a:ext cx="4229466" cy="55207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ea typeface="Arial" panose="020B0604020202020204" pitchFamily="34" charset="0"/>
                <a:cs typeface="Times New Roman" panose="02020603050405020304" pitchFamily="18" charset="0"/>
              </a:rPr>
              <a:t>Without incentives encouraging otherwise, residential consumers will likely prefer to </a:t>
            </a:r>
            <a:r>
              <a:rPr lang="en-GB" sz="1800" b="1" dirty="0">
                <a:ea typeface="Arial" panose="020B0604020202020204" pitchFamily="34" charset="0"/>
                <a:cs typeface="Times New Roman" panose="02020603050405020304" pitchFamily="18" charset="0"/>
              </a:rPr>
              <a:t>charge at home</a:t>
            </a:r>
            <a:r>
              <a:rPr lang="en-GB" sz="1800" dirty="0">
                <a:ea typeface="Arial" panose="020B0604020202020204" pitchFamily="34" charset="0"/>
                <a:cs typeface="Times New Roman" panose="02020603050405020304" pitchFamily="18" charset="0"/>
              </a:rPr>
              <a:t>, typically through trickle charging from a standard electrical outlet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ea typeface="Arial" panose="020B0604020202020204" pitchFamily="34" charset="0"/>
                <a:cs typeface="Times New Roman" panose="02020603050405020304" pitchFamily="18" charset="0"/>
              </a:rPr>
              <a:t>This would lead to a predominance of </a:t>
            </a:r>
            <a:r>
              <a:rPr lang="en-GB" sz="1800" b="1" dirty="0">
                <a:ea typeface="Arial" panose="020B0604020202020204" pitchFamily="34" charset="0"/>
                <a:cs typeface="Times New Roman" panose="02020603050405020304" pitchFamily="18" charset="0"/>
              </a:rPr>
              <a:t>overnight charging</a:t>
            </a:r>
            <a:r>
              <a:rPr lang="en-GB" sz="1800" dirty="0">
                <a:ea typeface="Arial" panose="020B0604020202020204" pitchFamily="34" charset="0"/>
                <a:cs typeface="Times New Roman" panose="02020603050405020304" pitchFamily="18" charset="0"/>
              </a:rPr>
              <a:t>, which would ease demands on generation and network capacity in the short-term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ea typeface="Arial" panose="020B0604020202020204" pitchFamily="34" charset="0"/>
                <a:cs typeface="Times New Roman" panose="02020603050405020304" pitchFamily="18" charset="0"/>
              </a:rPr>
              <a:t>But would be sub-optimal once the utilities invest more heavily in solar generation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If EV demand is met with </a:t>
            </a:r>
            <a:r>
              <a:rPr lang="en-GB" sz="1800" b="1" dirty="0"/>
              <a:t>solar+BESS demand (instead of hydro)</a:t>
            </a:r>
            <a:r>
              <a:rPr lang="en-GB" sz="1800" dirty="0"/>
              <a:t>, then </a:t>
            </a:r>
            <a:r>
              <a:rPr lang="en-GB" sz="1800" b="1" dirty="0"/>
              <a:t>overnight EV </a:t>
            </a:r>
            <a:r>
              <a:rPr lang="en-GB" sz="1800" dirty="0"/>
              <a:t>charging will be around </a:t>
            </a:r>
            <a:r>
              <a:rPr lang="en-GB" sz="1800" b="1" dirty="0"/>
              <a:t>50% more expensive </a:t>
            </a:r>
            <a:r>
              <a:rPr lang="en-GB" sz="1800" dirty="0"/>
              <a:t>than daytime charging</a:t>
            </a:r>
          </a:p>
          <a:p>
            <a:pPr marL="463550" lvl="1" indent="-180975">
              <a:buFont typeface="Arial" panose="020B0604020202020204" pitchFamily="34" charset="0"/>
              <a:buChar char="•"/>
            </a:pPr>
            <a:r>
              <a:rPr lang="en-GB" sz="1800" b="1" dirty="0"/>
              <a:t>Daytime charging </a:t>
            </a:r>
            <a:r>
              <a:rPr lang="en-GB" sz="1800" dirty="0"/>
              <a:t>can be encouraged through </a:t>
            </a:r>
            <a:r>
              <a:rPr lang="en-GB" sz="1800" b="1" dirty="0"/>
              <a:t>time-of-use (TOU) tariffs </a:t>
            </a:r>
            <a:r>
              <a:rPr lang="en-GB" sz="1800" dirty="0"/>
              <a:t>and by installing </a:t>
            </a:r>
            <a:r>
              <a:rPr lang="en-GB" sz="1800" b="1" dirty="0"/>
              <a:t>public charging facilities</a:t>
            </a:r>
            <a:endParaRPr lang="en-NZ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B9FF82-6D4C-D27D-075F-9B8C686E8AF0}"/>
              </a:ext>
            </a:extLst>
          </p:cNvPr>
          <p:cNvSpPr/>
          <p:nvPr/>
        </p:nvSpPr>
        <p:spPr bwMode="auto">
          <a:xfrm>
            <a:off x="4572000" y="3632338"/>
            <a:ext cx="4353692" cy="43225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2030 marginal costs of supplying EV demand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CC3EF1-2630-0206-B56D-64011197F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089" y="4200064"/>
            <a:ext cx="4763911" cy="224589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EAD791-D19A-88D9-84EC-4B7945FD54E3}"/>
              </a:ext>
            </a:extLst>
          </p:cNvPr>
          <p:cNvSpPr/>
          <p:nvPr/>
        </p:nvSpPr>
        <p:spPr bwMode="auto">
          <a:xfrm>
            <a:off x="4590533" y="896838"/>
            <a:ext cx="4229467" cy="42685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Possible EV charging demand curves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6A8C50-1160-1E28-1DEB-80D7ADCBC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089" y="1429599"/>
            <a:ext cx="4613303" cy="2126401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77054E4-9A2A-4CD8-9813-E5EA5180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5A2858BC-85BF-499E-8E8D-4137B71A2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CE2000-C11D-4BE0-865A-ACD96AC0F861}"/>
              </a:ext>
            </a:extLst>
          </p:cNvPr>
          <p:cNvSpPr txBox="1">
            <a:spLocks/>
          </p:cNvSpPr>
          <p:nvPr/>
        </p:nvSpPr>
        <p:spPr>
          <a:xfrm>
            <a:off x="530581" y="738323"/>
            <a:ext cx="8105422" cy="679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/>
              <a:t>3. Economic viability of e-mobility</a:t>
            </a:r>
          </a:p>
        </p:txBody>
      </p:sp>
    </p:spTree>
    <p:extLst>
      <p:ext uri="{BB962C8B-B14F-4D97-AF65-F5344CB8AC3E}">
        <p14:creationId xmlns:p14="http://schemas.microsoft.com/office/powerpoint/2010/main" val="394618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E072-6B92-643E-E25F-4DD6E103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Net benefits calculated under low, medium, high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430F-3902-2D8A-BD4F-A767970D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5001"/>
            <a:ext cx="4876800" cy="47079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Once governments know what is beneficial to society, they can implement policies that aligning societal benefits with individual financial incentives (eg. through tax breaks to reflect environmental benefits)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The </a:t>
            </a:r>
            <a:r>
              <a:rPr lang="en-GB" sz="1600" b="1" dirty="0"/>
              <a:t>viability of EVs </a:t>
            </a:r>
            <a:r>
              <a:rPr lang="en-GB" sz="1600" dirty="0"/>
              <a:t>is calculated by </a:t>
            </a:r>
            <a:r>
              <a:rPr lang="en-GB" sz="1600" b="1" dirty="0"/>
              <a:t>comparing EV and ICE costs: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Upfront costs for vehicles and charging infrastructure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Fuelling/charging costs 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Maintenance costs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Environmental costs from vehicles and electricity generation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Net benefits are calculated under three distinct scenarios. </a:t>
            </a:r>
            <a:r>
              <a:rPr lang="en-GB" sz="1600" b="1" dirty="0"/>
              <a:t>Low, medium, and high-use </a:t>
            </a:r>
            <a:r>
              <a:rPr lang="en-GB" sz="1600" dirty="0"/>
              <a:t>cases for each EV Type (eg. taxis = high-use e-cars) are evaluated</a:t>
            </a:r>
          </a:p>
          <a:p>
            <a:pPr marL="463550" lvl="1" indent="-293688">
              <a:buFont typeface="Arial" panose="020B0604020202020204" pitchFamily="34" charset="0"/>
              <a:buChar char="•"/>
            </a:pPr>
            <a:r>
              <a:rPr lang="en-GB" sz="1600" dirty="0"/>
              <a:t>To reflect that some vehicles are used more than others, which will impact how much lower operating costs offset higher upfront costs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5E4AF-782C-EF75-8AE3-CABA5D8F0D34}"/>
              </a:ext>
            </a:extLst>
          </p:cNvPr>
          <p:cNvSpPr/>
          <p:nvPr/>
        </p:nvSpPr>
        <p:spPr bwMode="auto">
          <a:xfrm>
            <a:off x="4876800" y="1049867"/>
            <a:ext cx="4116593" cy="60669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Overview of scenarios and assumptions considered in cost-benefit analysis 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92680FB-671A-0D76-49ED-6F16B6FDB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398614"/>
              </p:ext>
            </p:extLst>
          </p:nvPr>
        </p:nvGraphicFramePr>
        <p:xfrm>
          <a:off x="4967112" y="1738488"/>
          <a:ext cx="4141531" cy="443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2DD739A-9B7C-4A19-AC9F-D5048DE2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F32A6D7-C0C6-4358-A324-8510F158E1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3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AF29-3932-D963-5297-D8BAA212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EVs will become viable if countries increase solar generation and encourage daytime charging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4ABEC-63A0-383F-ABF9-35A774A7A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889220"/>
            <a:ext cx="4180751" cy="548900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Despite forecast significant reductions in their upfront costs, e-cars, e-motorbikes, and e-vans are all </a:t>
            </a:r>
            <a:r>
              <a:rPr lang="en-GB" sz="1600" b="1" dirty="0"/>
              <a:t>unlikely to be viable by 2030 </a:t>
            </a:r>
            <a:r>
              <a:rPr lang="en-GB" sz="1600" dirty="0"/>
              <a:t>if countries do not make significant investments in solar generation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If the PICs successfully </a:t>
            </a:r>
            <a:r>
              <a:rPr lang="en-GB" sz="1600" b="1" dirty="0"/>
              <a:t>increase solar penetration</a:t>
            </a:r>
            <a:r>
              <a:rPr lang="en-GB" sz="1600" dirty="0"/>
              <a:t>, then </a:t>
            </a:r>
            <a:r>
              <a:rPr lang="en-GB" sz="1600" b="1" dirty="0"/>
              <a:t>EVs will be viable</a:t>
            </a:r>
            <a:r>
              <a:rPr lang="en-GB" sz="1600" dirty="0"/>
              <a:t>, except for when the usage is low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This also depends on countries implementing incentives to encourage daytime charging (to benefit from cheap and clean solar energy)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The </a:t>
            </a:r>
            <a:r>
              <a:rPr lang="en-GB" sz="1600" b="1" dirty="0"/>
              <a:t>higher benefits </a:t>
            </a:r>
            <a:r>
              <a:rPr lang="en-GB" sz="1600" dirty="0"/>
              <a:t>in the </a:t>
            </a:r>
            <a:r>
              <a:rPr lang="en-GB" sz="1600" b="1" dirty="0"/>
              <a:t>medium and high use cases (</a:t>
            </a:r>
            <a:r>
              <a:rPr lang="en-GB" sz="1600" b="1" dirty="0" err="1"/>
              <a:t>ie</a:t>
            </a:r>
            <a:r>
              <a:rPr lang="en-GB" sz="1600" b="1" dirty="0"/>
              <a:t>. commuters and taxis)</a:t>
            </a:r>
            <a:r>
              <a:rPr lang="en-GB" sz="1600" dirty="0"/>
              <a:t>, suggests policies should focus on encouraging EV uptake among these groups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In </a:t>
            </a:r>
            <a:r>
              <a:rPr lang="en-GB" sz="1600" b="1" dirty="0"/>
              <a:t>Tuvalu</a:t>
            </a:r>
            <a:r>
              <a:rPr lang="en-GB" sz="1600" dirty="0"/>
              <a:t> and other </a:t>
            </a:r>
            <a:r>
              <a:rPr lang="en-GB" sz="1600" b="1" dirty="0"/>
              <a:t>very small islands</a:t>
            </a:r>
            <a:r>
              <a:rPr lang="en-GB" sz="1600" dirty="0"/>
              <a:t>, EVs are </a:t>
            </a:r>
            <a:r>
              <a:rPr lang="en-GB" sz="1600" b="1" dirty="0"/>
              <a:t>unlikely to become viable</a:t>
            </a:r>
            <a:r>
              <a:rPr lang="en-GB" sz="1600" dirty="0"/>
              <a:t> in the short to medium term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The short distances travelled do not allow the high upfront costs of EVs to be recouped through lower operating costs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F9C339D-6736-8922-8D0E-8CF1D8D32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124" y="1678602"/>
            <a:ext cx="4681237" cy="361537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C0564E-C367-9792-B7C7-B3FFC8F5F41F}"/>
              </a:ext>
            </a:extLst>
          </p:cNvPr>
          <p:cNvSpPr/>
          <p:nvPr/>
        </p:nvSpPr>
        <p:spPr bwMode="auto">
          <a:xfrm>
            <a:off x="4812642" y="898469"/>
            <a:ext cx="4180751" cy="58090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Viability of EVs under certain use cases under the Favourable 2030 scenario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D132A5-112C-35BB-E66E-ABBDFD4BB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533755"/>
            <a:ext cx="1900503" cy="6570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EDFE76-3E13-F6C9-E597-C5E5CE6E14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708" y="5674127"/>
            <a:ext cx="2559654" cy="439636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06034BF-9C67-4CB1-9CDD-2DA45035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BD36E89D-13B5-4A74-9518-2E3CB4B423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CE2000-C11D-4BE0-865A-ACD96AC0F861}"/>
              </a:ext>
            </a:extLst>
          </p:cNvPr>
          <p:cNvSpPr txBox="1">
            <a:spLocks/>
          </p:cNvSpPr>
          <p:nvPr/>
        </p:nvSpPr>
        <p:spPr>
          <a:xfrm>
            <a:off x="372534" y="654757"/>
            <a:ext cx="8410222" cy="7626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/>
              <a:t>4.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781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C1E9-C9AC-9E14-0396-D6FAEB39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Barriers to e-mobility uptake in the 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118B7D-EF21-8A50-54FA-18CE504BBDD0}"/>
              </a:ext>
            </a:extLst>
          </p:cNvPr>
          <p:cNvSpPr txBox="1">
            <a:spLocks/>
          </p:cNvSpPr>
          <p:nvPr/>
        </p:nvSpPr>
        <p:spPr bwMode="auto">
          <a:xfrm>
            <a:off x="124179" y="835406"/>
            <a:ext cx="3602993" cy="546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/>
              <a:t>While there is variation between countries, the barriers shown in bold are generally the most impactful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/>
              <a:t>Not all of these can be easily mitigated, in particularly those relating to </a:t>
            </a:r>
            <a:r>
              <a:rPr lang="en-GB" sz="1600" b="1" kern="0" dirty="0"/>
              <a:t>commercial viability</a:t>
            </a:r>
            <a:r>
              <a:rPr lang="en-GB" sz="1600" kern="0" dirty="0"/>
              <a:t>. But as demand grows, private sector will bring more cheaper second-hand EVs to market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/>
              <a:t>The </a:t>
            </a:r>
            <a:r>
              <a:rPr lang="en-GB" sz="1600" b="1" kern="0" dirty="0"/>
              <a:t>reliance on diesel-fired electricity generation </a:t>
            </a:r>
            <a:r>
              <a:rPr lang="en-GB" sz="1600" kern="0" dirty="0"/>
              <a:t>will </a:t>
            </a:r>
            <a:r>
              <a:rPr lang="en-GB" sz="1600" b="1" kern="0" dirty="0"/>
              <a:t>take time to mitigate</a:t>
            </a:r>
            <a:r>
              <a:rPr lang="en-GB" sz="1600" kern="0" dirty="0"/>
              <a:t>, but is critical. Decarbonisation of transport and electricity must happen in tandem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/>
              <a:t>Policy-makers should give all barriers some attention, because many are inter-dependent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/>
              <a:t>Unfortunately, smaller PICs will generally have a lower ability to act mitigate barriers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7111A2-54FD-E249-5D75-924A20164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34145"/>
              </p:ext>
            </p:extLst>
          </p:nvPr>
        </p:nvGraphicFramePr>
        <p:xfrm>
          <a:off x="3727172" y="1591733"/>
          <a:ext cx="5292649" cy="47074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8125">
                  <a:extLst>
                    <a:ext uri="{9D8B030D-6E8A-4147-A177-3AD203B41FA5}">
                      <a16:colId xmlns:a16="http://schemas.microsoft.com/office/drawing/2014/main" val="363495419"/>
                    </a:ext>
                  </a:extLst>
                </a:gridCol>
                <a:gridCol w="5084524">
                  <a:extLst>
                    <a:ext uri="{9D8B030D-6E8A-4147-A177-3AD203B41FA5}">
                      <a16:colId xmlns:a16="http://schemas.microsoft.com/office/drawing/2014/main" val="3718687535"/>
                    </a:ext>
                  </a:extLst>
                </a:gridCol>
              </a:tblGrid>
              <a:tr h="22486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Transport and electricity infrastructure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1557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Lack of electricity charging infrastructure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349291021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>
                          <a:effectLst/>
                        </a:rPr>
                        <a:t>Dependency on diesel-fired electricity production and resulting high tariffs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1138245530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Lack of technical support and adequate maintenance services for EVs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1994950077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environmental benefits given reliance on diesel generation for electricity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1799635791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Electricity grid has limited capacity for electricity charging infrastructure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3472031277"/>
                  </a:ext>
                </a:extLst>
              </a:tr>
              <a:tr h="22486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Commercial viability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498138"/>
                  </a:ext>
                </a:extLst>
              </a:tr>
              <a:tr h="434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Price gap between the upfront cost of EVs and ICE, with demand in the PICs very sensitive to price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04858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Small trip distances limits operating cost savings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3124306575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Reliance on second-hand vehicles and the limited second-hand EV market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131188242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financing options for investment in infrastructure and EV fleets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2928851018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fiscal capability to subsidise EV uptake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3407043607"/>
                  </a:ext>
                </a:extLst>
              </a:tr>
              <a:tr h="22486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Governance and policy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8766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No clear e-mobility strategy or roadmap 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19047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coordinated efforts between the Pacific Island Countries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extLst>
                  <a:ext uri="{0D108BD9-81ED-4DB2-BD59-A6C34878D82A}">
                    <a16:rowId xmlns:a16="http://schemas.microsoft.com/office/drawing/2014/main" val="3175019736"/>
                  </a:ext>
                </a:extLst>
              </a:tr>
              <a:tr h="22486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Regulation and standards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77768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dirty="0">
                          <a:effectLst/>
                        </a:rPr>
                        <a:t>Absence of regulations and standards relating to EVs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97877"/>
                  </a:ext>
                </a:extLst>
              </a:tr>
              <a:tr h="22486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Communication and awareness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65674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experience and training with EVs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E9E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54655"/>
                  </a:ext>
                </a:extLst>
              </a:tr>
              <a:tr h="22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Limited understanding of quality standards of EVs and associated products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13500" marB="8100">
                    <a:solidFill>
                      <a:srgbClr val="CFD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35604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CD0BF3B-6FED-8156-A835-983597F73E5B}"/>
              </a:ext>
            </a:extLst>
          </p:cNvPr>
          <p:cNvSpPr/>
          <p:nvPr/>
        </p:nvSpPr>
        <p:spPr bwMode="auto">
          <a:xfrm>
            <a:off x="3727173" y="1016029"/>
            <a:ext cx="5292648" cy="40560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Key barriers to e-mobility uptake in the PICs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23CE064-7F5C-4F84-B513-2834DFFF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CFD3A69E-C1E7-4530-AD07-BA6B03185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76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624-CDE8-5F80-E5AE-4DA7C2C2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Recommendations – Transport/electricity infrastructure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A3E883C-B78C-6633-F615-84F9BCEE9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972219"/>
              </p:ext>
            </p:extLst>
          </p:nvPr>
        </p:nvGraphicFramePr>
        <p:xfrm>
          <a:off x="150813" y="925513"/>
          <a:ext cx="8842372" cy="3167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881">
                  <a:extLst>
                    <a:ext uri="{9D8B030D-6E8A-4147-A177-3AD203B41FA5}">
                      <a16:colId xmlns:a16="http://schemas.microsoft.com/office/drawing/2014/main" val="2928426588"/>
                    </a:ext>
                  </a:extLst>
                </a:gridCol>
                <a:gridCol w="4513425">
                  <a:extLst>
                    <a:ext uri="{9D8B030D-6E8A-4147-A177-3AD203B41FA5}">
                      <a16:colId xmlns:a16="http://schemas.microsoft.com/office/drawing/2014/main" val="2143352819"/>
                    </a:ext>
                  </a:extLst>
                </a:gridCol>
                <a:gridCol w="1015672">
                  <a:extLst>
                    <a:ext uri="{9D8B030D-6E8A-4147-A177-3AD203B41FA5}">
                      <a16:colId xmlns:a16="http://schemas.microsoft.com/office/drawing/2014/main" val="229463971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4065402816"/>
                    </a:ext>
                  </a:extLst>
                </a:gridCol>
                <a:gridCol w="1293131">
                  <a:extLst>
                    <a:ext uri="{9D8B030D-6E8A-4147-A177-3AD203B41FA5}">
                      <a16:colId xmlns:a16="http://schemas.microsoft.com/office/drawing/2014/main" val="3071474371"/>
                    </a:ext>
                  </a:extLst>
                </a:gridCol>
                <a:gridCol w="786789">
                  <a:extLst>
                    <a:ext uri="{9D8B030D-6E8A-4147-A177-3AD203B41FA5}">
                      <a16:colId xmlns:a16="http://schemas.microsoft.com/office/drawing/2014/main" val="950178481"/>
                    </a:ext>
                  </a:extLst>
                </a:gridCol>
              </a:tblGrid>
              <a:tr h="47376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Policy recommendation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Potential impact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Fiscal affordability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Ease of implementation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Overall priority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1487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effectLst/>
                        </a:rPr>
                        <a:t>Develop public electric charging infrastructure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High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7860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Support the development of in-house EV charging facilities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65335"/>
                  </a:ext>
                </a:extLst>
              </a:tr>
              <a:tr h="367056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effectLst/>
                        </a:rPr>
                        <a:t>Roll-out electricity smart meters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Low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5092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Require charging facilities in new buildings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Low-Medium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High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High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2535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effectLst/>
                        </a:rPr>
                        <a:t>Expand RE and BESS capacity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Low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Low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81448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effectLst/>
                        </a:rPr>
                        <a:t>Introduce electricity time-of-use tariffs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High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09786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Foster development of private PV facilities to charge EVs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7724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Conduct impact assessments of EV uptake on distribution grids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Medium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32157"/>
                  </a:ext>
                </a:extLst>
              </a:tr>
              <a:tr h="29088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Offer special EV access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Low-medium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Medium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High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u="none" strike="noStrike" dirty="0">
                          <a:effectLst/>
                        </a:rPr>
                        <a:t>Low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rgbClr val="F8BA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82587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C735668-EDC5-0A11-D54D-769746F23846}"/>
              </a:ext>
            </a:extLst>
          </p:cNvPr>
          <p:cNvSpPr txBox="1">
            <a:spLocks/>
          </p:cNvSpPr>
          <p:nvPr/>
        </p:nvSpPr>
        <p:spPr bwMode="auto">
          <a:xfrm>
            <a:off x="248054" y="4240112"/>
            <a:ext cx="8399537" cy="159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Many of these are interrelated and are focused on enabling </a:t>
            </a:r>
            <a:r>
              <a:rPr lang="en-GB" sz="1800" b="1" kern="0" dirty="0"/>
              <a:t>daytime EV charging using cheap solar generation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Some are contingent on others and should not necessarily be implemented immediately. For example introducing </a:t>
            </a:r>
            <a:r>
              <a:rPr lang="en-GB" sz="1800" b="1" kern="0" dirty="0"/>
              <a:t>time-of-use tariffs requires roll-out of smart meters </a:t>
            </a:r>
            <a:r>
              <a:rPr lang="en-GB" sz="1800" kern="0" dirty="0"/>
              <a:t>and </a:t>
            </a:r>
            <a:r>
              <a:rPr lang="en-GB" sz="1800" b="1" kern="0" dirty="0"/>
              <a:t>should not be implemented until RE capacity has been expanded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F2BEC50-5B7C-4F8F-852B-FB6DE28E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34D03A5C-8AEE-489D-A23F-70AC8352E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17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624-CDE8-5F80-E5AE-4DA7C2C2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Recommendations – Commercial viability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A3E883C-B78C-6633-F615-84F9BCEE9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942963"/>
              </p:ext>
            </p:extLst>
          </p:nvPr>
        </p:nvGraphicFramePr>
        <p:xfrm>
          <a:off x="150813" y="925513"/>
          <a:ext cx="8842371" cy="1525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281">
                  <a:extLst>
                    <a:ext uri="{9D8B030D-6E8A-4147-A177-3AD203B41FA5}">
                      <a16:colId xmlns:a16="http://schemas.microsoft.com/office/drawing/2014/main" val="2928426588"/>
                    </a:ext>
                  </a:extLst>
                </a:gridCol>
                <a:gridCol w="4384862">
                  <a:extLst>
                    <a:ext uri="{9D8B030D-6E8A-4147-A177-3AD203B41FA5}">
                      <a16:colId xmlns:a16="http://schemas.microsoft.com/office/drawing/2014/main" val="2143352819"/>
                    </a:ext>
                  </a:extLst>
                </a:gridCol>
                <a:gridCol w="1007174">
                  <a:extLst>
                    <a:ext uri="{9D8B030D-6E8A-4147-A177-3AD203B41FA5}">
                      <a16:colId xmlns:a16="http://schemas.microsoft.com/office/drawing/2014/main" val="2294639710"/>
                    </a:ext>
                  </a:extLst>
                </a:gridCol>
                <a:gridCol w="1105134">
                  <a:extLst>
                    <a:ext uri="{9D8B030D-6E8A-4147-A177-3AD203B41FA5}">
                      <a16:colId xmlns:a16="http://schemas.microsoft.com/office/drawing/2014/main" val="4065402816"/>
                    </a:ext>
                  </a:extLst>
                </a:gridCol>
                <a:gridCol w="1293131">
                  <a:extLst>
                    <a:ext uri="{9D8B030D-6E8A-4147-A177-3AD203B41FA5}">
                      <a16:colId xmlns:a16="http://schemas.microsoft.com/office/drawing/2014/main" val="3071474371"/>
                    </a:ext>
                  </a:extLst>
                </a:gridCol>
                <a:gridCol w="786789">
                  <a:extLst>
                    <a:ext uri="{9D8B030D-6E8A-4147-A177-3AD203B41FA5}">
                      <a16:colId xmlns:a16="http://schemas.microsoft.com/office/drawing/2014/main" val="950178481"/>
                    </a:ext>
                  </a:extLst>
                </a:gridCol>
              </a:tblGrid>
              <a:tr h="50076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Policy recommendation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Potential impact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Fiscal affordability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Ease of implementation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Overall priority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54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1487"/>
                  </a:ext>
                </a:extLst>
              </a:tr>
              <a:tr h="512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7146" marR="27146" marT="81000" marB="54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Provide purchase incentives, such as subsidies or tax breaks</a:t>
                      </a:r>
                    </a:p>
                  </a:txBody>
                  <a:tcPr marL="27146" marR="27146" marT="81000" marB="54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27146" marR="27146" marT="81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81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54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7860"/>
                  </a:ext>
                </a:extLst>
              </a:tr>
              <a:tr h="512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146" marR="27146" marT="81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Offer targeted financial incentives for private companies to establish EV fleets</a:t>
                      </a:r>
                    </a:p>
                  </a:txBody>
                  <a:tcPr marL="27146" marR="27146" marT="81000" marB="54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Medium-High</a:t>
                      </a:r>
                    </a:p>
                  </a:txBody>
                  <a:tcPr marL="27146" marR="27146" marT="81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81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81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65335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C735668-EDC5-0A11-D54D-769746F23846}"/>
              </a:ext>
            </a:extLst>
          </p:cNvPr>
          <p:cNvSpPr txBox="1">
            <a:spLocks/>
          </p:cNvSpPr>
          <p:nvPr/>
        </p:nvSpPr>
        <p:spPr bwMode="auto">
          <a:xfrm>
            <a:off x="150813" y="2879310"/>
            <a:ext cx="8399537" cy="206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These are focused on </a:t>
            </a:r>
            <a:r>
              <a:rPr lang="en-GB" sz="1800" b="1" kern="0" dirty="0"/>
              <a:t>reducing the upfront cost differential </a:t>
            </a:r>
            <a:r>
              <a:rPr lang="en-GB" sz="1800" kern="0" dirty="0"/>
              <a:t>between electric and ICE vehicles and fairly reflecting the environmental benefits of EVs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Policy makers should hold off introducing large purchase incentives until their national electricity system can charge EVs from renewable sources</a:t>
            </a:r>
            <a:endParaRPr lang="en-GB" sz="1800" b="1" kern="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F381895-7F00-4C53-B5F2-A3E8E61E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BC750DC-0193-40D3-AED1-5CA118C3B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2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AB1F-870B-47A9-8E4C-9F0BA7AA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rgbClr val="0070C0"/>
                </a:solidFill>
              </a:rPr>
              <a:t>Contents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FC0A9-C602-4E25-958C-4E18EB18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F669-CF6A-4082-AC1A-94248534CD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5E91D06-27B1-46FA-A059-CCA5EC86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2" y="1173869"/>
            <a:ext cx="8842375" cy="419964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sz="3100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1. Introduction</a:t>
            </a:r>
            <a:br>
              <a:rPr lang="en-US" altLang="ko-KR" b="1">
                <a:solidFill>
                  <a:schemeClr val="tx1"/>
                </a:solidFill>
              </a:rPr>
            </a:br>
            <a:br>
              <a:rPr lang="en-US" altLang="ko-KR" b="1">
                <a:solidFill>
                  <a:schemeClr val="tx1"/>
                </a:solidFill>
              </a:rPr>
            </a:br>
            <a:r>
              <a:rPr lang="en-US" altLang="ko-KR" b="1">
                <a:solidFill>
                  <a:schemeClr val="tx1"/>
                </a:solidFill>
              </a:rPr>
              <a:t>2. Impact of e-mobility on </a:t>
            </a:r>
            <a:r>
              <a:rPr lang="en-US" altLang="ko-KR" b="1"/>
              <a:t>e</a:t>
            </a:r>
            <a:r>
              <a:rPr lang="en-US" altLang="ko-KR" b="1">
                <a:solidFill>
                  <a:schemeClr val="tx1"/>
                </a:solidFill>
              </a:rPr>
              <a:t>lectricity systems</a:t>
            </a:r>
            <a:br>
              <a:rPr lang="en-US" altLang="ko-KR" b="1">
                <a:solidFill>
                  <a:schemeClr val="tx1"/>
                </a:solidFill>
              </a:rPr>
            </a:br>
            <a:br>
              <a:rPr lang="en-US" altLang="ko-KR" b="1">
                <a:solidFill>
                  <a:schemeClr val="tx1"/>
                </a:solidFill>
              </a:rPr>
            </a:br>
            <a:r>
              <a:rPr lang="en-US" altLang="ko-KR" b="1">
                <a:solidFill>
                  <a:schemeClr val="tx1"/>
                </a:solidFill>
              </a:rPr>
              <a:t>3. Economic viability of e-mobility</a:t>
            </a:r>
          </a:p>
          <a:p>
            <a:pPr marL="0" indent="0">
              <a:lnSpc>
                <a:spcPct val="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b="1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/>
              <a:t>4. Policy recommendations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94206-72A0-4724-A73A-FEA6CCCA2FB6}"/>
              </a:ext>
            </a:extLst>
          </p:cNvPr>
          <p:cNvSpPr txBox="1">
            <a:spLocks/>
          </p:cNvSpPr>
          <p:nvPr/>
        </p:nvSpPr>
        <p:spPr>
          <a:xfrm>
            <a:off x="259644" y="5564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7EB30135-3B11-4F41-803E-E7C87B35C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91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624-CDE8-5F80-E5AE-4DA7C2C2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Recommendations – Governance and policy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A3E883C-B78C-6633-F615-84F9BCEE9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08358"/>
              </p:ext>
            </p:extLst>
          </p:nvPr>
        </p:nvGraphicFramePr>
        <p:xfrm>
          <a:off x="150813" y="925513"/>
          <a:ext cx="8842372" cy="2245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931">
                  <a:extLst>
                    <a:ext uri="{9D8B030D-6E8A-4147-A177-3AD203B41FA5}">
                      <a16:colId xmlns:a16="http://schemas.microsoft.com/office/drawing/2014/main" val="2928426588"/>
                    </a:ext>
                  </a:extLst>
                </a:gridCol>
                <a:gridCol w="4433375">
                  <a:extLst>
                    <a:ext uri="{9D8B030D-6E8A-4147-A177-3AD203B41FA5}">
                      <a16:colId xmlns:a16="http://schemas.microsoft.com/office/drawing/2014/main" val="2143352819"/>
                    </a:ext>
                  </a:extLst>
                </a:gridCol>
                <a:gridCol w="1015672">
                  <a:extLst>
                    <a:ext uri="{9D8B030D-6E8A-4147-A177-3AD203B41FA5}">
                      <a16:colId xmlns:a16="http://schemas.microsoft.com/office/drawing/2014/main" val="229463971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4065402816"/>
                    </a:ext>
                  </a:extLst>
                </a:gridCol>
                <a:gridCol w="1293131">
                  <a:extLst>
                    <a:ext uri="{9D8B030D-6E8A-4147-A177-3AD203B41FA5}">
                      <a16:colId xmlns:a16="http://schemas.microsoft.com/office/drawing/2014/main" val="3071474371"/>
                    </a:ext>
                  </a:extLst>
                </a:gridCol>
                <a:gridCol w="786789">
                  <a:extLst>
                    <a:ext uri="{9D8B030D-6E8A-4147-A177-3AD203B41FA5}">
                      <a16:colId xmlns:a16="http://schemas.microsoft.com/office/drawing/2014/main" val="950178481"/>
                    </a:ext>
                  </a:extLst>
                </a:gridCol>
              </a:tblGrid>
              <a:tr h="52776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Policy recommendation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Potential impact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Fiscal affordability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Ease of implementation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Overall priority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1487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Create a regional e-mobility council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7860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000" marR="27000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 a regional e-mobility strategy</a:t>
                      </a:r>
                    </a:p>
                  </a:txBody>
                  <a:tcPr marL="27000" marR="27000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65335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 national e-mobility strategies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5092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000" marR="27000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Monitor progress made on e-mobility</a:t>
                      </a:r>
                    </a:p>
                  </a:txBody>
                  <a:tcPr marL="27000" marR="27000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2535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Coordinate planning across public administrations</a:t>
                      </a:r>
                    </a:p>
                  </a:txBody>
                  <a:tcPr marL="27000" marR="27000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000" marR="27000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81448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C735668-EDC5-0A11-D54D-769746F23846}"/>
              </a:ext>
            </a:extLst>
          </p:cNvPr>
          <p:cNvSpPr txBox="1">
            <a:spLocks/>
          </p:cNvSpPr>
          <p:nvPr/>
        </p:nvSpPr>
        <p:spPr bwMode="auto">
          <a:xfrm>
            <a:off x="150813" y="3580941"/>
            <a:ext cx="8399537" cy="175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800" b="1" kern="0" dirty="0"/>
              <a:t>This roadmap </a:t>
            </a:r>
            <a:r>
              <a:rPr lang="en-GB" sz="1800" kern="0" dirty="0"/>
              <a:t>provides a starting point for </a:t>
            </a:r>
            <a:r>
              <a:rPr lang="en-GB" sz="1800" b="1" kern="0" dirty="0"/>
              <a:t>regional and national e-mobility strategies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Such strategies should be developed by local stakeholders to ensure that they have ownership over the policy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35D8F8B-551A-439A-99A4-48F764FC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9B7F02A7-ED32-4922-8B89-F52F2A2D7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86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624-CDE8-5F80-E5AE-4DA7C2C2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Recommendations – Regulations and standards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A3E883C-B78C-6633-F615-84F9BCEE9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631156"/>
              </p:ext>
            </p:extLst>
          </p:nvPr>
        </p:nvGraphicFramePr>
        <p:xfrm>
          <a:off x="150813" y="925513"/>
          <a:ext cx="8842372" cy="209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931">
                  <a:extLst>
                    <a:ext uri="{9D8B030D-6E8A-4147-A177-3AD203B41FA5}">
                      <a16:colId xmlns:a16="http://schemas.microsoft.com/office/drawing/2014/main" val="2928426588"/>
                    </a:ext>
                  </a:extLst>
                </a:gridCol>
                <a:gridCol w="4334587">
                  <a:extLst>
                    <a:ext uri="{9D8B030D-6E8A-4147-A177-3AD203B41FA5}">
                      <a16:colId xmlns:a16="http://schemas.microsoft.com/office/drawing/2014/main" val="2143352819"/>
                    </a:ext>
                  </a:extLst>
                </a:gridCol>
                <a:gridCol w="1114460">
                  <a:extLst>
                    <a:ext uri="{9D8B030D-6E8A-4147-A177-3AD203B41FA5}">
                      <a16:colId xmlns:a16="http://schemas.microsoft.com/office/drawing/2014/main" val="229463971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4065402816"/>
                    </a:ext>
                  </a:extLst>
                </a:gridCol>
                <a:gridCol w="1293131">
                  <a:extLst>
                    <a:ext uri="{9D8B030D-6E8A-4147-A177-3AD203B41FA5}">
                      <a16:colId xmlns:a16="http://schemas.microsoft.com/office/drawing/2014/main" val="3071474371"/>
                    </a:ext>
                  </a:extLst>
                </a:gridCol>
                <a:gridCol w="786789">
                  <a:extLst>
                    <a:ext uri="{9D8B030D-6E8A-4147-A177-3AD203B41FA5}">
                      <a16:colId xmlns:a16="http://schemas.microsoft.com/office/drawing/2014/main" val="950178481"/>
                    </a:ext>
                  </a:extLst>
                </a:gridCol>
              </a:tblGrid>
              <a:tr h="52776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Policy recommendation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Potential impact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Fiscal affordability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Ease of implementation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Overall priority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1487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Establish regulatory instruments for EVs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Low-medium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81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7860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 technical guidelines for EV charging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Low-medium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81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65335"/>
                  </a:ext>
                </a:extLst>
              </a:tr>
              <a:tr h="539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Establish minimum standards for EVs and charging equipment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Low-medium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81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5092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 public procurement procedures for EV products 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Low-medium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81000" marB="81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81000" marB="81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2535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C735668-EDC5-0A11-D54D-769746F23846}"/>
              </a:ext>
            </a:extLst>
          </p:cNvPr>
          <p:cNvSpPr txBox="1">
            <a:spLocks/>
          </p:cNvSpPr>
          <p:nvPr/>
        </p:nvSpPr>
        <p:spPr bwMode="auto">
          <a:xfrm>
            <a:off x="150813" y="3345043"/>
            <a:ext cx="8399537" cy="194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Technical annexes to the report, which can be used as a starting point for national guidelines and standards, include: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b="1" kern="0" dirty="0"/>
              <a:t>Technical guidelines for EV charging stations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b="1" kern="0" dirty="0"/>
              <a:t>Minimum standards for EV charging equipment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b="1" kern="0" dirty="0"/>
              <a:t>Guidelines for EV maintenance procedures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60F813-1209-422A-BF3F-554DCB9A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2AE6A7A5-753F-46EC-B3AE-AA17CD76E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97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C624-CDE8-5F80-E5AE-4DA7C2C2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Recommendations – Communication and awareness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A3E883C-B78C-6633-F615-84F9BCEE9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479599"/>
              </p:ext>
            </p:extLst>
          </p:nvPr>
        </p:nvGraphicFramePr>
        <p:xfrm>
          <a:off x="150813" y="925513"/>
          <a:ext cx="8842372" cy="2535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966">
                  <a:extLst>
                    <a:ext uri="{9D8B030D-6E8A-4147-A177-3AD203B41FA5}">
                      <a16:colId xmlns:a16="http://schemas.microsoft.com/office/drawing/2014/main" val="2928426588"/>
                    </a:ext>
                  </a:extLst>
                </a:gridCol>
                <a:gridCol w="4466340">
                  <a:extLst>
                    <a:ext uri="{9D8B030D-6E8A-4147-A177-3AD203B41FA5}">
                      <a16:colId xmlns:a16="http://schemas.microsoft.com/office/drawing/2014/main" val="2143352819"/>
                    </a:ext>
                  </a:extLst>
                </a:gridCol>
                <a:gridCol w="1015672">
                  <a:extLst>
                    <a:ext uri="{9D8B030D-6E8A-4147-A177-3AD203B41FA5}">
                      <a16:colId xmlns:a16="http://schemas.microsoft.com/office/drawing/2014/main" val="229463971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4065402816"/>
                    </a:ext>
                  </a:extLst>
                </a:gridCol>
                <a:gridCol w="1293131">
                  <a:extLst>
                    <a:ext uri="{9D8B030D-6E8A-4147-A177-3AD203B41FA5}">
                      <a16:colId xmlns:a16="http://schemas.microsoft.com/office/drawing/2014/main" val="3071474371"/>
                    </a:ext>
                  </a:extLst>
                </a:gridCol>
                <a:gridCol w="786789">
                  <a:extLst>
                    <a:ext uri="{9D8B030D-6E8A-4147-A177-3AD203B41FA5}">
                      <a16:colId xmlns:a16="http://schemas.microsoft.com/office/drawing/2014/main" val="950178481"/>
                    </a:ext>
                  </a:extLst>
                </a:gridCol>
              </a:tblGrid>
              <a:tr h="473760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Policy recommendation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81000" marB="81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Potential impact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Fiscal affordability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Ease of implementation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Overall priority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00" marR="27000" marT="54000" marB="5400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1487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7146" marR="27146" marT="54000" marB="54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 an e-mobility communication strategy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7860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7146" marR="27146" marT="54000" marB="54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Engage with stakeholders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rgbClr val="F8BA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65335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7146" marR="27146" marT="54000" marB="54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Launch EV pilot projects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5092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7146" marR="27146" marT="54000" marB="54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Switch public vehicle fleets to e-mobility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Short term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rgbClr val="F8BA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52535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7146" marR="27146" marT="54000" marB="54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Provide training and information on e-mobility</a:t>
                      </a:r>
                    </a:p>
                  </a:txBody>
                  <a:tcPr marL="27146" marR="27146" marT="81000" marB="81000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>
                    <a:solidFill>
                      <a:srgbClr val="CFD1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81448"/>
                  </a:ext>
                </a:extLst>
              </a:tr>
              <a:tr h="343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27146" marR="27146" marT="54000" marB="54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Mainstream gender aspects in EV policy</a:t>
                      </a:r>
                    </a:p>
                  </a:txBody>
                  <a:tcPr marL="27146" marR="27146" marT="81000" marB="81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27146" marR="27146" marT="54000" marB="54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6" marR="27146" marT="54000" marB="54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09786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C735668-EDC5-0A11-D54D-769746F23846}"/>
              </a:ext>
            </a:extLst>
          </p:cNvPr>
          <p:cNvSpPr txBox="1">
            <a:spLocks/>
          </p:cNvSpPr>
          <p:nvPr/>
        </p:nvSpPr>
        <p:spPr bwMode="auto">
          <a:xfrm>
            <a:off x="248054" y="3780080"/>
            <a:ext cx="8399537" cy="108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800" kern="0" dirty="0"/>
              <a:t>An e-mobility communication strategy will be a key step in the implementation of regional and national e-mobility strategies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95FCF31-CD0A-4FD1-AF01-661A93B5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3285C76B-326D-4EF3-9B22-C40D43F6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47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</a:rPr>
              <a:t>THANK </a:t>
            </a:r>
            <a:r>
              <a:rPr lang="en-US" sz="5400" b="1" dirty="0">
                <a:solidFill>
                  <a:srgbClr val="00B050"/>
                </a:solidFill>
              </a:rPr>
              <a:t>YOU!</a:t>
            </a: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2B50F461-E33D-47B9-AE68-B593B506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CE2000-C11D-4BE0-865A-ACD96AC0F861}"/>
              </a:ext>
            </a:extLst>
          </p:cNvPr>
          <p:cNvSpPr txBox="1">
            <a:spLocks/>
          </p:cNvSpPr>
          <p:nvPr/>
        </p:nvSpPr>
        <p:spPr>
          <a:xfrm>
            <a:off x="1695629" y="738323"/>
            <a:ext cx="5752742" cy="679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 dirty="0"/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236602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F797-D587-9333-A514-1DEEDA713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4" y="112889"/>
            <a:ext cx="8993392" cy="485422"/>
          </a:xfrm>
        </p:spPr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Objective: develop a regional e-mobility policy roadmap for the 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C650-C46F-623D-6A1E-8C4862E4D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WB contracted ECA and TTA to develop a regional e-mobility policy roadmap for the PICs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Funded by the WB’s Korea Green Growth Trust Fund (KGGTF)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focus of the roadmap is on assessing </a:t>
            </a:r>
            <a:r>
              <a:rPr lang="en-GB" sz="2400" b="1" dirty="0"/>
              <a:t>the feasibility of large-scale EV deployment</a:t>
            </a:r>
            <a:r>
              <a:rPr lang="en-GB" sz="2400" dirty="0"/>
              <a:t> in the PICs, with particular consideration given to high levels of VRE in the electricity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roadmap aims to provide concrete </a:t>
            </a:r>
            <a:r>
              <a:rPr lang="en-GB" sz="2400" b="1" dirty="0"/>
              <a:t>policy recommendations and technical guidelines</a:t>
            </a:r>
            <a:r>
              <a:rPr lang="en-GB" sz="2400" dirty="0"/>
              <a:t> to support the PICs in promoting a transition to sustainable, decarbonised transport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/>
              <a:t>Tasks</a:t>
            </a:r>
            <a:r>
              <a:rPr lang="en-GB" sz="2400" dirty="0"/>
              <a:t>: The current status of e-mobility, grid impact assessment, cost-benefit analysis, barriers to e-mobility uptake, policy recommendations  and technical guidelines/standards for EV charging and maintenance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C6C0EF39-8835-4F55-A8CB-04BA66B0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3612016-1E2C-48F8-8C49-B93F66CD9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381"/>
            <a:ext cx="3480172" cy="559314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E22D484A-2DEB-4CBF-A8A6-FE982D46B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7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F797-D587-9333-A514-1DEEDA71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Status: E-mobility uptake remains low, but there is considerable potential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C650-C46F-623D-6A1E-8C4862E4D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9" y="1193534"/>
            <a:ext cx="4624592" cy="46315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b="1" dirty="0"/>
              <a:t>Vehicle ownership </a:t>
            </a:r>
            <a:r>
              <a:rPr lang="en-GB" sz="1800" dirty="0"/>
              <a:t>in the PICs is </a:t>
            </a:r>
            <a:r>
              <a:rPr lang="en-GB" sz="1800" b="1" dirty="0"/>
              <a:t>low and the distances travelled </a:t>
            </a:r>
            <a:r>
              <a:rPr lang="en-GB" sz="1800" dirty="0"/>
              <a:t>tend to be </a:t>
            </a:r>
            <a:r>
              <a:rPr lang="en-GB" sz="1800" b="1" dirty="0"/>
              <a:t>short</a:t>
            </a:r>
            <a:r>
              <a:rPr lang="en-GB" sz="1800" dirty="0"/>
              <a:t>, which has led to low e-mobility uptake at the moment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However, short distances mean that virtually all trips can be conducted with less than a single charge. And fuel is expensive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Potential uptake varies a lot by EV type, based on how mature the technologies are and their suitability for users in each PIC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Overall, </a:t>
            </a:r>
            <a:r>
              <a:rPr lang="en-GB" sz="1800" b="1" dirty="0"/>
              <a:t>electric cars, motorbikes, and vans </a:t>
            </a:r>
            <a:r>
              <a:rPr lang="en-GB" sz="1800" dirty="0"/>
              <a:t>have the most potential in the short to medium-term future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8AEE647-026D-969A-9743-AFCB9C682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789574"/>
              </p:ext>
            </p:extLst>
          </p:nvPr>
        </p:nvGraphicFramePr>
        <p:xfrm>
          <a:off x="4143022" y="1834444"/>
          <a:ext cx="5576709" cy="4470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BB23693-9E2A-1685-754D-7CE2DBAC2B1D}"/>
              </a:ext>
            </a:extLst>
          </p:cNvPr>
          <p:cNvSpPr/>
          <p:nvPr/>
        </p:nvSpPr>
        <p:spPr bwMode="auto">
          <a:xfrm>
            <a:off x="5170311" y="1049867"/>
            <a:ext cx="3823081" cy="61037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Potential e-mobility uptake in the PICs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232A61D-11D6-4BAF-9AFC-BDA79E51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57D0B14C-3264-4499-A548-2178FE180D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80172" cy="559314"/>
          </a:xfrm>
          <a:prstGeom prst="rect">
            <a:avLst/>
          </a:prstGeom>
        </p:spPr>
      </p:pic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9567962-22A4-450D-9EF1-114302A085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7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8629-890A-60AA-24BD-159A61DE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Prospect: The expected uptake is uncertain, but will likely not exceed 10% by 2030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7C85-F950-B0E6-4EBB-60D6EEDA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9" y="780282"/>
            <a:ext cx="4613304" cy="5554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Electric cars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Estimates suggest that globally at least 10% of cars will be EVs by the end of the decade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Exact </a:t>
            </a:r>
            <a:r>
              <a:rPr lang="en-GB" sz="1600" b="1" dirty="0"/>
              <a:t>uptake rates are difficult to estimate </a:t>
            </a:r>
            <a:r>
              <a:rPr lang="en-GB" sz="1600" dirty="0"/>
              <a:t>given uncertainties about future technology costs and policies </a:t>
            </a:r>
          </a:p>
          <a:p>
            <a:pPr marL="463550" lvl="1" indent="-238125">
              <a:buFont typeface="Arial" panose="020B0604020202020204" pitchFamily="34" charset="0"/>
              <a:buChar char="•"/>
            </a:pPr>
            <a:r>
              <a:rPr lang="en-GB" sz="1600" dirty="0"/>
              <a:t>Uptake is generally expected to </a:t>
            </a:r>
            <a:r>
              <a:rPr lang="en-GB" sz="1600" b="1" dirty="0"/>
              <a:t>be slower in low and middle-income countries </a:t>
            </a:r>
            <a:r>
              <a:rPr lang="en-GB" sz="1600" dirty="0"/>
              <a:t>due to a reliance on second-hand vehicles and lower incomes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ECA/TTA estimates that the share of </a:t>
            </a:r>
            <a:r>
              <a:rPr lang="en-GB" sz="1600" b="1" dirty="0"/>
              <a:t>electric cars </a:t>
            </a:r>
            <a:r>
              <a:rPr lang="en-GB" sz="1600" dirty="0"/>
              <a:t>in the PICs will be </a:t>
            </a:r>
            <a:r>
              <a:rPr lang="en-GB" sz="1600" b="1" dirty="0"/>
              <a:t>6-19% of all cars in 2030, </a:t>
            </a:r>
            <a:r>
              <a:rPr lang="en-GB" sz="1600" dirty="0"/>
              <a:t>based on 20%-60% EV share in new vehicle sales. Actual uptake is likely to be at the lower end of this range</a:t>
            </a:r>
          </a:p>
          <a:p>
            <a:pPr marL="0" indent="0">
              <a:buNone/>
            </a:pPr>
            <a:r>
              <a:rPr lang="en-GB" sz="1600" b="1" dirty="0"/>
              <a:t>Electric motorbikes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b="1" dirty="0"/>
              <a:t>Uptake could be high </a:t>
            </a:r>
            <a:r>
              <a:rPr lang="en-GB" sz="1600" dirty="0"/>
              <a:t>in countries already using two-wheelers, as low-cost models enter the market </a:t>
            </a:r>
          </a:p>
          <a:p>
            <a:pPr marL="0" indent="0">
              <a:buNone/>
            </a:pPr>
            <a:r>
              <a:rPr lang="en-GB" sz="1600" b="1" dirty="0"/>
              <a:t>Electric vans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Uptake of electric vans </a:t>
            </a:r>
            <a:r>
              <a:rPr lang="en-GB" sz="1600" b="1" dirty="0"/>
              <a:t>likely limited </a:t>
            </a:r>
            <a:r>
              <a:rPr lang="en-GB" sz="1600" dirty="0"/>
              <a:t>to small goods transport and public transport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9418C-14AE-5CE8-6EE9-DF27238DE682}"/>
              </a:ext>
            </a:extLst>
          </p:cNvPr>
          <p:cNvSpPr/>
          <p:nvPr/>
        </p:nvSpPr>
        <p:spPr bwMode="auto">
          <a:xfrm>
            <a:off x="5023555" y="1151467"/>
            <a:ext cx="3794311" cy="580945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Potential electric car uptake in PICs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5D75D8-0220-899B-B167-CEAB1A8E9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408740"/>
              </p:ext>
            </p:extLst>
          </p:nvPr>
        </p:nvGraphicFramePr>
        <p:xfrm>
          <a:off x="4643438" y="2129543"/>
          <a:ext cx="4500562" cy="427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C87A3E6-8EAA-4114-AFBB-6149348C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943787F7-1849-4DD0-A86F-29CC78FC6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80172" cy="559314"/>
          </a:xfrm>
          <a:prstGeom prst="rect">
            <a:avLst/>
          </a:prstGeom>
        </p:spPr>
      </p:pic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37A725B9-3C64-4BB6-9794-EFCA67ED8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2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3792-B2C7-0D97-CC8F-9111E556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Four groups and sample countries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EE6395-D295-F74A-E78B-E2E2085808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84363"/>
              </p:ext>
            </p:extLst>
          </p:nvPr>
        </p:nvGraphicFramePr>
        <p:xfrm>
          <a:off x="3342015" y="1542978"/>
          <a:ext cx="5561362" cy="448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283">
                  <a:extLst>
                    <a:ext uri="{9D8B030D-6E8A-4147-A177-3AD203B41FA5}">
                      <a16:colId xmlns:a16="http://schemas.microsoft.com/office/drawing/2014/main" val="2855325596"/>
                    </a:ext>
                  </a:extLst>
                </a:gridCol>
                <a:gridCol w="1465193">
                  <a:extLst>
                    <a:ext uri="{9D8B030D-6E8A-4147-A177-3AD203B41FA5}">
                      <a16:colId xmlns:a16="http://schemas.microsoft.com/office/drawing/2014/main" val="3043900055"/>
                    </a:ext>
                  </a:extLst>
                </a:gridCol>
                <a:gridCol w="1841901">
                  <a:extLst>
                    <a:ext uri="{9D8B030D-6E8A-4147-A177-3AD203B41FA5}">
                      <a16:colId xmlns:a16="http://schemas.microsoft.com/office/drawing/2014/main" val="1185056102"/>
                    </a:ext>
                  </a:extLst>
                </a:gridCol>
                <a:gridCol w="1350985">
                  <a:extLst>
                    <a:ext uri="{9D8B030D-6E8A-4147-A177-3AD203B41FA5}">
                      <a16:colId xmlns:a16="http://schemas.microsoft.com/office/drawing/2014/main" val="2331625273"/>
                    </a:ext>
                  </a:extLst>
                </a:gridCol>
              </a:tblGrid>
              <a:tr h="413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Category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Countries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Key (relative) characteristics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Likely main types of e-mobility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extLst>
                  <a:ext uri="{0D108BD9-81ED-4DB2-BD59-A6C34878D82A}">
                    <a16:rowId xmlns:a16="http://schemas.microsoft.com/office/drawing/2014/main" val="2311850608"/>
                  </a:ext>
                </a:extLst>
              </a:tr>
              <a:tr h="1260959"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Large markets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Fiji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Samoa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Large (in size and population)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Wealthy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High vehicle ownership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Cheap electricity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cars (private, taxis)</a:t>
                      </a: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vans (taxis, commercial)</a:t>
                      </a:r>
                    </a:p>
                  </a:txBody>
                  <a:tcPr marL="12704" marR="12704" marT="0" marB="0"/>
                </a:tc>
                <a:extLst>
                  <a:ext uri="{0D108BD9-81ED-4DB2-BD59-A6C34878D82A}">
                    <a16:rowId xmlns:a16="http://schemas.microsoft.com/office/drawing/2014/main" val="226811950"/>
                  </a:ext>
                </a:extLst>
              </a:tr>
              <a:tr h="972740"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markets</a:t>
                      </a: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Vanuatu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Solomon Islands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Tonga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Large (in size and population)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Less wealthy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Low vehicle ownership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cars (taxis)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vans (commercial)  </a:t>
                      </a:r>
                    </a:p>
                  </a:txBody>
                  <a:tcPr marL="12704" marR="12704" marT="0" marB="0"/>
                </a:tc>
                <a:extLst>
                  <a:ext uri="{0D108BD9-81ED-4DB2-BD59-A6C34878D82A}">
                    <a16:rowId xmlns:a16="http://schemas.microsoft.com/office/drawing/2014/main" val="223749296"/>
                  </a:ext>
                </a:extLst>
              </a:tr>
              <a:tr h="1062808"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islands </a:t>
                      </a: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Kiribati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FSM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Marshall Islands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Palau</a:t>
                      </a: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Small (short distances)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Low vehicle ownership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cars (taxis)</a:t>
                      </a: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motorcycles</a:t>
                      </a:r>
                    </a:p>
                  </a:txBody>
                  <a:tcPr marL="12704" marR="12704" marT="0" marB="0"/>
                </a:tc>
                <a:extLst>
                  <a:ext uri="{0D108BD9-81ED-4DB2-BD59-A6C34878D82A}">
                    <a16:rowId xmlns:a16="http://schemas.microsoft.com/office/drawing/2014/main" val="3356532305"/>
                  </a:ext>
                </a:extLst>
              </a:tr>
              <a:tr h="684521"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small islands</a:t>
                      </a: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Nauru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Tuvalu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Very small (short distances)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Very small markets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4" marR="12704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motorcycles and electric scooters</a:t>
                      </a:r>
                    </a:p>
                  </a:txBody>
                  <a:tcPr marL="12704" marR="12704" marT="0" marB="0"/>
                </a:tc>
                <a:extLst>
                  <a:ext uri="{0D108BD9-81ED-4DB2-BD59-A6C34878D82A}">
                    <a16:rowId xmlns:a16="http://schemas.microsoft.com/office/drawing/2014/main" val="353708108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E54D6CA-E785-8E0A-A96B-9C8193413D52}"/>
              </a:ext>
            </a:extLst>
          </p:cNvPr>
          <p:cNvSpPr/>
          <p:nvPr/>
        </p:nvSpPr>
        <p:spPr bwMode="auto">
          <a:xfrm>
            <a:off x="3848928" y="1067446"/>
            <a:ext cx="4963426" cy="39115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Grouping of PICs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7A5A206-377D-2FD4-88D8-66A8828DA0D4}"/>
              </a:ext>
            </a:extLst>
          </p:cNvPr>
          <p:cNvSpPr/>
          <p:nvPr/>
        </p:nvSpPr>
        <p:spPr bwMode="auto">
          <a:xfrm>
            <a:off x="4357257" y="1957862"/>
            <a:ext cx="1322614" cy="244929"/>
          </a:xfrm>
          <a:prstGeom prst="round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350" dirty="0" err="1">
              <a:latin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0260D0B-C681-FE3D-3855-DE6FA37F840F}"/>
              </a:ext>
            </a:extLst>
          </p:cNvPr>
          <p:cNvSpPr/>
          <p:nvPr/>
        </p:nvSpPr>
        <p:spPr bwMode="auto">
          <a:xfrm>
            <a:off x="4357256" y="3449809"/>
            <a:ext cx="1322614" cy="244929"/>
          </a:xfrm>
          <a:prstGeom prst="round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350" dirty="0" err="1">
              <a:latin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35B1E2-1A93-D94E-8CAC-37036E064E49}"/>
              </a:ext>
            </a:extLst>
          </p:cNvPr>
          <p:cNvSpPr/>
          <p:nvPr/>
        </p:nvSpPr>
        <p:spPr bwMode="auto">
          <a:xfrm>
            <a:off x="4357257" y="4667355"/>
            <a:ext cx="1322614" cy="244929"/>
          </a:xfrm>
          <a:prstGeom prst="round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350" dirty="0" err="1">
              <a:latin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941C4D-4D11-3B4E-A06D-82FE87BF4BB3}"/>
              </a:ext>
            </a:extLst>
          </p:cNvPr>
          <p:cNvSpPr/>
          <p:nvPr/>
        </p:nvSpPr>
        <p:spPr bwMode="auto">
          <a:xfrm>
            <a:off x="4357256" y="5486088"/>
            <a:ext cx="1322614" cy="244929"/>
          </a:xfrm>
          <a:prstGeom prst="round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350" dirty="0" err="1">
              <a:latin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725F0E8-FB98-D7F8-B1AA-167273FAA112}"/>
              </a:ext>
            </a:extLst>
          </p:cNvPr>
          <p:cNvSpPr txBox="1">
            <a:spLocks/>
          </p:cNvSpPr>
          <p:nvPr/>
        </p:nvSpPr>
        <p:spPr bwMode="auto">
          <a:xfrm>
            <a:off x="149100" y="1220687"/>
            <a:ext cx="3101895" cy="480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500" tIns="54000" rIns="27000" bIns="27000" numCol="1" anchor="t" anchorCtr="0" compatLnSpc="1">
            <a:prstTxWarp prst="textNoShape">
              <a:avLst/>
            </a:prstTxWarp>
            <a:noAutofit/>
          </a:bodyPr>
          <a:lstStyle>
            <a:lvl1pPr marL="355600" indent="-355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ct val="75000"/>
              <a:buFont typeface="Wingdings 3" panose="05040102010807070707" pitchFamily="18" charset="2"/>
              <a:buChar char=""/>
              <a:defRPr sz="2000" baseline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722313" indent="-3651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l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 marL="1077913" indent="-355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5"/>
              </a:buClr>
              <a:buSzPct val="75000"/>
              <a:buFont typeface="Wingdings" pitchFamily="2" charset="2"/>
              <a:buChar char=""/>
              <a:defRPr lang="en-US" sz="1800" baseline="0" dirty="0" smtClean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 marL="1338262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 marL="25177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  <a:lvl6pPr marL="29749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4321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893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346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kern="0" dirty="0"/>
              <a:t>There is significant diversity across the 11 PICs</a:t>
            </a:r>
          </a:p>
          <a:p>
            <a:r>
              <a:rPr lang="en-GB" sz="1800" kern="0" dirty="0"/>
              <a:t>To ensure the analysis and recommendations reflect this diversity, while also being informed by detailed analysis, the PICs are grouped into </a:t>
            </a:r>
            <a:r>
              <a:rPr lang="en-GB" sz="1800" b="1" kern="0" dirty="0"/>
              <a:t>four  categories </a:t>
            </a:r>
            <a:r>
              <a:rPr lang="en-GB" sz="1800" kern="0" dirty="0"/>
              <a:t>and </a:t>
            </a:r>
            <a:r>
              <a:rPr lang="en-GB" sz="1800" b="1" kern="0" dirty="0"/>
              <a:t>select</a:t>
            </a:r>
            <a:r>
              <a:rPr lang="en-GB" sz="1800" kern="0" dirty="0"/>
              <a:t> </a:t>
            </a:r>
            <a:r>
              <a:rPr lang="en-GB" sz="1800" b="1" kern="0" dirty="0"/>
              <a:t>one country </a:t>
            </a:r>
            <a:r>
              <a:rPr lang="en-GB" sz="1800" kern="0" dirty="0"/>
              <a:t>from each to </a:t>
            </a:r>
            <a:r>
              <a:rPr lang="en-GB" sz="1800" b="1" kern="0" dirty="0"/>
              <a:t>analyse</a:t>
            </a:r>
          </a:p>
          <a:p>
            <a:r>
              <a:rPr lang="en-GB" sz="1800" kern="0" dirty="0"/>
              <a:t>Sample countries analysed in grid impact and economic viability assessments</a:t>
            </a:r>
            <a:r>
              <a:rPr lang="en-GB" sz="1600" kern="0" dirty="0"/>
              <a:t>: </a:t>
            </a:r>
            <a:r>
              <a:rPr lang="en-GB" sz="1600" b="1" kern="0" dirty="0"/>
              <a:t>Fiji, Solomon Islands, Marshall Islands, Tuvalu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A16F49-4147-23C7-D710-30D7864B1DF2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0993" y="2202790"/>
            <a:ext cx="1106264" cy="2812525"/>
          </a:xfrm>
          <a:prstGeom prst="line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D91620-E271-DA1A-4656-4724B47690AB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0993" y="3509640"/>
            <a:ext cx="1106263" cy="1505675"/>
          </a:xfrm>
          <a:prstGeom prst="line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04246F7-37E7-06EE-ABDC-8690C709A126}"/>
              </a:ext>
            </a:extLst>
          </p:cNvPr>
          <p:cNvCxnSpPr>
            <a:cxnSpLocks/>
            <a:endCxn id="15" idx="1"/>
          </p:cNvCxnSpPr>
          <p:nvPr/>
        </p:nvCxnSpPr>
        <p:spPr bwMode="auto">
          <a:xfrm flipV="1">
            <a:off x="3250994" y="4789820"/>
            <a:ext cx="1106263" cy="230549"/>
          </a:xfrm>
          <a:prstGeom prst="line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4926C2-D681-3322-20D4-7AA25D3EA5F4}"/>
              </a:ext>
            </a:extLst>
          </p:cNvPr>
          <p:cNvCxnSpPr>
            <a:cxnSpLocks/>
          </p:cNvCxnSpPr>
          <p:nvPr/>
        </p:nvCxnSpPr>
        <p:spPr bwMode="auto">
          <a:xfrm>
            <a:off x="3250994" y="5020369"/>
            <a:ext cx="1106262" cy="616944"/>
          </a:xfrm>
          <a:prstGeom prst="line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EB481BFA-D3DC-4B10-A17C-14517D7F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9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CE2000-C11D-4BE0-865A-ACD96AC0F861}"/>
              </a:ext>
            </a:extLst>
          </p:cNvPr>
          <p:cNvSpPr txBox="1">
            <a:spLocks/>
          </p:cNvSpPr>
          <p:nvPr/>
        </p:nvSpPr>
        <p:spPr>
          <a:xfrm>
            <a:off x="276578" y="361246"/>
            <a:ext cx="8590843" cy="12706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2. Impact of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e-mobility on electricity systems</a:t>
            </a:r>
          </a:p>
        </p:txBody>
      </p:sp>
    </p:spTree>
    <p:extLst>
      <p:ext uri="{BB962C8B-B14F-4D97-AF65-F5344CB8AC3E}">
        <p14:creationId xmlns:p14="http://schemas.microsoft.com/office/powerpoint/2010/main" val="386847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8629-890A-60AA-24BD-159A61DE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The impact of EVs on electricity demand will vary by country, based on car ownership &amp; electricity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7C85-F950-B0E6-4EBB-60D6EEDA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925158"/>
            <a:ext cx="4166399" cy="5251805"/>
          </a:xfrm>
        </p:spPr>
        <p:txBody>
          <a:bodyPr>
            <a:normAutofit/>
          </a:bodyPr>
          <a:lstStyle/>
          <a:p>
            <a:r>
              <a:rPr lang="en-GB" sz="1600" dirty="0"/>
              <a:t>Expected impacts of EV uptake on electricity demand in the PICs are expected to vary, as shown in the analysis of four countries </a:t>
            </a:r>
          </a:p>
          <a:p>
            <a:r>
              <a:rPr lang="en-GB" sz="1600" b="1" dirty="0"/>
              <a:t>Fiji</a:t>
            </a:r>
            <a:r>
              <a:rPr lang="en-GB" sz="1600" dirty="0"/>
              <a:t> impacts are relatively </a:t>
            </a:r>
            <a:r>
              <a:rPr lang="en-GB" sz="1600" b="1" dirty="0"/>
              <a:t>high</a:t>
            </a:r>
            <a:r>
              <a:rPr lang="en-GB" sz="1600" dirty="0"/>
              <a:t> (5% increase in demand for 10% EV uptake) due to higher car ownership and average distances travelled daily (~30km/car/day)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/>
              <a:t>Percentage impacts in </a:t>
            </a:r>
            <a:r>
              <a:rPr lang="en-GB" sz="1600" b="1" dirty="0"/>
              <a:t>Solomon Islands </a:t>
            </a:r>
            <a:r>
              <a:rPr lang="en-GB" sz="1600" dirty="0"/>
              <a:t>are also </a:t>
            </a:r>
            <a:r>
              <a:rPr lang="en-GB" sz="1600" b="1" dirty="0"/>
              <a:t>high</a:t>
            </a:r>
            <a:r>
              <a:rPr lang="en-GB" sz="1600" dirty="0"/>
              <a:t> (6% demand, 10% EV uptake) due to low existing electricity  demand per customer, which counteracts its low car ownership</a:t>
            </a:r>
          </a:p>
          <a:p>
            <a:r>
              <a:rPr lang="en-GB" sz="1600" dirty="0"/>
              <a:t>Impacts on the </a:t>
            </a:r>
            <a:r>
              <a:rPr lang="en-GB" sz="1600" b="1" dirty="0"/>
              <a:t>Marshall Islands </a:t>
            </a:r>
            <a:r>
              <a:rPr lang="en-GB" sz="1600" dirty="0"/>
              <a:t>and </a:t>
            </a:r>
            <a:r>
              <a:rPr lang="en-GB" sz="1600" b="1" dirty="0"/>
              <a:t>Tuvalu</a:t>
            </a:r>
            <a:r>
              <a:rPr lang="en-GB" sz="1600" dirty="0"/>
              <a:t> are </a:t>
            </a:r>
            <a:r>
              <a:rPr lang="en-GB" sz="1600" b="1" dirty="0"/>
              <a:t>very low </a:t>
            </a:r>
            <a:r>
              <a:rPr lang="en-GB" sz="1600" dirty="0"/>
              <a:t>because car ownership is low (for example Tuvalu has only 65 registered cars)</a:t>
            </a:r>
          </a:p>
          <a:p>
            <a:r>
              <a:rPr lang="en-GB" sz="1600" dirty="0"/>
              <a:t>As a general rule for the large and intermediate markets, </a:t>
            </a:r>
            <a:r>
              <a:rPr lang="en-GB" sz="1600" b="1" dirty="0"/>
              <a:t>every 1% uptake in e-mobility </a:t>
            </a:r>
            <a:r>
              <a:rPr lang="en-GB" sz="1600" dirty="0"/>
              <a:t>will lead to an approximate </a:t>
            </a:r>
            <a:r>
              <a:rPr lang="en-GB" sz="1600" b="1" dirty="0"/>
              <a:t>0.5% increase in electricity demand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89418C-14AE-5CE8-6EE9-DF27238DE682}"/>
              </a:ext>
            </a:extLst>
          </p:cNvPr>
          <p:cNvSpPr/>
          <p:nvPr/>
        </p:nvSpPr>
        <p:spPr bwMode="auto">
          <a:xfrm>
            <a:off x="4629150" y="925158"/>
            <a:ext cx="4364242" cy="73899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Increase in total electricity demand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</a:rPr>
              <a:t>due to e-mobility uptake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1E50B-0BE1-BF45-DF97-3D792F2B6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006" y="1569017"/>
            <a:ext cx="4826994" cy="4607946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F1B8DF9-ECCE-44CB-9930-B0B70C15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037" y="6485447"/>
            <a:ext cx="2057400" cy="365125"/>
          </a:xfrm>
        </p:spPr>
        <p:txBody>
          <a:bodyPr/>
          <a:lstStyle/>
          <a:p>
            <a:fld id="{17C5F669-CF6A-4082-AC1A-94248534CD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582F855-5BB8-4101-A23B-EA635561D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6092"/>
            <a:ext cx="3450094" cy="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5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A Colours">
    <a:dk1>
      <a:sysClr val="windowText" lastClr="000000"/>
    </a:dk1>
    <a:lt1>
      <a:sysClr val="window" lastClr="FFFFFF"/>
    </a:lt1>
    <a:dk2>
      <a:srgbClr val="425968"/>
    </a:dk2>
    <a:lt2>
      <a:srgbClr val="D1CEC6"/>
    </a:lt2>
    <a:accent1>
      <a:srgbClr val="9BAABF"/>
    </a:accent1>
    <a:accent2>
      <a:srgbClr val="425968"/>
    </a:accent2>
    <a:accent3>
      <a:srgbClr val="D1CEC6"/>
    </a:accent3>
    <a:accent4>
      <a:srgbClr val="919693"/>
    </a:accent4>
    <a:accent5>
      <a:srgbClr val="E28C05"/>
    </a:accent5>
    <a:accent6>
      <a:srgbClr val="73923C"/>
    </a:accent6>
    <a:hlink>
      <a:srgbClr val="425968"/>
    </a:hlink>
    <a:folHlink>
      <a:srgbClr val="E28C05"/>
    </a:folHlink>
  </a:clrScheme>
  <a:fontScheme name="Custom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D79B889-D1C1-4ADF-8B58-BF13A64DFCDE}">
  <we:reference id="fa000000002" version="1.0.0.0" store="en-us" storeType="FirstParty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0BE655952BCB4CB53099F484BC941A" ma:contentTypeVersion="12" ma:contentTypeDescription="Create a new document." ma:contentTypeScope="" ma:versionID="3ce8881ada690ceac0d8607c40ecbcd1">
  <xsd:schema xmlns:xsd="http://www.w3.org/2001/XMLSchema" xmlns:xs="http://www.w3.org/2001/XMLSchema" xmlns:p="http://schemas.microsoft.com/office/2006/metadata/properties" xmlns:ns3="baa35146-2299-4c8b-b27c-1b45992778f9" xmlns:ns4="7b03aab7-5a07-4ca5-868b-798b55fe329b" targetNamespace="http://schemas.microsoft.com/office/2006/metadata/properties" ma:root="true" ma:fieldsID="9ce850261561f7ddd340e79dffb8ae60" ns3:_="" ns4:_="">
    <xsd:import namespace="baa35146-2299-4c8b-b27c-1b45992778f9"/>
    <xsd:import namespace="7b03aab7-5a07-4ca5-868b-798b55fe32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35146-2299-4c8b-b27c-1b4599277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3aab7-5a07-4ca5-868b-798b55fe32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A941DA-1228-4B09-8397-222BD8F28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35146-2299-4c8b-b27c-1b45992778f9"/>
    <ds:schemaRef ds:uri="7b03aab7-5a07-4ca5-868b-798b55fe32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2C71B8-3834-4C68-B0D9-D7CF6C4DD6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4D22D8-C123-4719-92EC-5AD185BE9B79}">
  <ds:schemaRefs>
    <ds:schemaRef ds:uri="http://schemas.microsoft.com/office/2006/documentManagement/types"/>
    <ds:schemaRef ds:uri="http://purl.org/dc/terms/"/>
    <ds:schemaRef ds:uri="7b03aab7-5a07-4ca5-868b-798b55fe329b"/>
    <ds:schemaRef ds:uri="http://schemas.openxmlformats.org/package/2006/metadata/core-properties"/>
    <ds:schemaRef ds:uri="http://schemas.microsoft.com/office/2006/metadata/properties"/>
    <ds:schemaRef ds:uri="http://purl.org/dc/dcmitype/"/>
    <ds:schemaRef ds:uri="baa35146-2299-4c8b-b27c-1b45992778f9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68528</TotalTime>
  <Words>2635</Words>
  <Application>Microsoft Office PowerPoint</Application>
  <PresentationFormat>On-screen Show (4:3)</PresentationFormat>
  <Paragraphs>452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Andes ExtraLight</vt:lpstr>
      <vt:lpstr>Arial</vt:lpstr>
      <vt:lpstr>Arial Bold</vt:lpstr>
      <vt:lpstr>Calibri</vt:lpstr>
      <vt:lpstr>Calibri Light</vt:lpstr>
      <vt:lpstr>Symbol</vt:lpstr>
      <vt:lpstr>Trebuchet MS</vt:lpstr>
      <vt:lpstr>Wingdings</vt:lpstr>
      <vt:lpstr>Wingdings 3</vt:lpstr>
      <vt:lpstr>Office Theme</vt:lpstr>
      <vt:lpstr>2_Full Page Interior</vt:lpstr>
      <vt:lpstr>November 29, 2022  Inchul Hwang WB IEAE1</vt:lpstr>
      <vt:lpstr>Contents</vt:lpstr>
      <vt:lpstr>PowerPoint Presentation</vt:lpstr>
      <vt:lpstr>Objective: develop a regional e-mobility policy roadmap for the PICs</vt:lpstr>
      <vt:lpstr>Status: E-mobility uptake remains low, but there is considerable potential </vt:lpstr>
      <vt:lpstr>Prospect: The expected uptake is uncertain, but will likely not exceed 10% by 2030</vt:lpstr>
      <vt:lpstr>Four groups and sample countries</vt:lpstr>
      <vt:lpstr>PowerPoint Presentation</vt:lpstr>
      <vt:lpstr>The impact of EVs on electricity demand will vary by country, based on car ownership &amp; electricity demand</vt:lpstr>
      <vt:lpstr>Solar + BESS and daytime charging will be the most efficient way to meet EV demand</vt:lpstr>
      <vt:lpstr>Much more solar is needed to improve EV business</vt:lpstr>
      <vt:lpstr>The more daytime charging, the cheaper the cost of supplying EVs</vt:lpstr>
      <vt:lpstr>PowerPoint Presentation</vt:lpstr>
      <vt:lpstr>Net benefits calculated under low, medium, high use cases</vt:lpstr>
      <vt:lpstr>EVs will become viable if countries increase solar generation and encourage daytime charging</vt:lpstr>
      <vt:lpstr>PowerPoint Presentation</vt:lpstr>
      <vt:lpstr>Barriers to e-mobility uptake in the PICs</vt:lpstr>
      <vt:lpstr>Recommendations – Transport/electricity infrastructure </vt:lpstr>
      <vt:lpstr>Recommendations – Commercial viability</vt:lpstr>
      <vt:lpstr>Recommendations – Governance and policy</vt:lpstr>
      <vt:lpstr>Recommendations – Regulations and standards</vt:lpstr>
      <vt:lpstr>Recommendations – Communication and awareness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Gisu Mohadjer</dc:creator>
  <cp:lastModifiedBy>Sinalauli'i Fifita</cp:lastModifiedBy>
  <cp:revision>2270</cp:revision>
  <cp:lastPrinted>2020-02-12T10:23:45Z</cp:lastPrinted>
  <dcterms:created xsi:type="dcterms:W3CDTF">2015-01-25T01:20:07Z</dcterms:created>
  <dcterms:modified xsi:type="dcterms:W3CDTF">2023-01-11T01:50:23Z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0x010100BE0BE655952BCB4CB53099F484BC941A</vt:lpwstr>
  </property>
</Properties>
</file>