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7" r:id="rId2"/>
    <p:sldId id="258" r:id="rId3"/>
    <p:sldId id="267" r:id="rId4"/>
    <p:sldId id="261" r:id="rId5"/>
    <p:sldId id="262" r:id="rId6"/>
    <p:sldId id="263" r:id="rId7"/>
    <p:sldId id="268" r:id="rId8"/>
    <p:sldId id="265" r:id="rId9"/>
  </p:sldIdLst>
  <p:sldSz cx="12192000" cy="6858000"/>
  <p:notesSz cx="6858000" cy="9144000"/>
  <p:embeddedFontLst>
    <p:embeddedFont>
      <p:font typeface="Bai Jamjuree" panose="020B0604020202020204" charset="-34"/>
      <p:regular r:id="rId10"/>
      <p:bold r:id="rId11"/>
      <p:italic r:id="rId12"/>
      <p:boldItalic r:id="rId13"/>
    </p:embeddedFont>
    <p:embeddedFont>
      <p:font typeface="Bai Jamjuree Light" panose="020B0604020202020204" charset="-34"/>
      <p:regular r:id="rId14"/>
      <p:italic r:id="rId15"/>
    </p:embeddedFont>
    <p:embeddedFont>
      <p:font typeface="Bai Jamjuree Medium" panose="020B0604020202020204" charset="-34"/>
      <p:regular r:id="rId16"/>
      <p:italic r:id="rId17"/>
    </p:embeddedFont>
    <p:embeddedFont>
      <p:font typeface="Bai Jamjuree SemiBold" panose="020B0604020202020204" charset="-34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FJ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F25D"/>
    <a:srgbClr val="024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3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6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9" Type="http://schemas.openxmlformats.org/officeDocument/2006/relationships/tableStyles" Target="tableStyles.xml"/><Relationship Id="rId21" Type="http://schemas.openxmlformats.org/officeDocument/2006/relationships/font" Target="fonts/font12.fntdata"/><Relationship Id="rId34" Type="http://schemas.openxmlformats.org/officeDocument/2006/relationships/font" Target="fonts/font25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font" Target="fonts/font2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font" Target="fonts/font2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CC6EC-94A2-3C42-ACE1-1E0723EE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56A920-2742-F443-A23C-650742589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C8BD9-2206-3E49-8B9A-53D013AE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6EE54-CC9A-9D4F-B82C-1C47A42D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B897-468F-A341-AB03-1371C6AE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94932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A1C4-2DB1-3848-821E-6257364F7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E907F-B4F1-864D-898B-956796EA2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2FAC6-046D-4541-B6B3-794B968D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00569-2704-0B47-9ACF-96A5A644A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3A664-8300-F848-BB2E-B9063530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23683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14178-52CC-0741-8F44-353C07CB7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2AAE5-A81F-2047-8D2A-54B9F65F5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31C77-A976-8744-89C9-8378B4DC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80397-4B5A-6245-9439-A53078B3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69202-33BE-114F-9D36-0EB80143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33804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24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748" y="0"/>
            <a:ext cx="8606513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72916" y="3352981"/>
            <a:ext cx="150279" cy="1497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87231" y="3604285"/>
            <a:ext cx="120472" cy="11713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59513" y="3371958"/>
            <a:ext cx="115874" cy="11329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33733" y="3613067"/>
            <a:ext cx="98958" cy="9952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07600" y="3858030"/>
            <a:ext cx="80010" cy="80378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82814" y="3626634"/>
            <a:ext cx="71983" cy="7235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758869" y="3874528"/>
            <a:ext cx="49530" cy="47625"/>
          </a:xfrm>
          <a:custGeom>
            <a:avLst/>
            <a:gdLst/>
            <a:ahLst/>
            <a:cxnLst/>
            <a:rect l="l" t="t" r="r" b="b"/>
            <a:pathLst>
              <a:path w="49529" h="47625">
                <a:moveTo>
                  <a:pt x="25336" y="0"/>
                </a:moveTo>
                <a:lnTo>
                  <a:pt x="15443" y="1909"/>
                </a:lnTo>
                <a:lnTo>
                  <a:pt x="7234" y="7334"/>
                </a:lnTo>
                <a:lnTo>
                  <a:pt x="1742" y="15273"/>
                </a:lnTo>
                <a:lnTo>
                  <a:pt x="0" y="24726"/>
                </a:lnTo>
                <a:lnTo>
                  <a:pt x="2231" y="33285"/>
                </a:lnTo>
                <a:lnTo>
                  <a:pt x="7527" y="40444"/>
                </a:lnTo>
                <a:lnTo>
                  <a:pt x="15076" y="45434"/>
                </a:lnTo>
                <a:lnTo>
                  <a:pt x="24066" y="47485"/>
                </a:lnTo>
                <a:lnTo>
                  <a:pt x="34005" y="45781"/>
                </a:lnTo>
                <a:lnTo>
                  <a:pt x="42044" y="40516"/>
                </a:lnTo>
                <a:lnTo>
                  <a:pt x="47324" y="32540"/>
                </a:lnTo>
                <a:lnTo>
                  <a:pt x="48983" y="22707"/>
                </a:lnTo>
                <a:lnTo>
                  <a:pt x="46882" y="13833"/>
                </a:lnTo>
                <a:lnTo>
                  <a:pt x="41808" y="6677"/>
                </a:lnTo>
                <a:lnTo>
                  <a:pt x="34410" y="1858"/>
                </a:lnTo>
                <a:lnTo>
                  <a:pt x="25336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228429" y="364070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4574" y="0"/>
                </a:moveTo>
                <a:lnTo>
                  <a:pt x="15771" y="988"/>
                </a:lnTo>
                <a:lnTo>
                  <a:pt x="8081" y="5322"/>
                </a:lnTo>
                <a:lnTo>
                  <a:pt x="2494" y="12174"/>
                </a:lnTo>
                <a:lnTo>
                  <a:pt x="0" y="20713"/>
                </a:lnTo>
                <a:lnTo>
                  <a:pt x="1357" y="29462"/>
                </a:lnTo>
                <a:lnTo>
                  <a:pt x="6042" y="37074"/>
                </a:lnTo>
                <a:lnTo>
                  <a:pt x="13140" y="42405"/>
                </a:lnTo>
                <a:lnTo>
                  <a:pt x="21742" y="44310"/>
                </a:lnTo>
                <a:lnTo>
                  <a:pt x="30151" y="42935"/>
                </a:lnTo>
                <a:lnTo>
                  <a:pt x="36836" y="39239"/>
                </a:lnTo>
                <a:lnTo>
                  <a:pt x="41644" y="33291"/>
                </a:lnTo>
                <a:lnTo>
                  <a:pt x="44424" y="25158"/>
                </a:lnTo>
                <a:lnTo>
                  <a:pt x="43984" y="16398"/>
                </a:lnTo>
                <a:lnTo>
                  <a:pt x="39938" y="8616"/>
                </a:lnTo>
                <a:lnTo>
                  <a:pt x="33173" y="2816"/>
                </a:lnTo>
                <a:lnTo>
                  <a:pt x="24574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696537" y="3406100"/>
            <a:ext cx="46355" cy="45085"/>
          </a:xfrm>
          <a:custGeom>
            <a:avLst/>
            <a:gdLst/>
            <a:ahLst/>
            <a:cxnLst/>
            <a:rect l="l" t="t" r="r" b="b"/>
            <a:pathLst>
              <a:path w="46354" h="45085">
                <a:moveTo>
                  <a:pt x="23647" y="25"/>
                </a:moveTo>
                <a:lnTo>
                  <a:pt x="0" y="22237"/>
                </a:lnTo>
                <a:lnTo>
                  <a:pt x="1923" y="30825"/>
                </a:lnTo>
                <a:lnTo>
                  <a:pt x="7100" y="38122"/>
                </a:lnTo>
                <a:lnTo>
                  <a:pt x="14500" y="43118"/>
                </a:lnTo>
                <a:lnTo>
                  <a:pt x="23088" y="44805"/>
                </a:lnTo>
                <a:lnTo>
                  <a:pt x="27952" y="44640"/>
                </a:lnTo>
                <a:lnTo>
                  <a:pt x="32613" y="42532"/>
                </a:lnTo>
                <a:lnTo>
                  <a:pt x="36360" y="39357"/>
                </a:lnTo>
                <a:lnTo>
                  <a:pt x="42316" y="36055"/>
                </a:lnTo>
                <a:lnTo>
                  <a:pt x="46024" y="30391"/>
                </a:lnTo>
                <a:lnTo>
                  <a:pt x="46278" y="22047"/>
                </a:lnTo>
                <a:lnTo>
                  <a:pt x="45200" y="13550"/>
                </a:lnTo>
                <a:lnTo>
                  <a:pt x="41509" y="7016"/>
                </a:lnTo>
                <a:lnTo>
                  <a:pt x="35381" y="2559"/>
                </a:lnTo>
                <a:lnTo>
                  <a:pt x="26987" y="292"/>
                </a:lnTo>
                <a:lnTo>
                  <a:pt x="26085" y="177"/>
                </a:lnTo>
                <a:lnTo>
                  <a:pt x="24345" y="254"/>
                </a:lnTo>
                <a:lnTo>
                  <a:pt x="23939" y="203"/>
                </a:lnTo>
                <a:lnTo>
                  <a:pt x="23647" y="25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17351" y="3361197"/>
            <a:ext cx="132549" cy="13293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88354" y="3133156"/>
            <a:ext cx="120802" cy="12018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35371" y="3143904"/>
            <a:ext cx="97536" cy="9762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203829" y="3380893"/>
            <a:ext cx="94170" cy="93268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508532" y="2921313"/>
            <a:ext cx="80365" cy="8001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980077" y="3156701"/>
            <a:ext cx="72199" cy="7188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450970" y="3392900"/>
            <a:ext cx="70599" cy="70802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760336" y="2936915"/>
            <a:ext cx="47625" cy="48260"/>
          </a:xfrm>
          <a:custGeom>
            <a:avLst/>
            <a:gdLst/>
            <a:ahLst/>
            <a:cxnLst/>
            <a:rect l="l" t="t" r="r" b="b"/>
            <a:pathLst>
              <a:path w="47625" h="48260">
                <a:moveTo>
                  <a:pt x="25298" y="0"/>
                </a:moveTo>
                <a:lnTo>
                  <a:pt x="15934" y="1529"/>
                </a:lnTo>
                <a:lnTo>
                  <a:pt x="7848" y="6796"/>
                </a:lnTo>
                <a:lnTo>
                  <a:pt x="2163" y="14732"/>
                </a:lnTo>
                <a:lnTo>
                  <a:pt x="0" y="24269"/>
                </a:lnTo>
                <a:lnTo>
                  <a:pt x="1713" y="33039"/>
                </a:lnTo>
                <a:lnTo>
                  <a:pt x="6462" y="40393"/>
                </a:lnTo>
                <a:lnTo>
                  <a:pt x="13542" y="45588"/>
                </a:lnTo>
                <a:lnTo>
                  <a:pt x="22250" y="47878"/>
                </a:lnTo>
                <a:lnTo>
                  <a:pt x="31990" y="46426"/>
                </a:lnTo>
                <a:lnTo>
                  <a:pt x="40093" y="41375"/>
                </a:lnTo>
                <a:lnTo>
                  <a:pt x="45606" y="33625"/>
                </a:lnTo>
                <a:lnTo>
                  <a:pt x="47574" y="24079"/>
                </a:lnTo>
                <a:lnTo>
                  <a:pt x="45677" y="15391"/>
                </a:lnTo>
                <a:lnTo>
                  <a:pt x="40774" y="7877"/>
                </a:lnTo>
                <a:lnTo>
                  <a:pt x="33702" y="2444"/>
                </a:lnTo>
                <a:lnTo>
                  <a:pt x="25298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1230285" y="317115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5" h="43814">
                <a:moveTo>
                  <a:pt x="18237" y="0"/>
                </a:moveTo>
                <a:lnTo>
                  <a:pt x="10131" y="2768"/>
                </a:lnTo>
                <a:lnTo>
                  <a:pt x="4418" y="7654"/>
                </a:lnTo>
                <a:lnTo>
                  <a:pt x="1054" y="14583"/>
                </a:lnTo>
                <a:lnTo>
                  <a:pt x="0" y="23482"/>
                </a:lnTo>
                <a:lnTo>
                  <a:pt x="2212" y="31462"/>
                </a:lnTo>
                <a:lnTo>
                  <a:pt x="6383" y="37611"/>
                </a:lnTo>
                <a:lnTo>
                  <a:pt x="12614" y="41673"/>
                </a:lnTo>
                <a:lnTo>
                  <a:pt x="21005" y="43395"/>
                </a:lnTo>
                <a:lnTo>
                  <a:pt x="29634" y="41816"/>
                </a:lnTo>
                <a:lnTo>
                  <a:pt x="36593" y="36788"/>
                </a:lnTo>
                <a:lnTo>
                  <a:pt x="41120" y="29251"/>
                </a:lnTo>
                <a:lnTo>
                  <a:pt x="42456" y="20142"/>
                </a:lnTo>
                <a:lnTo>
                  <a:pt x="40116" y="11335"/>
                </a:lnTo>
                <a:lnTo>
                  <a:pt x="34713" y="4484"/>
                </a:lnTo>
                <a:lnTo>
                  <a:pt x="27127" y="427"/>
                </a:lnTo>
                <a:lnTo>
                  <a:pt x="18237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bg 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68818" y="3353153"/>
            <a:ext cx="150279" cy="149631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84302" y="3604285"/>
            <a:ext cx="120472" cy="117132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16613" y="3371961"/>
            <a:ext cx="115874" cy="113296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59314" y="3613067"/>
            <a:ext cx="98958" cy="99529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604396" y="3858030"/>
            <a:ext cx="80009" cy="80378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37208" y="3626634"/>
            <a:ext cx="71983" cy="72351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1384152" y="3874528"/>
            <a:ext cx="49530" cy="47625"/>
          </a:xfrm>
          <a:custGeom>
            <a:avLst/>
            <a:gdLst/>
            <a:ahLst/>
            <a:cxnLst/>
            <a:rect l="l" t="t" r="r" b="b"/>
            <a:pathLst>
              <a:path w="49530" h="47625">
                <a:moveTo>
                  <a:pt x="23647" y="0"/>
                </a:moveTo>
                <a:lnTo>
                  <a:pt x="14573" y="1858"/>
                </a:lnTo>
                <a:lnTo>
                  <a:pt x="7175" y="6677"/>
                </a:lnTo>
                <a:lnTo>
                  <a:pt x="2101" y="13833"/>
                </a:lnTo>
                <a:lnTo>
                  <a:pt x="0" y="22707"/>
                </a:lnTo>
                <a:lnTo>
                  <a:pt x="1659" y="32540"/>
                </a:lnTo>
                <a:lnTo>
                  <a:pt x="6938" y="40516"/>
                </a:lnTo>
                <a:lnTo>
                  <a:pt x="14978" y="45781"/>
                </a:lnTo>
                <a:lnTo>
                  <a:pt x="24917" y="47485"/>
                </a:lnTo>
                <a:lnTo>
                  <a:pt x="33907" y="45434"/>
                </a:lnTo>
                <a:lnTo>
                  <a:pt x="41455" y="40444"/>
                </a:lnTo>
                <a:lnTo>
                  <a:pt x="46752" y="33285"/>
                </a:lnTo>
                <a:lnTo>
                  <a:pt x="48983" y="24726"/>
                </a:lnTo>
                <a:lnTo>
                  <a:pt x="47241" y="15273"/>
                </a:lnTo>
                <a:lnTo>
                  <a:pt x="41749" y="7334"/>
                </a:lnTo>
                <a:lnTo>
                  <a:pt x="33540" y="1909"/>
                </a:lnTo>
                <a:lnTo>
                  <a:pt x="23647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919151" y="364070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19850" y="0"/>
                </a:moveTo>
                <a:lnTo>
                  <a:pt x="11251" y="2816"/>
                </a:lnTo>
                <a:lnTo>
                  <a:pt x="4486" y="8616"/>
                </a:lnTo>
                <a:lnTo>
                  <a:pt x="440" y="16398"/>
                </a:lnTo>
                <a:lnTo>
                  <a:pt x="0" y="25158"/>
                </a:lnTo>
                <a:lnTo>
                  <a:pt x="2781" y="33291"/>
                </a:lnTo>
                <a:lnTo>
                  <a:pt x="7593" y="39239"/>
                </a:lnTo>
                <a:lnTo>
                  <a:pt x="14278" y="42935"/>
                </a:lnTo>
                <a:lnTo>
                  <a:pt x="22682" y="44310"/>
                </a:lnTo>
                <a:lnTo>
                  <a:pt x="31283" y="42405"/>
                </a:lnTo>
                <a:lnTo>
                  <a:pt x="38382" y="37074"/>
                </a:lnTo>
                <a:lnTo>
                  <a:pt x="43066" y="29462"/>
                </a:lnTo>
                <a:lnTo>
                  <a:pt x="44424" y="20713"/>
                </a:lnTo>
                <a:lnTo>
                  <a:pt x="41931" y="12174"/>
                </a:lnTo>
                <a:lnTo>
                  <a:pt x="36347" y="5322"/>
                </a:lnTo>
                <a:lnTo>
                  <a:pt x="28658" y="988"/>
                </a:lnTo>
                <a:lnTo>
                  <a:pt x="19850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449196" y="3406094"/>
            <a:ext cx="46355" cy="45085"/>
          </a:xfrm>
          <a:custGeom>
            <a:avLst/>
            <a:gdLst/>
            <a:ahLst/>
            <a:cxnLst/>
            <a:rect l="l" t="t" r="r" b="b"/>
            <a:pathLst>
              <a:path w="46354" h="45085">
                <a:moveTo>
                  <a:pt x="23037" y="0"/>
                </a:moveTo>
                <a:lnTo>
                  <a:pt x="22618" y="38"/>
                </a:lnTo>
                <a:lnTo>
                  <a:pt x="22326" y="203"/>
                </a:lnTo>
                <a:lnTo>
                  <a:pt x="21043" y="254"/>
                </a:lnTo>
                <a:lnTo>
                  <a:pt x="0" y="22047"/>
                </a:lnTo>
                <a:lnTo>
                  <a:pt x="266" y="30391"/>
                </a:lnTo>
                <a:lnTo>
                  <a:pt x="3962" y="36068"/>
                </a:lnTo>
                <a:lnTo>
                  <a:pt x="9906" y="39357"/>
                </a:lnTo>
                <a:lnTo>
                  <a:pt x="13652" y="42532"/>
                </a:lnTo>
                <a:lnTo>
                  <a:pt x="18313" y="44640"/>
                </a:lnTo>
                <a:lnTo>
                  <a:pt x="23190" y="44818"/>
                </a:lnTo>
                <a:lnTo>
                  <a:pt x="31776" y="43134"/>
                </a:lnTo>
                <a:lnTo>
                  <a:pt x="39173" y="38133"/>
                </a:lnTo>
                <a:lnTo>
                  <a:pt x="44349" y="30829"/>
                </a:lnTo>
                <a:lnTo>
                  <a:pt x="46278" y="22237"/>
                </a:lnTo>
                <a:lnTo>
                  <a:pt x="44283" y="13582"/>
                </a:lnTo>
                <a:lnTo>
                  <a:pt x="39068" y="6275"/>
                </a:lnTo>
                <a:lnTo>
                  <a:pt x="31648" y="1390"/>
                </a:lnTo>
                <a:lnTo>
                  <a:pt x="23037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342109" y="3361194"/>
            <a:ext cx="132549" cy="132943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82849" y="3133156"/>
            <a:ext cx="120802" cy="120180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359105" y="3143904"/>
            <a:ext cx="97536" cy="97624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94006" y="3380893"/>
            <a:ext cx="94183" cy="93268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03108" y="2921313"/>
            <a:ext cx="80378" cy="8001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39729" y="3156701"/>
            <a:ext cx="72212" cy="71882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70434" y="3392910"/>
            <a:ext cx="70599" cy="70789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1384095" y="2936915"/>
            <a:ext cx="47625" cy="48260"/>
          </a:xfrm>
          <a:custGeom>
            <a:avLst/>
            <a:gdLst/>
            <a:ahLst/>
            <a:cxnLst/>
            <a:rect l="l" t="t" r="r" b="b"/>
            <a:pathLst>
              <a:path w="47625" h="48260">
                <a:moveTo>
                  <a:pt x="22275" y="0"/>
                </a:moveTo>
                <a:lnTo>
                  <a:pt x="13871" y="2444"/>
                </a:lnTo>
                <a:lnTo>
                  <a:pt x="6799" y="7877"/>
                </a:lnTo>
                <a:lnTo>
                  <a:pt x="1896" y="15391"/>
                </a:lnTo>
                <a:lnTo>
                  <a:pt x="0" y="24079"/>
                </a:lnTo>
                <a:lnTo>
                  <a:pt x="1967" y="33625"/>
                </a:lnTo>
                <a:lnTo>
                  <a:pt x="7480" y="41375"/>
                </a:lnTo>
                <a:lnTo>
                  <a:pt x="15584" y="46426"/>
                </a:lnTo>
                <a:lnTo>
                  <a:pt x="25323" y="47878"/>
                </a:lnTo>
                <a:lnTo>
                  <a:pt x="34031" y="45588"/>
                </a:lnTo>
                <a:lnTo>
                  <a:pt x="41111" y="40393"/>
                </a:lnTo>
                <a:lnTo>
                  <a:pt x="45860" y="33039"/>
                </a:lnTo>
                <a:lnTo>
                  <a:pt x="47574" y="24269"/>
                </a:lnTo>
                <a:lnTo>
                  <a:pt x="45410" y="14732"/>
                </a:lnTo>
                <a:lnTo>
                  <a:pt x="39725" y="6796"/>
                </a:lnTo>
                <a:lnTo>
                  <a:pt x="31640" y="1529"/>
                </a:lnTo>
                <a:lnTo>
                  <a:pt x="22275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919265" y="3171150"/>
            <a:ext cx="42545" cy="43815"/>
          </a:xfrm>
          <a:custGeom>
            <a:avLst/>
            <a:gdLst/>
            <a:ahLst/>
            <a:cxnLst/>
            <a:rect l="l" t="t" r="r" b="b"/>
            <a:pathLst>
              <a:path w="42544" h="43814">
                <a:moveTo>
                  <a:pt x="24218" y="0"/>
                </a:moveTo>
                <a:lnTo>
                  <a:pt x="15328" y="427"/>
                </a:lnTo>
                <a:lnTo>
                  <a:pt x="7742" y="4484"/>
                </a:lnTo>
                <a:lnTo>
                  <a:pt x="2339" y="11335"/>
                </a:lnTo>
                <a:lnTo>
                  <a:pt x="0" y="20142"/>
                </a:lnTo>
                <a:lnTo>
                  <a:pt x="1335" y="29251"/>
                </a:lnTo>
                <a:lnTo>
                  <a:pt x="5862" y="36788"/>
                </a:lnTo>
                <a:lnTo>
                  <a:pt x="12821" y="41816"/>
                </a:lnTo>
                <a:lnTo>
                  <a:pt x="21450" y="43395"/>
                </a:lnTo>
                <a:lnTo>
                  <a:pt x="29842" y="41673"/>
                </a:lnTo>
                <a:lnTo>
                  <a:pt x="36072" y="37611"/>
                </a:lnTo>
                <a:lnTo>
                  <a:pt x="40243" y="31462"/>
                </a:lnTo>
                <a:lnTo>
                  <a:pt x="42456" y="23482"/>
                </a:lnTo>
                <a:lnTo>
                  <a:pt x="41401" y="14583"/>
                </a:lnTo>
                <a:lnTo>
                  <a:pt x="38038" y="7654"/>
                </a:lnTo>
                <a:lnTo>
                  <a:pt x="32324" y="2768"/>
                </a:lnTo>
                <a:lnTo>
                  <a:pt x="24218" y="0"/>
                </a:lnTo>
                <a:close/>
              </a:path>
            </a:pathLst>
          </a:custGeom>
          <a:solidFill>
            <a:srgbClr val="00F540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0CF25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68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06F4-8C1C-0F42-A773-014ECE30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FJ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DE805-2D9B-6C4B-8A91-9355DBB2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7F30C-9030-AE41-B75C-595C5EFE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3243F-1D38-AC49-80F6-DFED33C6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66F93-3886-9C47-A9EF-DCEE76C8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35808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5295-E66D-EA4E-B3A3-7D134D32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DD10D-3AE8-264B-958C-C6E3FC16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61DCB-D588-C24C-AACA-645F89C7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94E3B-7750-7D45-AE49-626B857C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5FC29-08E0-F949-A690-9661C2D1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06369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A9CC6-64CF-5E48-A152-89B056A7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59FC8-5DFC-2341-A87F-9702B74C5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35AAD-10F9-9E44-8EF8-1417F5DEA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C8EEC-F2F7-854F-AA48-01997742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E42EB-E4BF-BF47-B9AA-542F0594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742D9-FAA3-6843-9CD6-AF73DAC00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141264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AB9AF-7B0E-DA46-9FF4-2EFC54CF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91716-5723-7149-823C-910473DE4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4D5C5-0FB9-AD46-8EF4-8CE0455E6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50064-4787-1943-9601-EC227CE30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54108-F740-4E45-B952-71D91E1647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25ED7-0FE5-8F4A-A139-253919B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9EEAB-CB57-A74D-9B1A-A6DAB649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B3E55-4648-4D4D-B962-7D67F3674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20144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181FA-4BD6-6B47-B7AB-1C29B369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A414F-CE92-8744-B646-98178F08F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18A79-1879-C443-B899-DBB9DCD8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47DD83-AF1C-C84C-8F49-9820D22D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54113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4C8DD-94BA-3E4E-9C78-5AAB9919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06D1E-8A30-6342-ACB6-66536843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BAA4E-210A-B941-8213-2680FC5F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14548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0FA2-12CB-2748-B267-6D4F712D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CCA7B-2F09-EE47-B094-764A86C5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DC093-95FC-0947-B464-4957C3A20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E2ED4-A9F7-A747-9F76-EDF29B5AE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E43E4-D789-7A44-9EB9-30ACFA81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E0D8E-D471-FD42-8EF4-2E691BC5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23188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8F2-4FF4-5D43-BF11-32351594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J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BA4EBA-64A1-C14F-A06C-DB0D9BDC6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J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5AA3F-DE4B-C140-A98C-032BE67B4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7E343-3A77-AE40-B283-0F6DB8362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1A3CC-D557-AA4E-9589-776BF0072DD8}" type="datetimeFigureOut">
              <a:rPr lang="en-FJ" smtClean="0"/>
              <a:t>01/11/2023</a:t>
            </a:fld>
            <a:endParaRPr lang="en-FJ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3BC77-10FD-594D-B4CB-984CD62C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J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49E6B-BCB5-9D46-9DAB-930927879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2B02-5593-6240-A9F3-11D5E15BA760}" type="slidenum">
              <a:rPr lang="en-FJ" smtClean="0"/>
              <a:t>‹#›</a:t>
            </a:fld>
            <a:endParaRPr lang="en-FJ"/>
          </a:p>
        </p:txBody>
      </p:sp>
    </p:spTree>
    <p:extLst>
      <p:ext uri="{BB962C8B-B14F-4D97-AF65-F5344CB8AC3E}">
        <p14:creationId xmlns:p14="http://schemas.microsoft.com/office/powerpoint/2010/main" val="3526436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41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7BC3A-9933-E14E-A588-FA2C8EC4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J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2D6EF-E111-7842-80E9-F56E6F6E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J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C7953-6503-8A4D-886C-D9E23273E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CF25D"/>
                </a:solidFill>
                <a:latin typeface="Bai Jamjuree" pitchFamily="2" charset="-34"/>
              </a:defRPr>
            </a:lvl1pPr>
          </a:lstStyle>
          <a:p>
            <a:fld id="{0DD1A3CC-D557-AA4E-9589-776BF0072DD8}" type="datetimeFigureOut">
              <a:rPr lang="en-FJ" smtClean="0"/>
              <a:pPr/>
              <a:t>01/11/2023</a:t>
            </a:fld>
            <a:endParaRPr lang="en-FJ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874FF-8FA7-CE49-87BE-F74662C1F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CF25D"/>
                </a:solidFill>
                <a:latin typeface="Bai Jamjuree" pitchFamily="2" charset="-34"/>
              </a:defRPr>
            </a:lvl1pPr>
          </a:lstStyle>
          <a:p>
            <a:endParaRPr lang="en-FJ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4C4C0-8178-C845-91AC-B66860DE4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CF25D"/>
                </a:solidFill>
                <a:latin typeface="Bai Jamjuree" pitchFamily="2" charset="-34"/>
              </a:defRPr>
            </a:lvl1pPr>
          </a:lstStyle>
          <a:p>
            <a:fld id="{525F2B02-5593-6240-A9F3-11D5E15BA760}" type="slidenum">
              <a:rPr lang="en-FJ" smtClean="0"/>
              <a:pPr/>
              <a:t>‹#›</a:t>
            </a:fld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418911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CF25D"/>
          </a:solidFill>
          <a:latin typeface="Bai Jamjuree Light" pitchFamily="2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Bai Jamjuree" pitchFamily="2" charset="-3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Bai Jamjuree" pitchFamily="2" charset="-3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Bai Jamjuree" pitchFamily="2" charset="-3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Bai Jamjuree" pitchFamily="2" charset="-3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Bai Jamjuree" pitchFamily="2" charset="-3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J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36CB295-E746-C540-9BC9-0B9B44523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8" t="30947" r="10880" b="30947"/>
          <a:stretch/>
        </p:blipFill>
        <p:spPr>
          <a:xfrm flipH="1">
            <a:off x="1958064" y="0"/>
            <a:ext cx="10233936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91B995-4EE6-C745-9AF1-3B1C88F06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28"/>
          <a:stretch/>
        </p:blipFill>
        <p:spPr>
          <a:xfrm>
            <a:off x="0" y="636177"/>
            <a:ext cx="6412563" cy="6221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915B3-1F16-1B4C-AF04-396FCD4F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032" y="3923607"/>
            <a:ext cx="3932237" cy="1014406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dirty="0"/>
              <a:t>Introducing electric mobility to Fiji and the wider Pacific</a:t>
            </a:r>
            <a:endParaRPr lang="en-FJ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3BB8A8-FAF2-AF48-A8F7-D2909E737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898" y="1877107"/>
            <a:ext cx="2254506" cy="17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6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242548-92F9-E64A-8C74-77336C71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2" y="653223"/>
            <a:ext cx="4493217" cy="1325563"/>
          </a:xfrm>
        </p:spPr>
        <p:txBody>
          <a:bodyPr/>
          <a:lstStyle/>
          <a:p>
            <a:r>
              <a:rPr lang="en-GB" b="1" dirty="0">
                <a:latin typeface="Bai Jamjuree SemiBold" pitchFamily="2" charset="-34"/>
                <a:cs typeface="Bai Jamjuree SemiBold" pitchFamily="2" charset="-34"/>
              </a:rPr>
              <a:t>Low Emission</a:t>
            </a:r>
            <a:br>
              <a:rPr lang="en-GB" dirty="0"/>
            </a:br>
            <a:r>
              <a:rPr lang="en-GB" dirty="0">
                <a:solidFill>
                  <a:schemeClr val="bg1"/>
                </a:solidFill>
              </a:rPr>
              <a:t>Pathways</a:t>
            </a:r>
            <a:endParaRPr lang="en-FJ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FCD41-B88A-ED45-8E73-C6BC0EA1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2" y="2113723"/>
            <a:ext cx="4493217" cy="4351338"/>
          </a:xfrm>
        </p:spPr>
        <p:txBody>
          <a:bodyPr anchor="t">
            <a:normAutofit/>
          </a:bodyPr>
          <a:lstStyle/>
          <a:p>
            <a:pPr marL="12700" marR="480695" lvl="0" indent="0" algn="l" defTabSz="914400" rtl="0" eaLnBrk="1" fontAlgn="auto" latinLnBrk="0" hangingPunct="1">
              <a:lnSpc>
                <a:spcPct val="895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Land Transport = 20% of global emissions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00" marR="23495" lvl="0" indent="0" algn="l" defTabSz="914400" rtl="0" eaLnBrk="1" fontAlgn="auto" latinLnBrk="0" hangingPunct="1">
              <a:lnSpc>
                <a:spcPct val="89500"/>
              </a:lnSpc>
              <a:spcBef>
                <a:spcPts val="10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Higher in SIDS. </a:t>
            </a:r>
            <a:r>
              <a:rPr kumimoji="0" lang="en-US" sz="2400" b="0" i="0" u="none" strike="noStrike" kern="1200" cap="none" spc="1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PSVs</a:t>
            </a:r>
            <a:r>
              <a:rPr kumimoji="0" lang="en-US" sz="24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are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among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largest c</a:t>
            </a:r>
            <a:r>
              <a:rPr kumimoji="0" lang="en-US" sz="2400" b="0" i="0" u="none" strike="noStrike" kern="120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ontributors, after heavy transport.</a:t>
            </a:r>
          </a:p>
          <a:p>
            <a:pPr marL="12700" marR="0" lvl="0" indent="0" algn="l" defTabSz="914400" rtl="0" eaLnBrk="1" fontAlgn="auto" latinLnBrk="0" hangingPunct="1">
              <a:lnSpc>
                <a:spcPts val="23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00" marR="5080" lvl="0" indent="0" algn="l" defTabSz="914400" rtl="0" eaLnBrk="1" fontAlgn="auto" latinLnBrk="0" hangingPunct="1">
              <a:lnSpc>
                <a:spcPct val="89800"/>
              </a:lnSpc>
              <a:spcBef>
                <a:spcPts val="10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Switching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alternative</a:t>
            </a:r>
            <a:r>
              <a:rPr kumimoji="0" lang="en-US" sz="24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fuel</a:t>
            </a: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 priority of </a:t>
            </a:r>
            <a:r>
              <a:rPr kumimoji="0" lang="en-US" sz="24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Low </a:t>
            </a:r>
            <a:r>
              <a:rPr kumimoji="0" lang="en-US" sz="24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Emissions </a:t>
            </a:r>
            <a:r>
              <a:rPr kumimoji="0" lang="en-US" sz="2400" b="0" i="0" u="none" strike="noStrike" kern="120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Development </a:t>
            </a:r>
            <a:r>
              <a:rPr kumimoji="0" lang="en-US" sz="24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Strategy </a:t>
            </a:r>
            <a:r>
              <a:rPr kumimoji="0" lang="en-US" sz="240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and an </a:t>
            </a:r>
            <a:r>
              <a:rPr kumimoji="0" lang="en-US" sz="2400" b="0" i="0" u="none" strike="noStrike" kern="120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the</a:t>
            </a:r>
            <a:r>
              <a:rPr kumimoji="0" lang="en-US" sz="24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en-US" sz="2400" b="0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NDCs</a:t>
            </a:r>
            <a: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6C33F0-2928-7242-3D59-E1DABC961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308" y="-392979"/>
            <a:ext cx="6581612" cy="68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1959" y="851520"/>
            <a:ext cx="4569460" cy="2616101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</a:pPr>
            <a:r>
              <a:rPr sz="6000" spc="20" dirty="0"/>
              <a:t>Do</a:t>
            </a:r>
            <a:r>
              <a:rPr sz="6000" spc="-409" dirty="0"/>
              <a:t> </a:t>
            </a:r>
            <a:r>
              <a:rPr sz="6000" b="1" spc="120" dirty="0">
                <a:latin typeface="Comic Sans MS"/>
                <a:cs typeface="Comic Sans MS"/>
              </a:rPr>
              <a:t>EV</a:t>
            </a:r>
            <a:r>
              <a:rPr sz="6000" spc="120" dirty="0"/>
              <a:t>s</a:t>
            </a:r>
            <a:r>
              <a:rPr sz="6000" spc="-400" dirty="0"/>
              <a:t> </a:t>
            </a:r>
            <a:r>
              <a:rPr sz="6000" spc="45" dirty="0"/>
              <a:t>make </a:t>
            </a:r>
            <a:r>
              <a:rPr sz="6000" spc="-1860" dirty="0"/>
              <a:t> </a:t>
            </a:r>
            <a:r>
              <a:rPr sz="6000" spc="210" dirty="0"/>
              <a:t>sense</a:t>
            </a:r>
            <a:r>
              <a:rPr sz="6000" spc="-390" dirty="0"/>
              <a:t> </a:t>
            </a:r>
            <a:r>
              <a:rPr sz="6000" spc="90" dirty="0"/>
              <a:t>in</a:t>
            </a:r>
            <a:r>
              <a:rPr sz="6000" spc="-395" dirty="0"/>
              <a:t> </a:t>
            </a:r>
            <a:r>
              <a:rPr lang="en-GB" sz="6000" spc="180" dirty="0"/>
              <a:t>the Pacific</a:t>
            </a:r>
            <a:r>
              <a:rPr sz="6000" spc="180" dirty="0"/>
              <a:t>?</a:t>
            </a:r>
            <a:endParaRPr sz="6000" dirty="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3603244"/>
            <a:ext cx="3112209" cy="193809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97815" marR="5080" indent="-285750">
              <a:lnSpc>
                <a:spcPct val="120600"/>
              </a:lnSpc>
              <a:spcBef>
                <a:spcPts val="65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2400" spc="70" dirty="0">
                <a:solidFill>
                  <a:srgbClr val="FFFFFF"/>
                </a:solidFill>
                <a:latin typeface="Tahoma"/>
                <a:cs typeface="Tahoma"/>
              </a:rPr>
              <a:t>Prices are falling</a:t>
            </a:r>
          </a:p>
          <a:p>
            <a:pPr marL="297815" marR="5080" indent="-285750">
              <a:lnSpc>
                <a:spcPct val="120600"/>
              </a:lnSpc>
              <a:spcBef>
                <a:spcPts val="65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endParaRPr lang="en-GB" sz="1600" spc="7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297815" marR="5080" indent="-285750">
              <a:lnSpc>
                <a:spcPct val="120600"/>
              </a:lnSpc>
              <a:spcBef>
                <a:spcPts val="65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1600" spc="70" dirty="0">
                <a:solidFill>
                  <a:srgbClr val="FFFFFF"/>
                </a:solidFill>
                <a:latin typeface="Tahoma"/>
                <a:cs typeface="Tahoma"/>
              </a:rPr>
              <a:t>New EVs within 15% of petrol equivalent, used EVs are among the cheapest options.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73805" y="3603244"/>
            <a:ext cx="3112209" cy="1937518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7815" marR="5080" indent="-285750">
              <a:lnSpc>
                <a:spcPct val="1197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2400" spc="40" dirty="0">
                <a:solidFill>
                  <a:srgbClr val="FFFFFF"/>
                </a:solidFill>
                <a:latin typeface="Tahoma"/>
                <a:cs typeface="Tahoma"/>
              </a:rPr>
              <a:t>Range is increasing</a:t>
            </a:r>
            <a:endParaRPr lang="en-GB" sz="2400" spc="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297815" marR="5080" indent="-285750">
              <a:lnSpc>
                <a:spcPct val="1197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endParaRPr lang="en-GB" sz="1600" spc="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297815" marR="5080" indent="-285750">
              <a:lnSpc>
                <a:spcPct val="1197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1600" spc="10" dirty="0">
                <a:solidFill>
                  <a:srgbClr val="FFFFFF"/>
                </a:solidFill>
                <a:latin typeface="Tahoma"/>
                <a:cs typeface="Tahoma"/>
              </a:rPr>
              <a:t>200km+ range is the new standard</a:t>
            </a:r>
          </a:p>
          <a:p>
            <a:pPr marL="297815" marR="5080" indent="-285750">
              <a:lnSpc>
                <a:spcPct val="1197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1600" spc="10" dirty="0">
                <a:solidFill>
                  <a:srgbClr val="FFFFFF"/>
                </a:solidFill>
                <a:latin typeface="Tahoma"/>
                <a:cs typeface="Tahoma"/>
              </a:rPr>
              <a:t>Fast chargers are more affordable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67115" y="3603244"/>
            <a:ext cx="2990215" cy="238071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7815" marR="93345" indent="-285750">
              <a:lnSpc>
                <a:spcPct val="1196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1600" spc="75" dirty="0">
                <a:solidFill>
                  <a:srgbClr val="FFFFFF"/>
                </a:solidFill>
                <a:latin typeface="Tahoma"/>
                <a:cs typeface="Tahoma"/>
              </a:rPr>
              <a:t>Low running costs benefit high mileage users.</a:t>
            </a:r>
          </a:p>
          <a:p>
            <a:pPr marL="297815" marR="93345" indent="-285750">
              <a:lnSpc>
                <a:spcPct val="1196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GB" sz="1600" spc="75" dirty="0">
                <a:solidFill>
                  <a:srgbClr val="FFFFFF"/>
                </a:solidFill>
                <a:latin typeface="Tahoma"/>
                <a:cs typeface="Tahoma"/>
              </a:rPr>
              <a:t>Savings from E-Minibus estimated at </a:t>
            </a:r>
            <a:r>
              <a:rPr lang="en-US" sz="1600" spc="35" dirty="0">
                <a:solidFill>
                  <a:srgbClr val="FFFFFF"/>
                </a:solidFill>
                <a:latin typeface="Tahoma"/>
                <a:cs typeface="Tahoma"/>
              </a:rPr>
              <a:t>$0.25/km</a:t>
            </a:r>
          </a:p>
          <a:p>
            <a:pPr marL="297815" marR="93345" indent="-285750">
              <a:lnSpc>
                <a:spcPct val="1196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r>
              <a:rPr lang="en-US" sz="1600" spc="35" dirty="0">
                <a:solidFill>
                  <a:srgbClr val="FFFFFF"/>
                </a:solidFill>
                <a:latin typeface="Tahoma"/>
                <a:cs typeface="Tahoma"/>
              </a:rPr>
              <a:t>Results in </a:t>
            </a:r>
            <a:r>
              <a:rPr lang="en-US" sz="1600" spc="60" dirty="0">
                <a:solidFill>
                  <a:srgbClr val="FFFFFF"/>
                </a:solidFill>
                <a:latin typeface="Tahoma"/>
                <a:cs typeface="Tahoma"/>
              </a:rPr>
              <a:t>daily </a:t>
            </a:r>
            <a:r>
              <a:rPr lang="en-US" sz="1600" spc="-48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600" spc="50" dirty="0">
                <a:solidFill>
                  <a:srgbClr val="FFFFFF"/>
                </a:solidFill>
                <a:latin typeface="Tahoma"/>
                <a:cs typeface="Tahoma"/>
              </a:rPr>
              <a:t>savings</a:t>
            </a:r>
            <a:r>
              <a:rPr lang="en-US" sz="16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600" spc="50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lang="en-US" sz="16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1600" spc="-25" dirty="0">
                <a:solidFill>
                  <a:srgbClr val="FFFFFF"/>
                </a:solidFill>
                <a:latin typeface="Tahoma"/>
                <a:cs typeface="Tahoma"/>
              </a:rPr>
              <a:t>$50-$112 depending on route.</a:t>
            </a:r>
            <a:endParaRPr lang="en-US" sz="1600" dirty="0">
              <a:latin typeface="Tahoma"/>
              <a:cs typeface="Tahoma"/>
            </a:endParaRPr>
          </a:p>
          <a:p>
            <a:pPr marL="297815" marR="93345" indent="-285750">
              <a:lnSpc>
                <a:spcPct val="119600"/>
              </a:lnSpc>
              <a:spcBef>
                <a:spcPts val="80"/>
              </a:spcBef>
              <a:buClr>
                <a:srgbClr val="0CF25D"/>
              </a:buClr>
              <a:buChar char="►"/>
              <a:tabLst>
                <a:tab pos="298450" algn="l"/>
              </a:tabLst>
            </a:pPr>
            <a:endParaRPr lang="en-GB" sz="1600" spc="75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pic>
        <p:nvPicPr>
          <p:cNvPr id="7" name="object 39">
            <a:extLst>
              <a:ext uri="{FF2B5EF4-FFF2-40B4-BE49-F238E27FC236}">
                <a16:creationId xmlns:a16="http://schemas.microsoft.com/office/drawing/2014/main" id="{CAE8B5DD-1F7F-6D0E-7BB8-2E8C26A3E4F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7700" y="-143573"/>
            <a:ext cx="7734300" cy="33983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257B8B-33C3-F64E-9752-13951E41D3C5}"/>
              </a:ext>
            </a:extLst>
          </p:cNvPr>
          <p:cNvSpPr/>
          <p:nvPr/>
        </p:nvSpPr>
        <p:spPr>
          <a:xfrm>
            <a:off x="-1" y="0"/>
            <a:ext cx="4663547" cy="6858000"/>
          </a:xfrm>
          <a:prstGeom prst="rect">
            <a:avLst/>
          </a:prstGeom>
          <a:gradFill flip="none" rotWithShape="1">
            <a:gsLst>
              <a:gs pos="0">
                <a:srgbClr val="0CF25D"/>
              </a:gs>
              <a:gs pos="84000">
                <a:srgbClr val="024159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J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8EBBB-126A-8341-A6FE-410725C89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5" b="25108"/>
          <a:stretch/>
        </p:blipFill>
        <p:spPr>
          <a:xfrm>
            <a:off x="2108415" y="392939"/>
            <a:ext cx="7975170" cy="6465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242548-92F9-E64A-8C74-77336C71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2" y="868376"/>
            <a:ext cx="4222149" cy="1325563"/>
          </a:xfrm>
        </p:spPr>
        <p:txBody>
          <a:bodyPr/>
          <a:lstStyle/>
          <a:p>
            <a:r>
              <a:rPr lang="en-GB" dirty="0">
                <a:latin typeface="Bai Jamjuree Medium" pitchFamily="2" charset="-34"/>
                <a:cs typeface="Bai Jamjuree Medium" pitchFamily="2" charset="-34"/>
              </a:rPr>
              <a:t>Chicken</a:t>
            </a:r>
            <a:br>
              <a:rPr lang="en-GB" dirty="0">
                <a:latin typeface="Bai Jamjuree Medium" pitchFamily="2" charset="-34"/>
                <a:cs typeface="Bai Jamjuree Medium" pitchFamily="2" charset="-34"/>
              </a:rPr>
            </a:br>
            <a:r>
              <a:rPr lang="en-GB" dirty="0">
                <a:latin typeface="Bai Jamjuree Medium" pitchFamily="2" charset="-34"/>
                <a:cs typeface="Bai Jamjuree Medium" pitchFamily="2" charset="-34"/>
              </a:rPr>
              <a:t>or Egg?</a:t>
            </a:r>
            <a:endParaRPr lang="en-FJ" dirty="0">
              <a:latin typeface="Bai Jamjuree Medium" pitchFamily="2" charset="-34"/>
              <a:cs typeface="Bai Jamjuree Medium" pitchFamily="2" charset="-3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FCD41-B88A-ED45-8E73-C6BC0EA1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3" y="2328876"/>
            <a:ext cx="3580108" cy="371333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800" b="1" dirty="0">
                <a:latin typeface="Bai Jamjuree SemiBold" pitchFamily="2" charset="-34"/>
                <a:cs typeface="Bai Jamjuree SemiBold" pitchFamily="2" charset="-34"/>
              </a:rPr>
              <a:t>Despite the seemingly ideal circumstances, EV adoption has been negligible in the Pacific.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800" b="1" dirty="0">
                <a:latin typeface="Bai Jamjuree SemiBold" pitchFamily="2" charset="-34"/>
                <a:cs typeface="Bai Jamjuree SemiBold" pitchFamily="2" charset="-34"/>
              </a:rPr>
              <a:t>Switch aims to identify areas in which e-mobility can make the biggest cost and emissions difference and deploy solutions that work from day one.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6B761-545E-0641-A646-B0A596B4F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8796" b="21110"/>
          <a:stretch/>
        </p:blipFill>
        <p:spPr>
          <a:xfrm>
            <a:off x="4663547" y="653223"/>
            <a:ext cx="7528453" cy="620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7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8EBBB-126A-8341-A6FE-410725C89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5" b="25108"/>
          <a:stretch/>
        </p:blipFill>
        <p:spPr>
          <a:xfrm>
            <a:off x="4216831" y="392939"/>
            <a:ext cx="7975170" cy="6465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242548-92F9-E64A-8C74-77336C71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2" y="868376"/>
            <a:ext cx="4222149" cy="1325563"/>
          </a:xfrm>
        </p:spPr>
        <p:txBody>
          <a:bodyPr/>
          <a:lstStyle/>
          <a:p>
            <a:r>
              <a:rPr lang="en-GB" sz="4400" b="1" dirty="0">
                <a:latin typeface="Bai Jamjuree SemiBold" pitchFamily="2" charset="-34"/>
                <a:cs typeface="Bai Jamjuree SemiBold" pitchFamily="2" charset="-34"/>
              </a:rPr>
              <a:t>Green Mobility</a:t>
            </a:r>
            <a:r>
              <a:rPr lang="en-GB" sz="4400" dirty="0"/>
              <a:t> </a:t>
            </a:r>
            <a:r>
              <a:rPr lang="en-GB" sz="4400" dirty="0">
                <a:solidFill>
                  <a:schemeClr val="bg1"/>
                </a:solidFill>
              </a:rPr>
              <a:t>Hubs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FCD41-B88A-ED45-8E73-C6BC0EA1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3" y="2328876"/>
            <a:ext cx="3580108" cy="3713336"/>
          </a:xfrm>
        </p:spPr>
        <p:txBody>
          <a:bodyPr anchor="t">
            <a:normAutofit lnSpcReduction="10000"/>
          </a:bodyPr>
          <a:lstStyle/>
          <a:p>
            <a:pPr marL="241300" marR="34925" lvl="0" indent="-228600" algn="l" defTabSz="914400" rtl="0" eaLnBrk="1" fontAlgn="auto" latinLnBrk="0" hangingPunct="1">
              <a:lnSpc>
                <a:spcPct val="90400"/>
              </a:lnSpc>
              <a:spcBef>
                <a:spcPts val="284"/>
              </a:spcBef>
              <a:spcAft>
                <a:spcPts val="0"/>
              </a:spcAft>
              <a:buClr>
                <a:srgbClr val="0CF25D"/>
              </a:buClr>
              <a:buSzTx/>
              <a:buFont typeface="Tahoma"/>
              <a:buChar char="►"/>
              <a:tabLst>
                <a:tab pos="294005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24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Combining solar, EV charging and EVs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241300" marR="5080" lvl="0" indent="-228600" algn="l" defTabSz="914400" rtl="0" eaLnBrk="1" fontAlgn="auto" latinLnBrk="0" hangingPunct="1">
              <a:lnSpc>
                <a:spcPct val="89700"/>
              </a:lnSpc>
              <a:spcBef>
                <a:spcPts val="1085"/>
              </a:spcBef>
              <a:spcAft>
                <a:spcPts val="0"/>
              </a:spcAft>
              <a:buClr>
                <a:srgbClr val="0CF25D"/>
              </a:buClr>
              <a:buSzTx/>
              <a:buFontTx/>
              <a:buChar char="►"/>
              <a:tabLst>
                <a:tab pos="241300" algn="l"/>
              </a:tabLst>
              <a:defRPr/>
            </a:pPr>
            <a:r>
              <a:rPr kumimoji="0" lang="en-GB" sz="2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Offset emissions while creating transformer capacity for charging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241300" marR="69850" lvl="0" indent="-228600" algn="l" defTabSz="914400" rtl="0" eaLnBrk="1" fontAlgn="auto" latinLnBrk="0" hangingPunct="1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rgbClr val="0CF25D"/>
              </a:buClr>
              <a:buSzTx/>
              <a:buFontTx/>
              <a:buChar char="►"/>
              <a:tabLst>
                <a:tab pos="241935" algn="l"/>
              </a:tabLst>
              <a:defRPr/>
            </a:pPr>
            <a:r>
              <a:rPr kumimoji="0" lang="en-GB" sz="24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Eliminate costly upgrades to the grid</a:t>
            </a:r>
          </a:p>
          <a:p>
            <a:pPr marL="241300" marR="69850" lvl="0" indent="-228600" algn="l" defTabSz="914400" rtl="0" eaLnBrk="1" fontAlgn="auto" latinLnBrk="0" hangingPunct="1">
              <a:lnSpc>
                <a:spcPct val="90000"/>
              </a:lnSpc>
              <a:spcBef>
                <a:spcPts val="985"/>
              </a:spcBef>
              <a:spcAft>
                <a:spcPts val="0"/>
              </a:spcAft>
              <a:buClr>
                <a:srgbClr val="0CF25D"/>
              </a:buClr>
              <a:buSzTx/>
              <a:buFontTx/>
              <a:buChar char="►"/>
              <a:tabLst>
                <a:tab pos="241935" algn="l"/>
              </a:tabLst>
              <a:defRPr/>
            </a:pPr>
            <a:r>
              <a:rPr lang="en-GB" sz="2400" spc="35" dirty="0">
                <a:solidFill>
                  <a:srgbClr val="FFFFFF"/>
                </a:solidFill>
                <a:latin typeface="Tahoma"/>
                <a:cs typeface="Tahoma"/>
              </a:rPr>
              <a:t>Financially viable and delivering savings from day one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E376EE2-5804-3946-A846-A64A8B2E1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4" b="92500" l="4505" r="96139">
                        <a14:foregroundMark x1="32175" y1="21765" x2="34234" y2="23088"/>
                        <a14:foregroundMark x1="8880" y1="51618" x2="8880" y2="51618"/>
                        <a14:foregroundMark x1="4633" y1="56324" x2="4633" y2="56324"/>
                        <a14:foregroundMark x1="91248" y1="54559" x2="91248" y2="54559"/>
                        <a14:foregroundMark x1="95238" y1="62500" x2="95238" y2="62500"/>
                        <a14:foregroundMark x1="93822" y1="71618" x2="93822" y2="71618"/>
                        <a14:foregroundMark x1="87773" y1="75588" x2="87773" y2="75588"/>
                        <a14:foregroundMark x1="89575" y1="74412" x2="89575" y2="74412"/>
                        <a14:foregroundMark x1="87773" y1="73676" x2="87773" y2="73676"/>
                        <a14:foregroundMark x1="70270" y1="78235" x2="70270" y2="78235"/>
                        <a14:foregroundMark x1="70785" y1="79265" x2="70785" y2="79265"/>
                        <a14:foregroundMark x1="71429" y1="78235" x2="71429" y2="78235"/>
                        <a14:foregroundMark x1="61261" y1="88824" x2="61261" y2="88824"/>
                        <a14:foregroundMark x1="63063" y1="92500" x2="55341" y2="90735"/>
                        <a14:foregroundMark x1="46847" y1="9265" x2="33333" y2="6618"/>
                        <a14:foregroundMark x1="33462" y1="6324" x2="33462" y2="6324"/>
                        <a14:foregroundMark x1="85199" y1="76324" x2="93951" y2="74706"/>
                        <a14:foregroundMark x1="93951" y1="74706" x2="96139" y2="7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7731" y="648461"/>
            <a:ext cx="6647546" cy="5816600"/>
          </a:xfrm>
          <a:prstGeom prst="rect">
            <a:avLst/>
          </a:prstGeom>
          <a:effectLst>
            <a:outerShdw blurRad="642113" dist="38100" dir="5400000" sx="101594" sy="101594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268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F25D"/>
            </a:gs>
            <a:gs pos="82000">
              <a:srgbClr val="024159"/>
            </a:gs>
            <a:gs pos="100000">
              <a:srgbClr val="0241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8EBBB-126A-8341-A6FE-410725C89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5" b="25108"/>
          <a:stretch/>
        </p:blipFill>
        <p:spPr>
          <a:xfrm>
            <a:off x="4216831" y="392939"/>
            <a:ext cx="7975170" cy="646506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242548-92F9-E64A-8C74-77336C71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123" y="868376"/>
            <a:ext cx="5534408" cy="1325563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latin typeface="Bai Jamjuree" pitchFamily="2" charset="-34"/>
                <a:cs typeface="Bai Jamjuree" pitchFamily="2" charset="-34"/>
              </a:rPr>
              <a:t>Positive Charge:</a:t>
            </a:r>
            <a:br>
              <a:rPr lang="en-GB" sz="6000" dirty="0">
                <a:latin typeface="Bai Jamjuree" pitchFamily="2" charset="-34"/>
                <a:cs typeface="Bai Jamjuree" pitchFamily="2" charset="-34"/>
              </a:rPr>
            </a:br>
            <a:r>
              <a:rPr lang="en-GB" sz="6000" dirty="0">
                <a:solidFill>
                  <a:schemeClr val="bg1"/>
                </a:solidFill>
                <a:latin typeface="Bai Jamjuree" pitchFamily="2" charset="-34"/>
                <a:cs typeface="Bai Jamjuree" pitchFamily="2" charset="-34"/>
              </a:rPr>
              <a:t>Focus on </a:t>
            </a:r>
            <a:r>
              <a:rPr lang="en-GB" sz="6000" dirty="0" err="1">
                <a:solidFill>
                  <a:schemeClr val="bg1"/>
                </a:solidFill>
                <a:latin typeface="Bai Jamjuree" pitchFamily="2" charset="-34"/>
                <a:cs typeface="Bai Jamjuree" pitchFamily="2" charset="-34"/>
              </a:rPr>
              <a:t>PSVs</a:t>
            </a:r>
            <a:endParaRPr lang="en-GB" sz="6000" dirty="0">
              <a:latin typeface="Bai Jamjuree" pitchFamily="2" charset="-34"/>
              <a:cs typeface="Bai Jamjuree" pitchFamily="2" charset="-3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FCD41-B88A-ED45-8E73-C6BC0EA1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123" y="2669301"/>
            <a:ext cx="5179877" cy="3713336"/>
          </a:xfrm>
        </p:spPr>
        <p:txBody>
          <a:bodyPr anchor="t">
            <a:norm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Clr>
                <a:srgbClr val="0CF25D"/>
              </a:buClr>
              <a:buSzPct val="94444"/>
              <a:buFont typeface="Tahoma"/>
              <a:buChar char="►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Reduced running costs – Improved revenue</a:t>
            </a:r>
          </a:p>
          <a:p>
            <a:pPr marL="241300" marR="5080" lvl="0" indent="-228600" algn="l" defTabSz="914400" rtl="0" eaLnBrk="1" fontAlgn="auto" latinLnBrk="0" hangingPunct="1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Clr>
                <a:srgbClr val="0CF25D"/>
              </a:buClr>
              <a:buSzPct val="94444"/>
              <a:buFont typeface="Tahoma"/>
              <a:buChar char="►"/>
              <a:tabLst>
                <a:tab pos="241300" algn="l"/>
              </a:tabLst>
              <a:defRPr/>
            </a:pPr>
            <a:endParaRPr kumimoji="0" lang="en-US" sz="2000" b="0" i="0" u="none" strike="noStrike" kern="1200" cap="none" spc="-6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41300" marR="5080" lvl="0" indent="-228600" algn="l" defTabSz="914400" rtl="0" eaLnBrk="1" fontAlgn="auto" latinLnBrk="0" hangingPunct="1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Clr>
                <a:srgbClr val="0CF25D"/>
              </a:buClr>
              <a:buSzPct val="94444"/>
              <a:buFont typeface="Tahoma"/>
              <a:buChar char="►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Eliminate fare inflation – stable tariff</a:t>
            </a:r>
          </a:p>
          <a:p>
            <a:pPr marL="12700" marR="5080" lvl="0" indent="0" algn="l" defTabSz="914400" rtl="0" eaLnBrk="1" fontAlgn="auto" latinLnBrk="0" hangingPunct="1">
              <a:lnSpc>
                <a:spcPct val="90000"/>
              </a:lnSpc>
              <a:spcBef>
                <a:spcPts val="315"/>
              </a:spcBef>
              <a:spcAft>
                <a:spcPts val="0"/>
              </a:spcAft>
              <a:buClr>
                <a:srgbClr val="0CF25D"/>
              </a:buClr>
              <a:buSzPct val="94444"/>
              <a:buFontTx/>
              <a:buNone/>
              <a:tabLst>
                <a:tab pos="2413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41300" marR="59690" lvl="0" indent="-228600" algn="l" defTabSz="91440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>
                <a:srgbClr val="0CF25D"/>
              </a:buClr>
              <a:buSzPct val="94444"/>
              <a:buFont typeface="Tahoma"/>
              <a:buChar char="►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New</a:t>
            </a:r>
            <a:r>
              <a:rPr kumimoji="0" lang="en-US" sz="20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lang="en-US" sz="20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lang="en-US" sz="20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lang="en-US" sz="20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</a:t>
            </a:r>
            <a:r>
              <a:rPr kumimoji="0" lang="en-US" sz="20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lang="en-US" sz="20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lang="en-US" sz="2000" b="0" i="0" u="none" strike="noStrike" kern="1200" cap="none" spc="-40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</a:t>
            </a:r>
            <a:r>
              <a:rPr kumimoji="0" lang="en-US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more runs with quicker journeys. </a:t>
            </a:r>
            <a:endParaRPr kumimoji="0" lang="en-US" sz="2000" b="0" i="0" u="none" strike="noStrike" kern="1200" cap="none" spc="-8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41300" marR="59690" lvl="0" indent="-228600" algn="l" defTabSz="914400" rtl="0" eaLnBrk="1" fontAlgn="auto" latinLnBrk="0" hangingPunct="1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Clr>
                <a:srgbClr val="0CF25D"/>
              </a:buClr>
              <a:buSzPct val="94444"/>
              <a:buFont typeface="Tahoma"/>
              <a:buChar char="►"/>
              <a:tabLst>
                <a:tab pos="2413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CF25D"/>
              </a:buClr>
              <a:buSzPct val="94444"/>
              <a:buFont typeface="Tahoma"/>
              <a:buChar char="►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15/40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5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tonnes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</a:t>
            </a:r>
            <a:r>
              <a:rPr kumimoji="0" lang="en-US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CO2e</a:t>
            </a:r>
            <a:r>
              <a:rPr kumimoji="0" lang="en-US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reduced</a:t>
            </a:r>
            <a:r>
              <a:rPr kumimoji="0" lang="en-US" sz="20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per</a:t>
            </a:r>
            <a:r>
              <a: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taxi/</a:t>
            </a:r>
            <a:r>
              <a:rPr kumimoji="0" lang="en-US" sz="20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minivan.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7F614-5E2B-B942-8156-FB395EEE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132" y="514093"/>
            <a:ext cx="6020867" cy="6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8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78EBBB-126A-8341-A6FE-410725C89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5" b="25108"/>
          <a:stretch/>
        </p:blipFill>
        <p:spPr>
          <a:xfrm>
            <a:off x="4216830" y="392939"/>
            <a:ext cx="7975170" cy="6465061"/>
          </a:xfrm>
          <a:prstGeom prst="rect">
            <a:avLst/>
          </a:prstGeom>
        </p:spPr>
      </p:pic>
      <p:pic>
        <p:nvPicPr>
          <p:cNvPr id="1026" name="Picture 2" descr="BES Renewable Electricity - BES Utilities">
            <a:extLst>
              <a:ext uri="{FF2B5EF4-FFF2-40B4-BE49-F238E27FC236}">
                <a16:creationId xmlns:a16="http://schemas.microsoft.com/office/drawing/2014/main" id="{76E70033-B349-6E4A-AED3-5AAC1A3E7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0CF25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 r="35632" b="30771"/>
          <a:stretch/>
        </p:blipFill>
        <p:spPr bwMode="auto">
          <a:xfrm>
            <a:off x="1604075" y="0"/>
            <a:ext cx="1058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9242548-92F9-E64A-8C74-77336C71D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2" y="653223"/>
            <a:ext cx="4839518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Bai Jamjuree SemiBold" pitchFamily="2" charset="-34"/>
                <a:cs typeface="Bai Jamjuree SemiBold" pitchFamily="2" charset="-34"/>
              </a:rPr>
              <a:t>Enable </a:t>
            </a:r>
            <a:r>
              <a:rPr lang="en-GB" dirty="0">
                <a:solidFill>
                  <a:schemeClr val="bg1"/>
                </a:solidFill>
              </a:rPr>
              <a:t>the Energy Transition</a:t>
            </a:r>
            <a:endParaRPr lang="en-FJ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FCD41-B88A-ED45-8E73-C6BC0EA1D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2" y="2113723"/>
            <a:ext cx="4839518" cy="4351338"/>
          </a:xfrm>
        </p:spPr>
        <p:txBody>
          <a:bodyPr anchor="t">
            <a:normAutofit lnSpcReduction="10000"/>
          </a:bodyPr>
          <a:lstStyle/>
          <a:p>
            <a:pPr marL="355600" marR="480695" indent="-342900">
              <a:lnSpc>
                <a:spcPct val="89500"/>
              </a:lnSpc>
              <a:spcBef>
                <a:spcPts val="35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spc="65" dirty="0">
                <a:solidFill>
                  <a:srgbClr val="FFFFFF"/>
                </a:solidFill>
                <a:latin typeface="Tahoma"/>
                <a:cs typeface="Tahoma"/>
              </a:rPr>
              <a:t>Adoption of solar changes power dynamics</a:t>
            </a:r>
          </a:p>
          <a:p>
            <a:pPr marL="12700" marR="480695" indent="0">
              <a:lnSpc>
                <a:spcPct val="89500"/>
              </a:lnSpc>
              <a:spcBef>
                <a:spcPts val="350"/>
              </a:spcBef>
              <a:buNone/>
              <a:defRPr/>
            </a:pPr>
            <a:endParaRPr lang="en-US" sz="2400" spc="6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355600" marR="480695" indent="-342900">
              <a:lnSpc>
                <a:spcPct val="89500"/>
              </a:lnSpc>
              <a:spcBef>
                <a:spcPts val="35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2400" b="0" i="0" u="none" strike="noStrike" kern="120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TOU tariffs are new to the region, no way </a:t>
            </a:r>
            <a:r>
              <a:rPr lang="en-US" sz="2400" spc="65" dirty="0">
                <a:solidFill>
                  <a:srgbClr val="FFFFFF"/>
                </a:solidFill>
                <a:latin typeface="Tahoma"/>
                <a:cs typeface="Tahoma"/>
              </a:rPr>
              <a:t>of changing demand pattern</a:t>
            </a:r>
          </a:p>
          <a:p>
            <a:pPr marL="12700" marR="480695" indent="0">
              <a:lnSpc>
                <a:spcPct val="89500"/>
              </a:lnSpc>
              <a:spcBef>
                <a:spcPts val="350"/>
              </a:spcBef>
              <a:buNone/>
              <a:defRPr/>
            </a:pPr>
            <a:endParaRPr lang="en-US" sz="2400" spc="6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355600" marR="480695" indent="-342900">
              <a:lnSpc>
                <a:spcPct val="89500"/>
              </a:lnSpc>
              <a:spcBef>
                <a:spcPts val="35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spc="65" dirty="0">
                <a:solidFill>
                  <a:srgbClr val="FFFFFF"/>
                </a:solidFill>
                <a:latin typeface="Tahoma"/>
                <a:cs typeface="Tahoma"/>
              </a:rPr>
              <a:t>Our system allows utilities to trial new approaches in advance</a:t>
            </a:r>
          </a:p>
          <a:p>
            <a:pPr marL="355600" marR="480695" indent="-342900">
              <a:lnSpc>
                <a:spcPct val="89500"/>
              </a:lnSpc>
              <a:spcBef>
                <a:spcPts val="350"/>
              </a:spcBef>
              <a:buFont typeface="Wingdings" panose="05000000000000000000" pitchFamily="2" charset="2"/>
              <a:buChar char="Ø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355600" marR="480695" indent="-342900">
              <a:lnSpc>
                <a:spcPct val="89500"/>
              </a:lnSpc>
              <a:spcBef>
                <a:spcPts val="35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spc="65" dirty="0">
                <a:solidFill>
                  <a:srgbClr val="FFFFFF"/>
                </a:solidFill>
                <a:latin typeface="Tahoma"/>
                <a:cs typeface="Tahoma"/>
              </a:rPr>
              <a:t>Seeking partnerships with utilities in the region</a:t>
            </a:r>
          </a:p>
        </p:txBody>
      </p:sp>
    </p:spTree>
    <p:extLst>
      <p:ext uri="{BB962C8B-B14F-4D97-AF65-F5344CB8AC3E}">
        <p14:creationId xmlns:p14="http://schemas.microsoft.com/office/powerpoint/2010/main" val="400838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F25D"/>
            </a:gs>
            <a:gs pos="66000">
              <a:srgbClr val="024159"/>
            </a:gs>
            <a:gs pos="100000">
              <a:srgbClr val="024159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9C85C3-1AC4-D04C-9A14-8F239087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403350"/>
            <a:ext cx="45720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53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283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Tahoma</vt:lpstr>
      <vt:lpstr>Comic Sans MS</vt:lpstr>
      <vt:lpstr>Arial</vt:lpstr>
      <vt:lpstr>Calibri</vt:lpstr>
      <vt:lpstr>Verdana</vt:lpstr>
      <vt:lpstr>Bai Jamjuree Light</vt:lpstr>
      <vt:lpstr>Bai Jamjuree Medium</vt:lpstr>
      <vt:lpstr>Bai Jamjuree SemiBold</vt:lpstr>
      <vt:lpstr>Bai Jamjuree</vt:lpstr>
      <vt:lpstr>Wingdings</vt:lpstr>
      <vt:lpstr>Office Theme</vt:lpstr>
      <vt:lpstr>Introducing electric mobility to Fiji and the wider Pacific</vt:lpstr>
      <vt:lpstr>Low Emission Pathways</vt:lpstr>
      <vt:lpstr>Do EVs make  sense in the Pacific?</vt:lpstr>
      <vt:lpstr>Chicken or Egg?</vt:lpstr>
      <vt:lpstr>Green Mobility Hubs</vt:lpstr>
      <vt:lpstr>Positive Charge: Focus on PSVs</vt:lpstr>
      <vt:lpstr>Enable the Energy Transition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electric mobility to Fiji and the wider Pacific</dc:title>
  <dc:creator>Michael  Irava</dc:creator>
  <cp:lastModifiedBy>Sinalauli'i Fifita</cp:lastModifiedBy>
  <cp:revision>28</cp:revision>
  <dcterms:created xsi:type="dcterms:W3CDTF">2022-11-07T17:22:13Z</dcterms:created>
  <dcterms:modified xsi:type="dcterms:W3CDTF">2023-01-11T01:48:35Z</dcterms:modified>
</cp:coreProperties>
</file>