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9" r:id="rId1"/>
  </p:sldMasterIdLst>
  <p:notesMasterIdLst>
    <p:notesMasterId r:id="rId16"/>
  </p:notesMasterIdLst>
  <p:sldIdLst>
    <p:sldId id="256" r:id="rId2"/>
    <p:sldId id="257" r:id="rId3"/>
    <p:sldId id="280" r:id="rId4"/>
    <p:sldId id="277" r:id="rId5"/>
    <p:sldId id="275" r:id="rId6"/>
    <p:sldId id="276" r:id="rId7"/>
    <p:sldId id="273" r:id="rId8"/>
    <p:sldId id="259" r:id="rId9"/>
    <p:sldId id="269" r:id="rId10"/>
    <p:sldId id="271" r:id="rId11"/>
    <p:sldId id="278" r:id="rId12"/>
    <p:sldId id="265" r:id="rId13"/>
    <p:sldId id="282" r:id="rId14"/>
    <p:sldId id="279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b9kmxmxtmSJnaCopwaalpUYXR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FB6159-A89D-453C-A2C6-8A26A83058DA}">
  <a:tblStyle styleId="{D1FB6159-A89D-453C-A2C6-8A26A83058D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48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702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92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351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4749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981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27187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508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789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438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85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439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164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09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786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817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479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404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6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232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b="1" dirty="0">
                <a:solidFill>
                  <a:srgbClr val="002060"/>
                </a:solidFill>
                <a:latin typeface="Castellar" panose="020A0402060406010301" pitchFamily="18" charset="0"/>
              </a:rPr>
              <a:t>presentation</a:t>
            </a:r>
            <a:br>
              <a:rPr lang="en-US" dirty="0">
                <a:solidFill>
                  <a:srgbClr val="0070C0"/>
                </a:solidFill>
                <a:latin typeface="Castellar" panose="020A0402060406010301" pitchFamily="18" charset="0"/>
              </a:rPr>
            </a:br>
            <a:endParaRPr sz="2400" dirty="0">
              <a:solidFill>
                <a:srgbClr val="0070C0"/>
              </a:solidFill>
              <a:latin typeface="Castellar" panose="020A0402060406010301" pitchFamily="18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423718" y="28575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AU" sz="2800" b="1" dirty="0">
                <a:solidFill>
                  <a:srgbClr val="0070C0"/>
                </a:solidFill>
              </a:rPr>
              <a:t>UPDATE ON MEPSL ENFORCEMENT IN VANUATU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2B7C-3916-4B9E-B0C1-27B5B101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999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rgbClr val="FF0000"/>
                </a:solidFill>
              </a:rPr>
              <a:t>SAMPLE LIST OF REGISTRATIONS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922CD-627A-4645-A88B-47085359F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1" y="816637"/>
            <a:ext cx="7261472" cy="465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7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A331-9765-431C-8186-8CB4A47F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977" y="557646"/>
            <a:ext cx="2996046" cy="762000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rgbClr val="FF0000"/>
                </a:solidFill>
              </a:rPr>
              <a:t>DATA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56F78F-B378-4A75-9D78-0FC88275E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34311"/>
              </p:ext>
            </p:extLst>
          </p:nvPr>
        </p:nvGraphicFramePr>
        <p:xfrm>
          <a:off x="734771" y="1705045"/>
          <a:ext cx="5725160" cy="2527872"/>
        </p:xfrm>
        <a:graphic>
          <a:graphicData uri="http://schemas.openxmlformats.org/drawingml/2006/table">
            <a:tbl>
              <a:tblPr firstRow="1" firstCol="1" bandRow="1"/>
              <a:tblGrid>
                <a:gridCol w="1347470">
                  <a:extLst>
                    <a:ext uri="{9D8B030D-6E8A-4147-A177-3AD203B41FA5}">
                      <a16:colId xmlns:a16="http://schemas.microsoft.com/office/drawing/2014/main" val="2501479128"/>
                    </a:ext>
                  </a:extLst>
                </a:gridCol>
                <a:gridCol w="1515110">
                  <a:extLst>
                    <a:ext uri="{9D8B030D-6E8A-4147-A177-3AD203B41FA5}">
                      <a16:colId xmlns:a16="http://schemas.microsoft.com/office/drawing/2014/main" val="3289340415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12018099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18160855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applications received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applications approved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applications rejected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090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013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(plus)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(plus)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620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 (plus)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(plus)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181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(plus)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(plus)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982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(plus)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199011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Approx. 90 (ongoing)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Approx. 70 (ongoing)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Approx. 33 (ongoing)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37293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FBE45E68-C0BD-4EA8-B162-44F24D211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" y="1089492"/>
            <a:ext cx="574792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Approximate applications and registrations processed(2017 - 2023)</a:t>
            </a:r>
            <a:endParaRPr kumimoji="0" lang="en-AU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88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727364" y="617868"/>
            <a:ext cx="4239491" cy="58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000" dirty="0">
                <a:solidFill>
                  <a:srgbClr val="FF0000"/>
                </a:solidFill>
              </a:rPr>
              <a:t>CHALLENGES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idx="1"/>
          </p:nvPr>
        </p:nvSpPr>
        <p:spPr>
          <a:xfrm>
            <a:off x="426719" y="1322390"/>
            <a:ext cx="6347714" cy="509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AU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Staff turnover or communication breakdown within a company, which sometimes resulted in most traders/importers becoming aware of their implications once their products reach the border.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AU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Lack of</a:t>
            </a:r>
            <a:r>
              <a:rPr lang="en-AU" sz="16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funds for awareness, especially for public announcements throughout the available media outlets(e.g. television, radio, etc).</a:t>
            </a:r>
          </a:p>
          <a:p>
            <a:r>
              <a:rPr lang="en-US" sz="1600" dirty="0"/>
              <a:t>Lack of adapted and attractive financing mechanisms (or financial incentives) to help reduce the high cost of EE products; </a:t>
            </a:r>
          </a:p>
          <a:p>
            <a:r>
              <a:rPr lang="en-US" sz="1600" dirty="0"/>
              <a:t>High cost associated with EE programs.</a:t>
            </a: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A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AU" sz="1700" dirty="0">
                <a:solidFill>
                  <a:schemeClr val="bg2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Amend the energy efficiency Act to include more products to be regulated under relevant requirements and standards and energy labelling and strengthen the </a:t>
            </a:r>
            <a:r>
              <a:rPr lang="en-US" sz="1700" dirty="0">
                <a:solidFill>
                  <a:schemeClr val="bg2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the department to implement the proposed activities in the National Energy Efficiency Strategic and Action Plan(NEESAP).</a:t>
            </a:r>
          </a:p>
          <a:p>
            <a:pPr marL="0" indent="0">
              <a:spcBef>
                <a:spcPts val="400"/>
              </a:spcBef>
              <a:buClr>
                <a:schemeClr val="accent1"/>
              </a:buClr>
              <a:buSzPts val="2000"/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endParaRPr lang="en-US" sz="1200" dirty="0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727364" y="617868"/>
            <a:ext cx="4239491" cy="58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000" dirty="0">
                <a:solidFill>
                  <a:srgbClr val="FF0000"/>
                </a:solidFill>
              </a:rPr>
              <a:t>FUTURE PLANS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idx="1"/>
          </p:nvPr>
        </p:nvSpPr>
        <p:spPr>
          <a:xfrm>
            <a:off x="426719" y="1322390"/>
            <a:ext cx="6347714" cy="509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1600" dirty="0"/>
              <a:t>Review and Amend the Energy Efficiency Act (EE Act enhancement); </a:t>
            </a:r>
          </a:p>
          <a:p>
            <a:r>
              <a:rPr lang="en-US" sz="1600" dirty="0"/>
              <a:t>Promote tax incentives for importation of EE appliances(also collaborate with financial and government institutions to seek financial assistance on EE product promotions);</a:t>
            </a: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AU" sz="1600" dirty="0">
                <a:ea typeface="Calibri" panose="020F0502020204030204" pitchFamily="34" charset="0"/>
                <a:cs typeface="Arial" panose="020B0604020202020204" pitchFamily="34" charset="0"/>
              </a:rPr>
              <a:t>Vanuatu is planning to use both the PAD and the VeSW systems for product registrations. </a:t>
            </a:r>
            <a:endParaRPr lang="en-AU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AU" sz="1700" dirty="0">
                <a:solidFill>
                  <a:schemeClr val="bg2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Amend the energy efficiency Act to include more products to be regulated under relevant requirements and standards and energy labelling and strengthen the </a:t>
            </a:r>
            <a:r>
              <a:rPr lang="en-US" sz="1700" dirty="0">
                <a:solidFill>
                  <a:schemeClr val="bg2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the department to implement the proposed activities in the National Energy Efficiency Strategic and Action Plan(NEESAP).</a:t>
            </a:r>
          </a:p>
          <a:p>
            <a:pPr marL="0" indent="0">
              <a:spcBef>
                <a:spcPts val="400"/>
              </a:spcBef>
              <a:buClr>
                <a:schemeClr val="accent1"/>
              </a:buClr>
              <a:buSzPts val="2000"/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endParaRPr lang="en-US" sz="1200" dirty="0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2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0100B-408A-4991-BCF4-79D0F9889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13" y="998217"/>
            <a:ext cx="6347714" cy="3880773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AU" sz="3200" dirty="0"/>
              <a:t>           </a:t>
            </a:r>
          </a:p>
          <a:p>
            <a:pPr marL="0" indent="0">
              <a:buNone/>
            </a:pPr>
            <a:r>
              <a:rPr lang="en-AU" sz="3200" dirty="0"/>
              <a:t>                </a:t>
            </a:r>
            <a:r>
              <a:rPr lang="en-AU" sz="3200" dirty="0">
                <a:solidFill>
                  <a:srgbClr val="0070C0"/>
                </a:solidFill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393023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23838"/>
            <a:ext cx="8229600" cy="81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000" dirty="0">
                <a:solidFill>
                  <a:srgbClr val="FF0000"/>
                </a:solidFill>
              </a:rPr>
              <a:t>UPDATE ON THE EE ACT AND REGULATIONS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DCD3E-AE1E-4920-9039-C0AEF04EB912}"/>
              </a:ext>
            </a:extLst>
          </p:cNvPr>
          <p:cNvSpPr txBox="1"/>
          <p:nvPr/>
        </p:nvSpPr>
        <p:spPr>
          <a:xfrm>
            <a:off x="365760" y="1055370"/>
            <a:ext cx="798576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dirty="0">
                <a:latin typeface="Gill Sans MT" panose="020B0502020104020203" pitchFamily="34" charset="0"/>
                <a:cs typeface="Times New Roman" panose="02020603050405020304" pitchFamily="18" charset="0"/>
              </a:rPr>
              <a:t>EE Act was passed by the parliament on 9</a:t>
            </a:r>
            <a:r>
              <a:rPr lang="en-AU" sz="1400" baseline="30000" dirty="0">
                <a:latin typeface="Gill Sans MT" panose="020B0502020104020203" pitchFamily="34" charset="0"/>
                <a:cs typeface="Times New Roman" panose="02020603050405020304" pitchFamily="18" charset="0"/>
              </a:rPr>
              <a:t>th</a:t>
            </a:r>
            <a:r>
              <a:rPr lang="en-AU" sz="1400" dirty="0">
                <a:latin typeface="Gill Sans MT" panose="020B0502020104020203" pitchFamily="34" charset="0"/>
                <a:cs typeface="Times New Roman" panose="02020603050405020304" pitchFamily="18" charset="0"/>
              </a:rPr>
              <a:t> December 2016;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dirty="0">
                <a:latin typeface="Gill Sans MT" panose="020B0502020104020203" pitchFamily="34" charset="0"/>
                <a:cs typeface="Times New Roman" panose="02020603050405020304" pitchFamily="18" charset="0"/>
              </a:rPr>
              <a:t>Gazetted by State Law on 29</a:t>
            </a:r>
            <a:r>
              <a:rPr lang="en-AU" sz="1400" baseline="30000" dirty="0">
                <a:latin typeface="Gill Sans MT" panose="020B0502020104020203" pitchFamily="34" charset="0"/>
                <a:cs typeface="Times New Roman" panose="02020603050405020304" pitchFamily="18" charset="0"/>
              </a:rPr>
              <a:t>th</a:t>
            </a:r>
            <a:r>
              <a:rPr lang="en-AU" sz="1400" dirty="0">
                <a:latin typeface="Gill Sans MT" panose="020B0502020104020203" pitchFamily="34" charset="0"/>
                <a:cs typeface="Times New Roman" panose="02020603050405020304" pitchFamily="18" charset="0"/>
              </a:rPr>
              <a:t> March 2017;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dirty="0">
                <a:latin typeface="Gill Sans MT" panose="020B0502020104020203" pitchFamily="34" charset="0"/>
                <a:cs typeface="Times New Roman" panose="02020603050405020304" pitchFamily="18" charset="0"/>
              </a:rPr>
              <a:t>Regulation was signed by the Minister of Climate Change and Energy on 29 September 2017;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dirty="0">
                <a:latin typeface="Gill Sans MT" panose="020B0502020104020203" pitchFamily="34" charset="0"/>
                <a:cs typeface="Times New Roman" panose="02020603050405020304" pitchFamily="18" charset="0"/>
              </a:rPr>
              <a:t>Gazetted by State Law on 3</a:t>
            </a:r>
            <a:r>
              <a:rPr lang="en-AU" sz="1400" baseline="30000" dirty="0">
                <a:latin typeface="Gill Sans MT" panose="020B0502020104020203" pitchFamily="34" charset="0"/>
                <a:cs typeface="Times New Roman" panose="02020603050405020304" pitchFamily="18" charset="0"/>
              </a:rPr>
              <a:t>rd</a:t>
            </a:r>
            <a:r>
              <a:rPr lang="en-AU" sz="1400" dirty="0">
                <a:latin typeface="Gill Sans MT" panose="020B0502020104020203" pitchFamily="34" charset="0"/>
                <a:cs typeface="Times New Roman" panose="02020603050405020304" pitchFamily="18" charset="0"/>
              </a:rPr>
              <a:t> October 2017(commencement date);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dirty="0">
                <a:latin typeface="Gill Sans MT" panose="020B0502020104020203" pitchFamily="34" charset="0"/>
                <a:cs typeface="Times New Roman" panose="02020603050405020304" pitchFamily="18" charset="0"/>
              </a:rPr>
              <a:t>Applies to business and personal importers who have placed firm orders after the commencement date;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dirty="0">
                <a:latin typeface="Gill Sans MT" panose="020B0502020104020203" pitchFamily="34" charset="0"/>
                <a:cs typeface="Times New Roman" panose="02020603050405020304" pitchFamily="18" charset="0"/>
              </a:rPr>
              <a:t>Registration of regulated products is in good progress.</a:t>
            </a:r>
          </a:p>
          <a:p>
            <a:pPr marL="0" indent="0">
              <a:buNone/>
            </a:pPr>
            <a:endParaRPr lang="en-AU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REGULATED PRODUCTS (and commencement date/year)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Gill Sans MT" panose="020B0502020104020203" pitchFamily="34" charset="0"/>
              </a:rPr>
              <a:t>Fridges and Refrigerators(2017);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Gill Sans MT" panose="020B0502020104020203" pitchFamily="34" charset="0"/>
              </a:rPr>
              <a:t>Air Conditions(2017);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Gill Sans MT" panose="020B0502020104020203" pitchFamily="34" charset="0"/>
              </a:rPr>
              <a:t>Lightings(2017)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                            - Incandescent Lamps;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                            - Linear Fluorescent Lamps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                            - Compact Fluorescent Lamps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                            -Fluorescent Lamp Ballast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Gill Sans MT" panose="020B0502020104020203" pitchFamily="34" charset="0"/>
              </a:rPr>
              <a:t>Televisions(2023);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Gill Sans MT" panose="020B0502020104020203" pitchFamily="34" charset="0"/>
              </a:rPr>
              <a:t>Clothes Washers(2023).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809B-0A6A-415B-91D9-F3FC3147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475281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rgbClr val="FF0000"/>
                </a:solidFill>
              </a:rPr>
              <a:t>PAD REGISTRATION UPDATE IN VANUATU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ED11-CA3A-43F2-B9C2-5E06BE5D2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21" y="1084881"/>
            <a:ext cx="6347714" cy="3880773"/>
          </a:xfrm>
        </p:spPr>
        <p:txBody>
          <a:bodyPr/>
          <a:lstStyle/>
          <a:p>
            <a:r>
              <a:rPr lang="en-AU" sz="1400" dirty="0"/>
              <a:t>In April 2019, all applications and registrations were submitted, assessed and issued through the PAD;</a:t>
            </a:r>
          </a:p>
          <a:p>
            <a:r>
              <a:rPr lang="en-AU" sz="1400" dirty="0"/>
              <a:t>The regulator(DoE) created usernames and passwords for the major importers(especially retailers);</a:t>
            </a:r>
          </a:p>
          <a:p>
            <a:r>
              <a:rPr lang="en-AU" sz="1400" dirty="0"/>
              <a:t>All login details were distributed to respective users to allow them to register their products and apply for new registration certificates;</a:t>
            </a:r>
          </a:p>
          <a:p>
            <a:r>
              <a:rPr lang="en-AU" sz="1400" dirty="0"/>
              <a:t>Assessments and approvals were processed  by the regulator(DoE);</a:t>
            </a:r>
          </a:p>
          <a:p>
            <a:r>
              <a:rPr lang="en-AU" sz="1400" dirty="0"/>
              <a:t>In April 2021, Vanuatu worked in collaboration with the department of Trades to launched the Vanuatu Electronic Single Window(VesW) system;</a:t>
            </a:r>
          </a:p>
          <a:p>
            <a:r>
              <a:rPr lang="en-AU" sz="1400" dirty="0"/>
              <a:t>Once the VesW was officially launched, the PAD and the AS/NZ registration database were integrated into the VesW for product verification purposes.</a:t>
            </a:r>
          </a:p>
          <a:p>
            <a:endParaRPr lang="en-AU" sz="1400" dirty="0"/>
          </a:p>
          <a:p>
            <a:endParaRPr lang="en-AU" sz="1400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421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52B8-974F-42AD-A624-3B9AF733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89280"/>
            <a:ext cx="6347713" cy="711200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rgbClr val="FF0000"/>
                </a:solidFill>
              </a:rPr>
              <a:t>ROLE OF DoE DURING AND AFTER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D0B09-F561-4727-B2EE-93EF11BB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43502"/>
            <a:ext cx="6347714" cy="5581284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sz="1400" dirty="0"/>
              <a:t>Ensure that applicants have access to the VeSW online registration through the </a:t>
            </a:r>
            <a:r>
              <a:rPr lang="en-AU" sz="1400" b="1" u="sng" dirty="0">
                <a:solidFill>
                  <a:srgbClr val="0070C0"/>
                </a:solidFill>
              </a:rPr>
              <a:t>singlewindow.gov.vu </a:t>
            </a:r>
            <a:r>
              <a:rPr lang="en-AU" sz="1400" dirty="0"/>
              <a:t>link;  </a:t>
            </a:r>
          </a:p>
          <a:p>
            <a:r>
              <a:rPr lang="en-AU" sz="1400" dirty="0"/>
              <a:t>Ensure that all relevant information, including required documentation are provided during application submissions;</a:t>
            </a:r>
          </a:p>
          <a:p>
            <a:r>
              <a:rPr lang="en-AU" sz="1400" dirty="0"/>
              <a:t>Ensure that an application is assessed and processed (accepted, approved and paid) accordingly in the system;</a:t>
            </a:r>
          </a:p>
          <a:p>
            <a:r>
              <a:rPr lang="en-AU" sz="1400" dirty="0"/>
              <a:t>Ensure that, prior to importation, the importer must obtain a valid registration certificate;</a:t>
            </a:r>
          </a:p>
          <a:p>
            <a:r>
              <a:rPr lang="en-AU" sz="1400" dirty="0"/>
              <a:t>Conduct Surveillance checks, especially in the retail shops or at the border to ensure only energy efficient products are imported into the country (monitoring compliance in the field);</a:t>
            </a:r>
          </a:p>
          <a:p>
            <a:r>
              <a:rPr lang="en-AU" sz="1400" dirty="0"/>
              <a:t>Issue penalties for non compliant or prohibited imports;</a:t>
            </a:r>
          </a:p>
          <a:p>
            <a:r>
              <a:rPr lang="en-AU" sz="1400" dirty="0"/>
              <a:t>Seize non-compliant products that do not meet the requirements;</a:t>
            </a:r>
          </a:p>
          <a:p>
            <a:r>
              <a:rPr lang="en-AU" sz="1400" dirty="0"/>
              <a:t>Conduct awareness on the EE Act and regulations;</a:t>
            </a:r>
          </a:p>
          <a:p>
            <a:r>
              <a:rPr lang="en-AU" sz="1400" dirty="0"/>
              <a:t>Conduct annual refresher trainings to customs border control officers.</a:t>
            </a:r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551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ECAEE-B8A7-4937-A5F1-E1F696E0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83920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rgbClr val="FF0000"/>
                </a:solidFill>
              </a:rPr>
              <a:t>PROCEEDURES TO APPLY FOR REGISTRATION CERTIFICATE IN THE VesW.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FCFF8-1397-482D-B7E5-1C2D6CCBD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8613"/>
            <a:ext cx="7416802" cy="5013787"/>
          </a:xfrm>
        </p:spPr>
        <p:txBody>
          <a:bodyPr>
            <a:normAutofit/>
          </a:bodyPr>
          <a:lstStyle/>
          <a:p>
            <a:r>
              <a:rPr lang="en-AU" sz="1400" dirty="0"/>
              <a:t>Importer must provide their product details to their respective customs brokers/agents. Product must comply with AS/NZ standard requirements;</a:t>
            </a:r>
          </a:p>
          <a:p>
            <a:r>
              <a:rPr lang="en-AU" sz="1400" dirty="0"/>
              <a:t>Customs agents/brokers apply on behalf of the applicant/client;</a:t>
            </a:r>
          </a:p>
          <a:p>
            <a:r>
              <a:rPr lang="en-AU" sz="1400" dirty="0"/>
              <a:t>DoE assess the application and verify the product specifications accordingly;</a:t>
            </a:r>
          </a:p>
          <a:p>
            <a:r>
              <a:rPr lang="en-AU" sz="1400" dirty="0"/>
              <a:t>If the product details are ok, the application is accepted and forwarded to the regulator for approval;</a:t>
            </a:r>
          </a:p>
          <a:p>
            <a:r>
              <a:rPr lang="en-AU" sz="1400" dirty="0"/>
              <a:t>If a product detail does not meet the requirements, the applicant is requested to provide supporting documents such as an AS/NZ test report to support the application;</a:t>
            </a:r>
          </a:p>
          <a:p>
            <a:r>
              <a:rPr lang="en-AU" sz="1400" dirty="0"/>
              <a:t>Once the product documents are assessed and verified, the regulator approves the application;</a:t>
            </a:r>
          </a:p>
          <a:p>
            <a:r>
              <a:rPr lang="en-AU" sz="1400" dirty="0"/>
              <a:t>After an approval, the registration fee is paid and the customs agent or DoE officers print the certificate and present it to customs officers during inspection and clearance.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140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07E4-0929-4DDF-8600-4FFE4598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19760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rgbClr val="FF0000"/>
                </a:solidFill>
              </a:rPr>
              <a:t>FLOWCHART FOR VesW REGISTRATION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F8D407-280F-41E2-88F5-95BAC440F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150011"/>
            <a:ext cx="5445760" cy="5494629"/>
          </a:xfrm>
        </p:spPr>
      </p:pic>
    </p:spTree>
    <p:extLst>
      <p:ext uri="{BB962C8B-B14F-4D97-AF65-F5344CB8AC3E}">
        <p14:creationId xmlns:p14="http://schemas.microsoft.com/office/powerpoint/2010/main" val="44373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3AA5-63F1-432B-B6C6-54B077DC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7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HOMEPAGE - VANUATU ELECTRONIC SINGLE WINDOW SYSTEM(VeSW)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5A113-95DB-4054-9826-6690019F2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A8F98-B347-4C41-BEFB-3E54733E3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678"/>
            <a:ext cx="9144000" cy="5785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60F64-FAB2-4E1C-8959-B81864495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21" y="4312478"/>
            <a:ext cx="3492679" cy="24385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E82866-AB31-4EE4-9B0A-897DF378DB08}"/>
              </a:ext>
            </a:extLst>
          </p:cNvPr>
          <p:cNvCxnSpPr/>
          <p:nvPr/>
        </p:nvCxnSpPr>
        <p:spPr>
          <a:xfrm flipH="1">
            <a:off x="4480560" y="5257800"/>
            <a:ext cx="3698240" cy="4109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66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-696191" y="171034"/>
            <a:ext cx="82296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000" dirty="0">
                <a:solidFill>
                  <a:srgbClr val="FF0000"/>
                </a:solidFill>
              </a:rPr>
              <a:t>ENERGY MODULE</a:t>
            </a:r>
            <a:endParaRPr sz="20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0C5FA-0A10-4A8C-8C0D-D04E02D8F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50" y="1095934"/>
            <a:ext cx="8125010" cy="40653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53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000" dirty="0">
                <a:solidFill>
                  <a:srgbClr val="FF0000"/>
                </a:solidFill>
              </a:rPr>
              <a:t>APPLICATION FORM </a:t>
            </a:r>
            <a:endParaRPr sz="2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2A847-4A84-45B5-9E85-9FC914EE8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7853"/>
            <a:ext cx="9144000" cy="4295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5AD8E8-5A11-48C5-9B95-63EE183DA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8495"/>
            <a:ext cx="9144000" cy="18595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F3B611-2556-476D-8428-39ECD45079C5}"/>
              </a:ext>
            </a:extLst>
          </p:cNvPr>
          <p:cNvSpPr/>
          <p:nvPr/>
        </p:nvSpPr>
        <p:spPr>
          <a:xfrm>
            <a:off x="1828800" y="921913"/>
            <a:ext cx="1056640" cy="172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rgbClr val="FF0000"/>
                </a:solidFill>
              </a:rPr>
              <a:t>AS/NZ Database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E49BA6-527D-4B29-86D3-87EBEEE8FF6C}"/>
              </a:ext>
            </a:extLst>
          </p:cNvPr>
          <p:cNvSpPr/>
          <p:nvPr/>
        </p:nvSpPr>
        <p:spPr>
          <a:xfrm>
            <a:off x="1828800" y="1410024"/>
            <a:ext cx="589280" cy="172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rgbClr val="FF0000"/>
                </a:solidFill>
              </a:rPr>
              <a:t>PAD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339100-6794-4B39-96A6-99EA9C0949F3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1178560" y="1008273"/>
            <a:ext cx="650240" cy="178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E0862A-4816-43E5-B7BF-6BCE8BEF363F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1529080" y="1318074"/>
            <a:ext cx="299720" cy="178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0594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13579</TotalTime>
  <Words>905</Words>
  <Application>Microsoft Office PowerPoint</Application>
  <PresentationFormat>On-screen Show (4:3)</PresentationFormat>
  <Paragraphs>106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Castellar</vt:lpstr>
      <vt:lpstr>Dubai Light</vt:lpstr>
      <vt:lpstr>Gill Sans MT</vt:lpstr>
      <vt:lpstr>Trebuchet MS</vt:lpstr>
      <vt:lpstr>Wingdings</vt:lpstr>
      <vt:lpstr>Wingdings 3</vt:lpstr>
      <vt:lpstr>Facet</vt:lpstr>
      <vt:lpstr>presentation </vt:lpstr>
      <vt:lpstr>UPDATE ON THE EE ACT AND REGULATIONS</vt:lpstr>
      <vt:lpstr>PAD REGISTRATION UPDATE IN VANUATU</vt:lpstr>
      <vt:lpstr>ROLE OF DoE DURING AND AFTER REGISTRATION</vt:lpstr>
      <vt:lpstr>PROCEEDURES TO APPLY FOR REGISTRATION CERTIFICATE IN THE VesW.</vt:lpstr>
      <vt:lpstr>FLOWCHART FOR VesW REGISTRATION</vt:lpstr>
      <vt:lpstr>HOMEPAGE - VANUATU ELECTRONIC SINGLE WINDOW SYSTEM(VeSW)</vt:lpstr>
      <vt:lpstr>ENERGY MODULE</vt:lpstr>
      <vt:lpstr>APPLICATION FORM </vt:lpstr>
      <vt:lpstr>SAMPLE LIST OF REGISTRATIONS</vt:lpstr>
      <vt:lpstr>DATA</vt:lpstr>
      <vt:lpstr>CHALLENGES</vt:lpstr>
      <vt:lpstr>FUTURE PLANS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presentation</dc:title>
  <dc:creator>金子 慎治</dc:creator>
  <cp:lastModifiedBy>Sosefo Tofu</cp:lastModifiedBy>
  <cp:revision>64</cp:revision>
  <cp:lastPrinted>2023-03-09T05:53:22Z</cp:lastPrinted>
  <dcterms:created xsi:type="dcterms:W3CDTF">2018-08-03T02:11:34Z</dcterms:created>
  <dcterms:modified xsi:type="dcterms:W3CDTF">2023-03-13T17:42:43Z</dcterms:modified>
</cp:coreProperties>
</file>