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8"/>
  </p:notesMasterIdLst>
  <p:sldIdLst>
    <p:sldId id="451" r:id="rId2"/>
    <p:sldId id="452" r:id="rId3"/>
    <p:sldId id="453" r:id="rId4"/>
    <p:sldId id="454" r:id="rId5"/>
    <p:sldId id="455" r:id="rId6"/>
    <p:sldId id="423"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351"/>
    <a:srgbClr val="FDDA78"/>
    <a:srgbClr val="04A9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96357" autoAdjust="0"/>
  </p:normalViewPr>
  <p:slideViewPr>
    <p:cSldViewPr snapToGrid="0">
      <p:cViewPr varScale="1">
        <p:scale>
          <a:sx n="60" d="100"/>
          <a:sy n="60" d="100"/>
        </p:scale>
        <p:origin x="252" y="48"/>
      </p:cViewPr>
      <p:guideLst>
        <p:guide orient="horz" pos="2160"/>
        <p:guide pos="3840"/>
      </p:guideLst>
    </p:cSldViewPr>
  </p:slideViewPr>
  <p:outlineViewPr>
    <p:cViewPr>
      <p:scale>
        <a:sx n="33" d="100"/>
        <a:sy n="33" d="100"/>
      </p:scale>
      <p:origin x="0" y="-27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0.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0.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420F7EA-69A7-480D-9EC3-ED5D30A8E9A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3A6690E-0D7E-4564-A9AD-8E9EB3F151F4}">
      <dgm:prSet/>
      <dgm:spPr/>
      <dgm:t>
        <a:bodyPr/>
        <a:lstStyle/>
        <a:p>
          <a:r>
            <a:rPr lang="en-US" b="0" i="0" baseline="0" dirty="0"/>
            <a:t>1. Build stronger customer and stakeholder relationships which get people invigorated, informed and adapt customer convenience in all services</a:t>
          </a:r>
          <a:endParaRPr lang="en-US" dirty="0"/>
        </a:p>
      </dgm:t>
    </dgm:pt>
    <dgm:pt modelId="{9B484031-0394-4DBD-9996-ED152179E165}" type="parTrans" cxnId="{B85490E3-75F9-479F-A98A-1B8CB502BA01}">
      <dgm:prSet/>
      <dgm:spPr/>
      <dgm:t>
        <a:bodyPr/>
        <a:lstStyle/>
        <a:p>
          <a:endParaRPr lang="en-US"/>
        </a:p>
      </dgm:t>
    </dgm:pt>
    <dgm:pt modelId="{22633A53-A370-4E0A-B7EB-2C4329D0A019}" type="sibTrans" cxnId="{B85490E3-75F9-479F-A98A-1B8CB502BA01}">
      <dgm:prSet/>
      <dgm:spPr/>
      <dgm:t>
        <a:bodyPr/>
        <a:lstStyle/>
        <a:p>
          <a:endParaRPr lang="en-US"/>
        </a:p>
      </dgm:t>
    </dgm:pt>
    <dgm:pt modelId="{D644D6D1-9EF7-4C27-AB31-9078E485B602}">
      <dgm:prSet/>
      <dgm:spPr/>
      <dgm:t>
        <a:bodyPr/>
        <a:lstStyle/>
        <a:p>
          <a:r>
            <a:rPr lang="en-US" b="0" i="0" baseline="0" dirty="0"/>
            <a:t>2. Grow core revenues and expand product lines</a:t>
          </a:r>
          <a:endParaRPr lang="en-US" dirty="0"/>
        </a:p>
      </dgm:t>
    </dgm:pt>
    <dgm:pt modelId="{B56EFFE5-F560-4DFF-BE2B-C25D50513E50}" type="parTrans" cxnId="{6745057C-F4D6-43A9-801F-326C022D6E06}">
      <dgm:prSet/>
      <dgm:spPr/>
      <dgm:t>
        <a:bodyPr/>
        <a:lstStyle/>
        <a:p>
          <a:endParaRPr lang="en-US"/>
        </a:p>
      </dgm:t>
    </dgm:pt>
    <dgm:pt modelId="{3732C721-9D9E-4170-9F72-96AA997C8864}" type="sibTrans" cxnId="{6745057C-F4D6-43A9-801F-326C022D6E06}">
      <dgm:prSet/>
      <dgm:spPr/>
      <dgm:t>
        <a:bodyPr/>
        <a:lstStyle/>
        <a:p>
          <a:endParaRPr lang="en-US"/>
        </a:p>
      </dgm:t>
    </dgm:pt>
    <dgm:pt modelId="{0457E514-B3D5-4CD3-9E75-16CBE8F2CE47}">
      <dgm:prSet/>
      <dgm:spPr/>
      <dgm:t>
        <a:bodyPr/>
        <a:lstStyle/>
        <a:p>
          <a:r>
            <a:rPr lang="en-NZ" b="0" i="0" baseline="0" dirty="0"/>
            <a:t>3. Achieve 100% zero diesel with customer demand </a:t>
          </a:r>
          <a:r>
            <a:rPr lang="en-US" b="0" i="0" baseline="0" dirty="0"/>
            <a:t>provided through renewable energy for increasing amounts of time</a:t>
          </a:r>
          <a:endParaRPr lang="en-US" dirty="0"/>
        </a:p>
      </dgm:t>
    </dgm:pt>
    <dgm:pt modelId="{C61D9057-F1F7-4FF4-838E-5419A218580A}" type="parTrans" cxnId="{74359443-3109-409D-912F-56DC2208842A}">
      <dgm:prSet/>
      <dgm:spPr/>
      <dgm:t>
        <a:bodyPr/>
        <a:lstStyle/>
        <a:p>
          <a:endParaRPr lang="en-US"/>
        </a:p>
      </dgm:t>
    </dgm:pt>
    <dgm:pt modelId="{93F95345-94B8-4C27-A30F-1060AFF09491}" type="sibTrans" cxnId="{74359443-3109-409D-912F-56DC2208842A}">
      <dgm:prSet/>
      <dgm:spPr/>
      <dgm:t>
        <a:bodyPr/>
        <a:lstStyle/>
        <a:p>
          <a:endParaRPr lang="en-US"/>
        </a:p>
      </dgm:t>
    </dgm:pt>
    <dgm:pt modelId="{08C9B4F2-52FD-4676-AFC3-E8309518BFA0}">
      <dgm:prSet/>
      <dgm:spPr/>
      <dgm:t>
        <a:bodyPr/>
        <a:lstStyle/>
        <a:p>
          <a:r>
            <a:rPr lang="en-US" b="0" i="0" baseline="0" dirty="0"/>
            <a:t>4. Ensure reliability of core product is maintained as our</a:t>
          </a:r>
          <a:r>
            <a:rPr lang="en-US" dirty="0"/>
            <a:t> </a:t>
          </a:r>
          <a:r>
            <a:rPr lang="en-NZ" b="0" i="0" baseline="0" dirty="0"/>
            <a:t>competitive advantage</a:t>
          </a:r>
          <a:endParaRPr lang="en-US" dirty="0"/>
        </a:p>
      </dgm:t>
    </dgm:pt>
    <dgm:pt modelId="{BAC59172-E95A-4D23-B6D5-2694493C2361}" type="parTrans" cxnId="{8AAAC121-E409-4776-8F25-25EDE342E9B1}">
      <dgm:prSet/>
      <dgm:spPr/>
      <dgm:t>
        <a:bodyPr/>
        <a:lstStyle/>
        <a:p>
          <a:endParaRPr lang="en-US"/>
        </a:p>
      </dgm:t>
    </dgm:pt>
    <dgm:pt modelId="{8EAF6E23-CD9A-439E-B962-530F23C96927}" type="sibTrans" cxnId="{8AAAC121-E409-4776-8F25-25EDE342E9B1}">
      <dgm:prSet/>
      <dgm:spPr/>
      <dgm:t>
        <a:bodyPr/>
        <a:lstStyle/>
        <a:p>
          <a:endParaRPr lang="en-US"/>
        </a:p>
      </dgm:t>
    </dgm:pt>
    <dgm:pt modelId="{A9883E8D-40A6-4756-B70F-E5D862B9367F}" type="pres">
      <dgm:prSet presAssocID="{4420F7EA-69A7-480D-9EC3-ED5D30A8E9AB}" presName="root" presStyleCnt="0">
        <dgm:presLayoutVars>
          <dgm:dir/>
          <dgm:resizeHandles val="exact"/>
        </dgm:presLayoutVars>
      </dgm:prSet>
      <dgm:spPr/>
    </dgm:pt>
    <dgm:pt modelId="{A1AFA52F-2F61-476D-8AF2-14D267732360}" type="pres">
      <dgm:prSet presAssocID="{43A6690E-0D7E-4564-A9AD-8E9EB3F151F4}" presName="compNode" presStyleCnt="0"/>
      <dgm:spPr/>
    </dgm:pt>
    <dgm:pt modelId="{3ABB3891-D136-49A6-9E50-CFA9C4CFBFAA}" type="pres">
      <dgm:prSet presAssocID="{43A6690E-0D7E-4564-A9AD-8E9EB3F151F4}" presName="bgRect" presStyleLbl="bgShp" presStyleIdx="0" presStyleCnt="4"/>
      <dgm:spPr/>
    </dgm:pt>
    <dgm:pt modelId="{9EB572CF-7DF8-4BA9-B7DB-A1B66D9AD532}" type="pres">
      <dgm:prSet presAssocID="{43A6690E-0D7E-4564-A9AD-8E9EB3F151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DF5FDEA0-70DC-47BE-95BA-1209D7EC5C16}" type="pres">
      <dgm:prSet presAssocID="{43A6690E-0D7E-4564-A9AD-8E9EB3F151F4}" presName="spaceRect" presStyleCnt="0"/>
      <dgm:spPr/>
    </dgm:pt>
    <dgm:pt modelId="{1ED68BAF-04E5-456E-8BB3-686D43524BD8}" type="pres">
      <dgm:prSet presAssocID="{43A6690E-0D7E-4564-A9AD-8E9EB3F151F4}" presName="parTx" presStyleLbl="revTx" presStyleIdx="0" presStyleCnt="4">
        <dgm:presLayoutVars>
          <dgm:chMax val="0"/>
          <dgm:chPref val="0"/>
        </dgm:presLayoutVars>
      </dgm:prSet>
      <dgm:spPr/>
    </dgm:pt>
    <dgm:pt modelId="{9605FA8D-DB76-4155-A7BB-A1C0DC9C3890}" type="pres">
      <dgm:prSet presAssocID="{22633A53-A370-4E0A-B7EB-2C4329D0A019}" presName="sibTrans" presStyleCnt="0"/>
      <dgm:spPr/>
    </dgm:pt>
    <dgm:pt modelId="{DD0C4837-84B0-49FF-BFED-381C2BDE200D}" type="pres">
      <dgm:prSet presAssocID="{D644D6D1-9EF7-4C27-AB31-9078E485B602}" presName="compNode" presStyleCnt="0"/>
      <dgm:spPr/>
    </dgm:pt>
    <dgm:pt modelId="{22488BF9-1DDE-488F-9D51-2C4E5D1BF81A}" type="pres">
      <dgm:prSet presAssocID="{D644D6D1-9EF7-4C27-AB31-9078E485B602}" presName="bgRect" presStyleLbl="bgShp" presStyleIdx="1" presStyleCnt="4"/>
      <dgm:spPr/>
    </dgm:pt>
    <dgm:pt modelId="{5B559035-C3AC-445D-8573-D8D990013760}" type="pres">
      <dgm:prSet presAssocID="{D644D6D1-9EF7-4C27-AB31-9078E485B60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36CFC951-284A-496F-8E01-D933B812F5EA}" type="pres">
      <dgm:prSet presAssocID="{D644D6D1-9EF7-4C27-AB31-9078E485B602}" presName="spaceRect" presStyleCnt="0"/>
      <dgm:spPr/>
    </dgm:pt>
    <dgm:pt modelId="{2B7EF3C5-A152-408D-AD35-D47B58ED40D1}" type="pres">
      <dgm:prSet presAssocID="{D644D6D1-9EF7-4C27-AB31-9078E485B602}" presName="parTx" presStyleLbl="revTx" presStyleIdx="1" presStyleCnt="4">
        <dgm:presLayoutVars>
          <dgm:chMax val="0"/>
          <dgm:chPref val="0"/>
        </dgm:presLayoutVars>
      </dgm:prSet>
      <dgm:spPr/>
    </dgm:pt>
    <dgm:pt modelId="{78970DEE-2557-4439-A0D6-E54EEFF1A7ED}" type="pres">
      <dgm:prSet presAssocID="{3732C721-9D9E-4170-9F72-96AA997C8864}" presName="sibTrans" presStyleCnt="0"/>
      <dgm:spPr/>
    </dgm:pt>
    <dgm:pt modelId="{BB338A89-C770-4A25-88D4-524EC1A1E231}" type="pres">
      <dgm:prSet presAssocID="{0457E514-B3D5-4CD3-9E75-16CBE8F2CE47}" presName="compNode" presStyleCnt="0"/>
      <dgm:spPr/>
    </dgm:pt>
    <dgm:pt modelId="{39ABA7FD-560C-459E-A40E-A7983DD21963}" type="pres">
      <dgm:prSet presAssocID="{0457E514-B3D5-4CD3-9E75-16CBE8F2CE47}" presName="bgRect" presStyleLbl="bgShp" presStyleIdx="2" presStyleCnt="4"/>
      <dgm:spPr/>
    </dgm:pt>
    <dgm:pt modelId="{4FB2AE8E-5D00-40B1-9D6C-F83D7C37B299}" type="pres">
      <dgm:prSet presAssocID="{0457E514-B3D5-4CD3-9E75-16CBE8F2CE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 Car"/>
        </a:ext>
      </dgm:extLst>
    </dgm:pt>
    <dgm:pt modelId="{72EEC2D9-D95B-4DED-8EEC-3DB1594839F3}" type="pres">
      <dgm:prSet presAssocID="{0457E514-B3D5-4CD3-9E75-16CBE8F2CE47}" presName="spaceRect" presStyleCnt="0"/>
      <dgm:spPr/>
    </dgm:pt>
    <dgm:pt modelId="{37035E43-DE32-4478-B44C-000CC052547A}" type="pres">
      <dgm:prSet presAssocID="{0457E514-B3D5-4CD3-9E75-16CBE8F2CE47}" presName="parTx" presStyleLbl="revTx" presStyleIdx="2" presStyleCnt="4">
        <dgm:presLayoutVars>
          <dgm:chMax val="0"/>
          <dgm:chPref val="0"/>
        </dgm:presLayoutVars>
      </dgm:prSet>
      <dgm:spPr/>
    </dgm:pt>
    <dgm:pt modelId="{3205842D-4C89-47BC-9301-1FB2450B3CB6}" type="pres">
      <dgm:prSet presAssocID="{93F95345-94B8-4C27-A30F-1060AFF09491}" presName="sibTrans" presStyleCnt="0"/>
      <dgm:spPr/>
    </dgm:pt>
    <dgm:pt modelId="{53F2F845-9750-4D21-A057-7A1D865C09D3}" type="pres">
      <dgm:prSet presAssocID="{08C9B4F2-52FD-4676-AFC3-E8309518BFA0}" presName="compNode" presStyleCnt="0"/>
      <dgm:spPr/>
    </dgm:pt>
    <dgm:pt modelId="{B8B4788E-5FB6-4923-AF7F-89794D46E7AF}" type="pres">
      <dgm:prSet presAssocID="{08C9B4F2-52FD-4676-AFC3-E8309518BFA0}" presName="bgRect" presStyleLbl="bgShp" presStyleIdx="3" presStyleCnt="4"/>
      <dgm:spPr/>
    </dgm:pt>
    <dgm:pt modelId="{EF641A64-134E-4D1C-88E8-C0C729184268}" type="pres">
      <dgm:prSet presAssocID="{08C9B4F2-52FD-4676-AFC3-E8309518BF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6E4F362-BAA6-4AA0-A7F9-CBE9BCD64F7A}" type="pres">
      <dgm:prSet presAssocID="{08C9B4F2-52FD-4676-AFC3-E8309518BFA0}" presName="spaceRect" presStyleCnt="0"/>
      <dgm:spPr/>
    </dgm:pt>
    <dgm:pt modelId="{D4D11E29-3DFB-4C9A-8B33-A3670F34F988}" type="pres">
      <dgm:prSet presAssocID="{08C9B4F2-52FD-4676-AFC3-E8309518BFA0}" presName="parTx" presStyleLbl="revTx" presStyleIdx="3" presStyleCnt="4">
        <dgm:presLayoutVars>
          <dgm:chMax val="0"/>
          <dgm:chPref val="0"/>
        </dgm:presLayoutVars>
      </dgm:prSet>
      <dgm:spPr/>
    </dgm:pt>
  </dgm:ptLst>
  <dgm:cxnLst>
    <dgm:cxn modelId="{1EE02D07-36FC-49F3-9DA9-2BAB8E3B3BC7}" type="presOf" srcId="{08C9B4F2-52FD-4676-AFC3-E8309518BFA0}" destId="{D4D11E29-3DFB-4C9A-8B33-A3670F34F988}" srcOrd="0" destOrd="0" presId="urn:microsoft.com/office/officeart/2018/2/layout/IconVerticalSolidList"/>
    <dgm:cxn modelId="{8AAAC121-E409-4776-8F25-25EDE342E9B1}" srcId="{4420F7EA-69A7-480D-9EC3-ED5D30A8E9AB}" destId="{08C9B4F2-52FD-4676-AFC3-E8309518BFA0}" srcOrd="3" destOrd="0" parTransId="{BAC59172-E95A-4D23-B6D5-2694493C2361}" sibTransId="{8EAF6E23-CD9A-439E-B962-530F23C96927}"/>
    <dgm:cxn modelId="{ABE3C63C-8AB0-45D2-B4E6-7D80DAC7FED5}" type="presOf" srcId="{4420F7EA-69A7-480D-9EC3-ED5D30A8E9AB}" destId="{A9883E8D-40A6-4756-B70F-E5D862B9367F}" srcOrd="0" destOrd="0" presId="urn:microsoft.com/office/officeart/2018/2/layout/IconVerticalSolidList"/>
    <dgm:cxn modelId="{74359443-3109-409D-912F-56DC2208842A}" srcId="{4420F7EA-69A7-480D-9EC3-ED5D30A8E9AB}" destId="{0457E514-B3D5-4CD3-9E75-16CBE8F2CE47}" srcOrd="2" destOrd="0" parTransId="{C61D9057-F1F7-4FF4-838E-5419A218580A}" sibTransId="{93F95345-94B8-4C27-A30F-1060AFF09491}"/>
    <dgm:cxn modelId="{6745057C-F4D6-43A9-801F-326C022D6E06}" srcId="{4420F7EA-69A7-480D-9EC3-ED5D30A8E9AB}" destId="{D644D6D1-9EF7-4C27-AB31-9078E485B602}" srcOrd="1" destOrd="0" parTransId="{B56EFFE5-F560-4DFF-BE2B-C25D50513E50}" sibTransId="{3732C721-9D9E-4170-9F72-96AA997C8864}"/>
    <dgm:cxn modelId="{42B6069F-23A2-4BA7-BE43-5BA61D7C68ED}" type="presOf" srcId="{D644D6D1-9EF7-4C27-AB31-9078E485B602}" destId="{2B7EF3C5-A152-408D-AD35-D47B58ED40D1}" srcOrd="0" destOrd="0" presId="urn:microsoft.com/office/officeart/2018/2/layout/IconVerticalSolidList"/>
    <dgm:cxn modelId="{ECE59AB2-6237-4068-849F-B776F226E8BF}" type="presOf" srcId="{43A6690E-0D7E-4564-A9AD-8E9EB3F151F4}" destId="{1ED68BAF-04E5-456E-8BB3-686D43524BD8}" srcOrd="0" destOrd="0" presId="urn:microsoft.com/office/officeart/2018/2/layout/IconVerticalSolidList"/>
    <dgm:cxn modelId="{BD63DEDB-7D22-47EE-BCB1-71C4195872CD}" type="presOf" srcId="{0457E514-B3D5-4CD3-9E75-16CBE8F2CE47}" destId="{37035E43-DE32-4478-B44C-000CC052547A}" srcOrd="0" destOrd="0" presId="urn:microsoft.com/office/officeart/2018/2/layout/IconVerticalSolidList"/>
    <dgm:cxn modelId="{B85490E3-75F9-479F-A98A-1B8CB502BA01}" srcId="{4420F7EA-69A7-480D-9EC3-ED5D30A8E9AB}" destId="{43A6690E-0D7E-4564-A9AD-8E9EB3F151F4}" srcOrd="0" destOrd="0" parTransId="{9B484031-0394-4DBD-9996-ED152179E165}" sibTransId="{22633A53-A370-4E0A-B7EB-2C4329D0A019}"/>
    <dgm:cxn modelId="{00A2DA98-7BC0-4FDD-A01F-FB6ED858AD5C}" type="presParOf" srcId="{A9883E8D-40A6-4756-B70F-E5D862B9367F}" destId="{A1AFA52F-2F61-476D-8AF2-14D267732360}" srcOrd="0" destOrd="0" presId="urn:microsoft.com/office/officeart/2018/2/layout/IconVerticalSolidList"/>
    <dgm:cxn modelId="{0B746D55-8588-45D9-AAE2-C54B3F3B518E}" type="presParOf" srcId="{A1AFA52F-2F61-476D-8AF2-14D267732360}" destId="{3ABB3891-D136-49A6-9E50-CFA9C4CFBFAA}" srcOrd="0" destOrd="0" presId="urn:microsoft.com/office/officeart/2018/2/layout/IconVerticalSolidList"/>
    <dgm:cxn modelId="{D7C6B0BE-CB3E-46AA-8F10-828790A8911C}" type="presParOf" srcId="{A1AFA52F-2F61-476D-8AF2-14D267732360}" destId="{9EB572CF-7DF8-4BA9-B7DB-A1B66D9AD532}" srcOrd="1" destOrd="0" presId="urn:microsoft.com/office/officeart/2018/2/layout/IconVerticalSolidList"/>
    <dgm:cxn modelId="{35DFEE7C-BC9E-4E17-9EEF-64C72773799D}" type="presParOf" srcId="{A1AFA52F-2F61-476D-8AF2-14D267732360}" destId="{DF5FDEA0-70DC-47BE-95BA-1209D7EC5C16}" srcOrd="2" destOrd="0" presId="urn:microsoft.com/office/officeart/2018/2/layout/IconVerticalSolidList"/>
    <dgm:cxn modelId="{8C7E75A8-183D-4556-9B5B-CCACBFC51C66}" type="presParOf" srcId="{A1AFA52F-2F61-476D-8AF2-14D267732360}" destId="{1ED68BAF-04E5-456E-8BB3-686D43524BD8}" srcOrd="3" destOrd="0" presId="urn:microsoft.com/office/officeart/2018/2/layout/IconVerticalSolidList"/>
    <dgm:cxn modelId="{90EB1F14-5287-408A-BCDF-37EF221004B7}" type="presParOf" srcId="{A9883E8D-40A6-4756-B70F-E5D862B9367F}" destId="{9605FA8D-DB76-4155-A7BB-A1C0DC9C3890}" srcOrd="1" destOrd="0" presId="urn:microsoft.com/office/officeart/2018/2/layout/IconVerticalSolidList"/>
    <dgm:cxn modelId="{BD0997FE-C4F6-4258-8AA2-C34E6EF989BE}" type="presParOf" srcId="{A9883E8D-40A6-4756-B70F-E5D862B9367F}" destId="{DD0C4837-84B0-49FF-BFED-381C2BDE200D}" srcOrd="2" destOrd="0" presId="urn:microsoft.com/office/officeart/2018/2/layout/IconVerticalSolidList"/>
    <dgm:cxn modelId="{D3CFFA3F-756C-47FF-A1B2-EFECEA36EC0F}" type="presParOf" srcId="{DD0C4837-84B0-49FF-BFED-381C2BDE200D}" destId="{22488BF9-1DDE-488F-9D51-2C4E5D1BF81A}" srcOrd="0" destOrd="0" presId="urn:microsoft.com/office/officeart/2018/2/layout/IconVerticalSolidList"/>
    <dgm:cxn modelId="{DCBF5711-0BEE-4D08-8309-6595D44AB5E3}" type="presParOf" srcId="{DD0C4837-84B0-49FF-BFED-381C2BDE200D}" destId="{5B559035-C3AC-445D-8573-D8D990013760}" srcOrd="1" destOrd="0" presId="urn:microsoft.com/office/officeart/2018/2/layout/IconVerticalSolidList"/>
    <dgm:cxn modelId="{F8575FC5-A767-4C21-88EA-7F77CA5D8F23}" type="presParOf" srcId="{DD0C4837-84B0-49FF-BFED-381C2BDE200D}" destId="{36CFC951-284A-496F-8E01-D933B812F5EA}" srcOrd="2" destOrd="0" presId="urn:microsoft.com/office/officeart/2018/2/layout/IconVerticalSolidList"/>
    <dgm:cxn modelId="{7768D7F7-76B7-4575-A602-D5A315D35835}" type="presParOf" srcId="{DD0C4837-84B0-49FF-BFED-381C2BDE200D}" destId="{2B7EF3C5-A152-408D-AD35-D47B58ED40D1}" srcOrd="3" destOrd="0" presId="urn:microsoft.com/office/officeart/2018/2/layout/IconVerticalSolidList"/>
    <dgm:cxn modelId="{44056540-511D-45D4-819A-8D600FFC6928}" type="presParOf" srcId="{A9883E8D-40A6-4756-B70F-E5D862B9367F}" destId="{78970DEE-2557-4439-A0D6-E54EEFF1A7ED}" srcOrd="3" destOrd="0" presId="urn:microsoft.com/office/officeart/2018/2/layout/IconVerticalSolidList"/>
    <dgm:cxn modelId="{1342283D-FE16-4DB4-AE3E-7346CB8EB5B4}" type="presParOf" srcId="{A9883E8D-40A6-4756-B70F-E5D862B9367F}" destId="{BB338A89-C770-4A25-88D4-524EC1A1E231}" srcOrd="4" destOrd="0" presId="urn:microsoft.com/office/officeart/2018/2/layout/IconVerticalSolidList"/>
    <dgm:cxn modelId="{1D681191-5840-4859-8949-ECCD20C39327}" type="presParOf" srcId="{BB338A89-C770-4A25-88D4-524EC1A1E231}" destId="{39ABA7FD-560C-459E-A40E-A7983DD21963}" srcOrd="0" destOrd="0" presId="urn:microsoft.com/office/officeart/2018/2/layout/IconVerticalSolidList"/>
    <dgm:cxn modelId="{593019E9-453C-4239-8E4F-E3D1C0B0ADC4}" type="presParOf" srcId="{BB338A89-C770-4A25-88D4-524EC1A1E231}" destId="{4FB2AE8E-5D00-40B1-9D6C-F83D7C37B299}" srcOrd="1" destOrd="0" presId="urn:microsoft.com/office/officeart/2018/2/layout/IconVerticalSolidList"/>
    <dgm:cxn modelId="{13440C73-6DBA-4D06-817B-DEBC1B21B05C}" type="presParOf" srcId="{BB338A89-C770-4A25-88D4-524EC1A1E231}" destId="{72EEC2D9-D95B-4DED-8EEC-3DB1594839F3}" srcOrd="2" destOrd="0" presId="urn:microsoft.com/office/officeart/2018/2/layout/IconVerticalSolidList"/>
    <dgm:cxn modelId="{E93C55E3-7678-4EB5-96EC-0962BBDDC9C0}" type="presParOf" srcId="{BB338A89-C770-4A25-88D4-524EC1A1E231}" destId="{37035E43-DE32-4478-B44C-000CC052547A}" srcOrd="3" destOrd="0" presId="urn:microsoft.com/office/officeart/2018/2/layout/IconVerticalSolidList"/>
    <dgm:cxn modelId="{7A7727B0-E4E6-45B3-9660-76F21AACBFCD}" type="presParOf" srcId="{A9883E8D-40A6-4756-B70F-E5D862B9367F}" destId="{3205842D-4C89-47BC-9301-1FB2450B3CB6}" srcOrd="5" destOrd="0" presId="urn:microsoft.com/office/officeart/2018/2/layout/IconVerticalSolidList"/>
    <dgm:cxn modelId="{2DE81DA1-9801-4284-8325-EEF779FF791E}" type="presParOf" srcId="{A9883E8D-40A6-4756-B70F-E5D862B9367F}" destId="{53F2F845-9750-4D21-A057-7A1D865C09D3}" srcOrd="6" destOrd="0" presId="urn:microsoft.com/office/officeart/2018/2/layout/IconVerticalSolidList"/>
    <dgm:cxn modelId="{6B56C5B6-64E4-40C0-9B45-0D8BC4DA3B74}" type="presParOf" srcId="{53F2F845-9750-4D21-A057-7A1D865C09D3}" destId="{B8B4788E-5FB6-4923-AF7F-89794D46E7AF}" srcOrd="0" destOrd="0" presId="urn:microsoft.com/office/officeart/2018/2/layout/IconVerticalSolidList"/>
    <dgm:cxn modelId="{FD69D57D-F488-48E5-8F60-07653E6B330B}" type="presParOf" srcId="{53F2F845-9750-4D21-A057-7A1D865C09D3}" destId="{EF641A64-134E-4D1C-88E8-C0C729184268}" srcOrd="1" destOrd="0" presId="urn:microsoft.com/office/officeart/2018/2/layout/IconVerticalSolidList"/>
    <dgm:cxn modelId="{C1E6834C-121E-4B40-BB26-DC824202FF5E}" type="presParOf" srcId="{53F2F845-9750-4D21-A057-7A1D865C09D3}" destId="{B6E4F362-BAA6-4AA0-A7F9-CBE9BCD64F7A}" srcOrd="2" destOrd="0" presId="urn:microsoft.com/office/officeart/2018/2/layout/IconVerticalSolidList"/>
    <dgm:cxn modelId="{CB914B2F-4F43-4FC2-ADFF-BBB9B448F3D9}" type="presParOf" srcId="{53F2F845-9750-4D21-A057-7A1D865C09D3}" destId="{D4D11E29-3DFB-4C9A-8B33-A3670F34F9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78EFD-CD34-4AFF-9236-DB06E8A318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DC61A0-D2AE-408A-A80F-49DD7151C8B8}">
      <dgm:prSet/>
      <dgm:spPr/>
      <dgm:t>
        <a:bodyPr/>
        <a:lstStyle/>
        <a:p>
          <a:pPr>
            <a:lnSpc>
              <a:spcPct val="100000"/>
            </a:lnSpc>
          </a:pPr>
          <a:r>
            <a:rPr lang="en-US"/>
            <a:t>Charging Speed</a:t>
          </a:r>
        </a:p>
      </dgm:t>
    </dgm:pt>
    <dgm:pt modelId="{20E1914F-0A32-4374-98C3-8D78D65B0454}" type="parTrans" cxnId="{39F34E21-8C73-44C2-9844-454CCC6E7D50}">
      <dgm:prSet/>
      <dgm:spPr/>
      <dgm:t>
        <a:bodyPr/>
        <a:lstStyle/>
        <a:p>
          <a:endParaRPr lang="en-US"/>
        </a:p>
      </dgm:t>
    </dgm:pt>
    <dgm:pt modelId="{541CE9F9-FFA8-4A2C-8C80-A7E7811AD57D}" type="sibTrans" cxnId="{39F34E21-8C73-44C2-9844-454CCC6E7D50}">
      <dgm:prSet/>
      <dgm:spPr/>
      <dgm:t>
        <a:bodyPr/>
        <a:lstStyle/>
        <a:p>
          <a:endParaRPr lang="en-US"/>
        </a:p>
      </dgm:t>
    </dgm:pt>
    <dgm:pt modelId="{E23B268C-D0C1-485E-AC75-3BF8162EE179}">
      <dgm:prSet/>
      <dgm:spPr/>
      <dgm:t>
        <a:bodyPr/>
        <a:lstStyle/>
        <a:p>
          <a:pPr>
            <a:lnSpc>
              <a:spcPct val="100000"/>
            </a:lnSpc>
          </a:pPr>
          <a:r>
            <a:rPr lang="en-US"/>
            <a:t>Customer Convenience </a:t>
          </a:r>
        </a:p>
      </dgm:t>
    </dgm:pt>
    <dgm:pt modelId="{5D95F114-84A0-4F41-99CA-502BA8014897}" type="parTrans" cxnId="{F0FFC877-343F-472D-847C-D38C27117AC0}">
      <dgm:prSet/>
      <dgm:spPr/>
      <dgm:t>
        <a:bodyPr/>
        <a:lstStyle/>
        <a:p>
          <a:endParaRPr lang="en-US"/>
        </a:p>
      </dgm:t>
    </dgm:pt>
    <dgm:pt modelId="{89B9C72E-F5BE-4DF6-A996-8165F76CA44E}" type="sibTrans" cxnId="{F0FFC877-343F-472D-847C-D38C27117AC0}">
      <dgm:prSet/>
      <dgm:spPr/>
      <dgm:t>
        <a:bodyPr/>
        <a:lstStyle/>
        <a:p>
          <a:endParaRPr lang="en-US"/>
        </a:p>
      </dgm:t>
    </dgm:pt>
    <dgm:pt modelId="{948083EC-2D42-4BA8-98EF-77DE0717B191}" type="pres">
      <dgm:prSet presAssocID="{53B78EFD-CD34-4AFF-9236-DB06E8A3183D}" presName="root" presStyleCnt="0">
        <dgm:presLayoutVars>
          <dgm:dir/>
          <dgm:resizeHandles val="exact"/>
        </dgm:presLayoutVars>
      </dgm:prSet>
      <dgm:spPr/>
    </dgm:pt>
    <dgm:pt modelId="{79079212-8652-47FA-A7B7-3ECA45BEDF66}" type="pres">
      <dgm:prSet presAssocID="{09DC61A0-D2AE-408A-A80F-49DD7151C8B8}" presName="compNode" presStyleCnt="0"/>
      <dgm:spPr/>
    </dgm:pt>
    <dgm:pt modelId="{AD186632-21FE-410D-80A3-F2269347AC30}" type="pres">
      <dgm:prSet presAssocID="{09DC61A0-D2AE-408A-A80F-49DD7151C8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ull Battery"/>
        </a:ext>
      </dgm:extLst>
    </dgm:pt>
    <dgm:pt modelId="{8EE0B86B-F521-46B6-9F15-655FC72FB1B2}" type="pres">
      <dgm:prSet presAssocID="{09DC61A0-D2AE-408A-A80F-49DD7151C8B8}" presName="spaceRect" presStyleCnt="0"/>
      <dgm:spPr/>
    </dgm:pt>
    <dgm:pt modelId="{12CD8FFE-CB52-4917-8F5D-109F78233C89}" type="pres">
      <dgm:prSet presAssocID="{09DC61A0-D2AE-408A-A80F-49DD7151C8B8}" presName="textRect" presStyleLbl="revTx" presStyleIdx="0" presStyleCnt="2">
        <dgm:presLayoutVars>
          <dgm:chMax val="1"/>
          <dgm:chPref val="1"/>
        </dgm:presLayoutVars>
      </dgm:prSet>
      <dgm:spPr/>
    </dgm:pt>
    <dgm:pt modelId="{9B16E1CD-E8D6-49B9-A52E-AF80DC3B0A44}" type="pres">
      <dgm:prSet presAssocID="{541CE9F9-FFA8-4A2C-8C80-A7E7811AD57D}" presName="sibTrans" presStyleCnt="0"/>
      <dgm:spPr/>
    </dgm:pt>
    <dgm:pt modelId="{968B7DB6-69AE-4D20-84F8-A2DA404A9C4C}" type="pres">
      <dgm:prSet presAssocID="{E23B268C-D0C1-485E-AC75-3BF8162EE179}" presName="compNode" presStyleCnt="0"/>
      <dgm:spPr/>
    </dgm:pt>
    <dgm:pt modelId="{4BE64AF7-0AA4-4CC3-A432-41526FBA77EA}" type="pres">
      <dgm:prSet presAssocID="{E23B268C-D0C1-485E-AC75-3BF8162EE17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11D65552-97AB-4044-91C1-DF4FB4FFEB45}" type="pres">
      <dgm:prSet presAssocID="{E23B268C-D0C1-485E-AC75-3BF8162EE179}" presName="spaceRect" presStyleCnt="0"/>
      <dgm:spPr/>
    </dgm:pt>
    <dgm:pt modelId="{60AC65A3-F16E-4D8B-83C2-1F5CF1FA7EF1}" type="pres">
      <dgm:prSet presAssocID="{E23B268C-D0C1-485E-AC75-3BF8162EE179}" presName="textRect" presStyleLbl="revTx" presStyleIdx="1" presStyleCnt="2">
        <dgm:presLayoutVars>
          <dgm:chMax val="1"/>
          <dgm:chPref val="1"/>
        </dgm:presLayoutVars>
      </dgm:prSet>
      <dgm:spPr/>
    </dgm:pt>
  </dgm:ptLst>
  <dgm:cxnLst>
    <dgm:cxn modelId="{39F34E21-8C73-44C2-9844-454CCC6E7D50}" srcId="{53B78EFD-CD34-4AFF-9236-DB06E8A3183D}" destId="{09DC61A0-D2AE-408A-A80F-49DD7151C8B8}" srcOrd="0" destOrd="0" parTransId="{20E1914F-0A32-4374-98C3-8D78D65B0454}" sibTransId="{541CE9F9-FFA8-4A2C-8C80-A7E7811AD57D}"/>
    <dgm:cxn modelId="{F0FFC877-343F-472D-847C-D38C27117AC0}" srcId="{53B78EFD-CD34-4AFF-9236-DB06E8A3183D}" destId="{E23B268C-D0C1-485E-AC75-3BF8162EE179}" srcOrd="1" destOrd="0" parTransId="{5D95F114-84A0-4F41-99CA-502BA8014897}" sibTransId="{89B9C72E-F5BE-4DF6-A996-8165F76CA44E}"/>
    <dgm:cxn modelId="{0B9C51A8-C53C-45C1-A96D-243E7551CD72}" type="presOf" srcId="{E23B268C-D0C1-485E-AC75-3BF8162EE179}" destId="{60AC65A3-F16E-4D8B-83C2-1F5CF1FA7EF1}" srcOrd="0" destOrd="0" presId="urn:microsoft.com/office/officeart/2018/2/layout/IconLabelList"/>
    <dgm:cxn modelId="{DA14A5C1-6B7B-4837-A051-D91EDB08F134}" type="presOf" srcId="{53B78EFD-CD34-4AFF-9236-DB06E8A3183D}" destId="{948083EC-2D42-4BA8-98EF-77DE0717B191}" srcOrd="0" destOrd="0" presId="urn:microsoft.com/office/officeart/2018/2/layout/IconLabelList"/>
    <dgm:cxn modelId="{32F214E6-1039-4273-BE30-19850CF29959}" type="presOf" srcId="{09DC61A0-D2AE-408A-A80F-49DD7151C8B8}" destId="{12CD8FFE-CB52-4917-8F5D-109F78233C89}" srcOrd="0" destOrd="0" presId="urn:microsoft.com/office/officeart/2018/2/layout/IconLabelList"/>
    <dgm:cxn modelId="{CE660CBA-BF4D-4417-B5DA-CF555B2EC186}" type="presParOf" srcId="{948083EC-2D42-4BA8-98EF-77DE0717B191}" destId="{79079212-8652-47FA-A7B7-3ECA45BEDF66}" srcOrd="0" destOrd="0" presId="urn:microsoft.com/office/officeart/2018/2/layout/IconLabelList"/>
    <dgm:cxn modelId="{F30587D0-ECDD-49EB-9010-9D8F3E606925}" type="presParOf" srcId="{79079212-8652-47FA-A7B7-3ECA45BEDF66}" destId="{AD186632-21FE-410D-80A3-F2269347AC30}" srcOrd="0" destOrd="0" presId="urn:microsoft.com/office/officeart/2018/2/layout/IconLabelList"/>
    <dgm:cxn modelId="{75BE8C4A-9D78-4869-BE1B-17C2B4526268}" type="presParOf" srcId="{79079212-8652-47FA-A7B7-3ECA45BEDF66}" destId="{8EE0B86B-F521-46B6-9F15-655FC72FB1B2}" srcOrd="1" destOrd="0" presId="urn:microsoft.com/office/officeart/2018/2/layout/IconLabelList"/>
    <dgm:cxn modelId="{3153385F-65A9-4EF0-A190-F3A02818C77A}" type="presParOf" srcId="{79079212-8652-47FA-A7B7-3ECA45BEDF66}" destId="{12CD8FFE-CB52-4917-8F5D-109F78233C89}" srcOrd="2" destOrd="0" presId="urn:microsoft.com/office/officeart/2018/2/layout/IconLabelList"/>
    <dgm:cxn modelId="{6B11481A-0C1D-4EC1-AF85-00E83346466F}" type="presParOf" srcId="{948083EC-2D42-4BA8-98EF-77DE0717B191}" destId="{9B16E1CD-E8D6-49B9-A52E-AF80DC3B0A44}" srcOrd="1" destOrd="0" presId="urn:microsoft.com/office/officeart/2018/2/layout/IconLabelList"/>
    <dgm:cxn modelId="{C9C9DE3C-6799-407D-9215-36433F1F7D2C}" type="presParOf" srcId="{948083EC-2D42-4BA8-98EF-77DE0717B191}" destId="{968B7DB6-69AE-4D20-84F8-A2DA404A9C4C}" srcOrd="2" destOrd="0" presId="urn:microsoft.com/office/officeart/2018/2/layout/IconLabelList"/>
    <dgm:cxn modelId="{140446DB-E2A4-441D-AA0D-78C5C7469B26}" type="presParOf" srcId="{968B7DB6-69AE-4D20-84F8-A2DA404A9C4C}" destId="{4BE64AF7-0AA4-4CC3-A432-41526FBA77EA}" srcOrd="0" destOrd="0" presId="urn:microsoft.com/office/officeart/2018/2/layout/IconLabelList"/>
    <dgm:cxn modelId="{C4B907F7-C62C-48D6-9F5E-D8F3E676964C}" type="presParOf" srcId="{968B7DB6-69AE-4D20-84F8-A2DA404A9C4C}" destId="{11D65552-97AB-4044-91C1-DF4FB4FFEB45}" srcOrd="1" destOrd="0" presId="urn:microsoft.com/office/officeart/2018/2/layout/IconLabelList"/>
    <dgm:cxn modelId="{86AF3D21-9443-4CAB-8FD4-AAA258C82966}" type="presParOf" srcId="{968B7DB6-69AE-4D20-84F8-A2DA404A9C4C}" destId="{60AC65A3-F16E-4D8B-83C2-1F5CF1FA7EF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2CB34-A85B-4A6B-9BB6-7CB613CF86E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6FCEC0-BB2A-4B92-BADA-44E3FF4C82FD}">
      <dgm:prSet/>
      <dgm:spPr/>
      <dgm:t>
        <a:bodyPr/>
        <a:lstStyle/>
        <a:p>
          <a:r>
            <a:rPr lang="en-US"/>
            <a:t>Feasibility Study</a:t>
          </a:r>
        </a:p>
      </dgm:t>
    </dgm:pt>
    <dgm:pt modelId="{0A4D140E-2F24-461A-A5AD-762A5DB6BA30}" type="parTrans" cxnId="{7598C17E-70E9-494F-96C2-500A8D1DF2B3}">
      <dgm:prSet/>
      <dgm:spPr/>
      <dgm:t>
        <a:bodyPr/>
        <a:lstStyle/>
        <a:p>
          <a:endParaRPr lang="en-US"/>
        </a:p>
      </dgm:t>
    </dgm:pt>
    <dgm:pt modelId="{7ADACDCD-91F5-4037-B6BA-69804F78CCD5}" type="sibTrans" cxnId="{7598C17E-70E9-494F-96C2-500A8D1DF2B3}">
      <dgm:prSet/>
      <dgm:spPr/>
      <dgm:t>
        <a:bodyPr/>
        <a:lstStyle/>
        <a:p>
          <a:endParaRPr lang="en-US"/>
        </a:p>
      </dgm:t>
    </dgm:pt>
    <dgm:pt modelId="{05015251-CB86-4C74-8D1B-B9E127100BB6}">
      <dgm:prSet/>
      <dgm:spPr/>
      <dgm:t>
        <a:bodyPr/>
        <a:lstStyle/>
        <a:p>
          <a:r>
            <a:rPr lang="en-US"/>
            <a:t>Charging Station Infrastructure/ Commercial Arrangement</a:t>
          </a:r>
        </a:p>
      </dgm:t>
    </dgm:pt>
    <dgm:pt modelId="{44EAC08A-1455-4ED5-A7E2-E5B655BE1224}" type="parTrans" cxnId="{9DAACB04-2B69-43AE-8CBA-7760475CFCC3}">
      <dgm:prSet/>
      <dgm:spPr/>
      <dgm:t>
        <a:bodyPr/>
        <a:lstStyle/>
        <a:p>
          <a:endParaRPr lang="en-US"/>
        </a:p>
      </dgm:t>
    </dgm:pt>
    <dgm:pt modelId="{45606312-BF39-4E80-9A34-96562FCCB5A5}" type="sibTrans" cxnId="{9DAACB04-2B69-43AE-8CBA-7760475CFCC3}">
      <dgm:prSet/>
      <dgm:spPr/>
      <dgm:t>
        <a:bodyPr/>
        <a:lstStyle/>
        <a:p>
          <a:endParaRPr lang="en-US"/>
        </a:p>
      </dgm:t>
    </dgm:pt>
    <dgm:pt modelId="{F7702E54-477F-41C2-9328-A7E4B816FBB7}" type="pres">
      <dgm:prSet presAssocID="{BCB2CB34-A85B-4A6B-9BB6-7CB613CF86E3}" presName="root" presStyleCnt="0">
        <dgm:presLayoutVars>
          <dgm:dir/>
          <dgm:resizeHandles val="exact"/>
        </dgm:presLayoutVars>
      </dgm:prSet>
      <dgm:spPr/>
    </dgm:pt>
    <dgm:pt modelId="{82FA5B81-AC37-410A-849A-0CEC4B452775}" type="pres">
      <dgm:prSet presAssocID="{FC6FCEC0-BB2A-4B92-BADA-44E3FF4C82FD}" presName="compNode" presStyleCnt="0"/>
      <dgm:spPr/>
    </dgm:pt>
    <dgm:pt modelId="{A758F738-DB38-4D0D-8BFB-93CFAF144982}" type="pres">
      <dgm:prSet presAssocID="{FC6FCEC0-BB2A-4B92-BADA-44E3FF4C82FD}" presName="bgRect" presStyleLbl="bgShp" presStyleIdx="0" presStyleCnt="2"/>
      <dgm:spPr/>
    </dgm:pt>
    <dgm:pt modelId="{8BFF3A9E-01EE-49DD-99A5-C1C0BFE3956B}" type="pres">
      <dgm:prSet presAssocID="{FC6FCEC0-BB2A-4B92-BADA-44E3FF4C82F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36C8947-C1A2-4AFB-9F38-35E00F47DDAE}" type="pres">
      <dgm:prSet presAssocID="{FC6FCEC0-BB2A-4B92-BADA-44E3FF4C82FD}" presName="spaceRect" presStyleCnt="0"/>
      <dgm:spPr/>
    </dgm:pt>
    <dgm:pt modelId="{30E4D3CA-0030-4547-9B0F-ABD9DAE41BC3}" type="pres">
      <dgm:prSet presAssocID="{FC6FCEC0-BB2A-4B92-BADA-44E3FF4C82FD}" presName="parTx" presStyleLbl="revTx" presStyleIdx="0" presStyleCnt="2">
        <dgm:presLayoutVars>
          <dgm:chMax val="0"/>
          <dgm:chPref val="0"/>
        </dgm:presLayoutVars>
      </dgm:prSet>
      <dgm:spPr/>
    </dgm:pt>
    <dgm:pt modelId="{D18FCBF5-26A3-4067-8145-5BC32B92F2D7}" type="pres">
      <dgm:prSet presAssocID="{7ADACDCD-91F5-4037-B6BA-69804F78CCD5}" presName="sibTrans" presStyleCnt="0"/>
      <dgm:spPr/>
    </dgm:pt>
    <dgm:pt modelId="{42A4880B-7C9D-4C72-9D85-C2103F985A8F}" type="pres">
      <dgm:prSet presAssocID="{05015251-CB86-4C74-8D1B-B9E127100BB6}" presName="compNode" presStyleCnt="0"/>
      <dgm:spPr/>
    </dgm:pt>
    <dgm:pt modelId="{D5E9C1A3-E77C-4231-849F-AD3563077524}" type="pres">
      <dgm:prSet presAssocID="{05015251-CB86-4C74-8D1B-B9E127100BB6}" presName="bgRect" presStyleLbl="bgShp" presStyleIdx="1" presStyleCnt="2"/>
      <dgm:spPr/>
    </dgm:pt>
    <dgm:pt modelId="{9F8C1605-7881-4BF9-8A60-59C776B0CA9F}" type="pres">
      <dgm:prSet presAssocID="{05015251-CB86-4C74-8D1B-B9E127100B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ctric Car"/>
        </a:ext>
      </dgm:extLst>
    </dgm:pt>
    <dgm:pt modelId="{6F10DD48-36CB-4908-AC2E-BB7E67F35B12}" type="pres">
      <dgm:prSet presAssocID="{05015251-CB86-4C74-8D1B-B9E127100BB6}" presName="spaceRect" presStyleCnt="0"/>
      <dgm:spPr/>
    </dgm:pt>
    <dgm:pt modelId="{9A5E5687-D7A8-4CDC-8BD7-6D7B10928399}" type="pres">
      <dgm:prSet presAssocID="{05015251-CB86-4C74-8D1B-B9E127100BB6}" presName="parTx" presStyleLbl="revTx" presStyleIdx="1" presStyleCnt="2">
        <dgm:presLayoutVars>
          <dgm:chMax val="0"/>
          <dgm:chPref val="0"/>
        </dgm:presLayoutVars>
      </dgm:prSet>
      <dgm:spPr/>
    </dgm:pt>
  </dgm:ptLst>
  <dgm:cxnLst>
    <dgm:cxn modelId="{0DEAB700-BFD5-4841-9F57-2B63B7579B47}" type="presOf" srcId="{05015251-CB86-4C74-8D1B-B9E127100BB6}" destId="{9A5E5687-D7A8-4CDC-8BD7-6D7B10928399}" srcOrd="0" destOrd="0" presId="urn:microsoft.com/office/officeart/2018/2/layout/IconVerticalSolidList"/>
    <dgm:cxn modelId="{9DAACB04-2B69-43AE-8CBA-7760475CFCC3}" srcId="{BCB2CB34-A85B-4A6B-9BB6-7CB613CF86E3}" destId="{05015251-CB86-4C74-8D1B-B9E127100BB6}" srcOrd="1" destOrd="0" parTransId="{44EAC08A-1455-4ED5-A7E2-E5B655BE1224}" sibTransId="{45606312-BF39-4E80-9A34-96562FCCB5A5}"/>
    <dgm:cxn modelId="{5B4F4725-1199-4B04-8F8B-35DFCD9C30C4}" type="presOf" srcId="{FC6FCEC0-BB2A-4B92-BADA-44E3FF4C82FD}" destId="{30E4D3CA-0030-4547-9B0F-ABD9DAE41BC3}" srcOrd="0" destOrd="0" presId="urn:microsoft.com/office/officeart/2018/2/layout/IconVerticalSolidList"/>
    <dgm:cxn modelId="{80177C3D-29A2-46BC-BEA6-9BADB3855AFE}" type="presOf" srcId="{BCB2CB34-A85B-4A6B-9BB6-7CB613CF86E3}" destId="{F7702E54-477F-41C2-9328-A7E4B816FBB7}" srcOrd="0" destOrd="0" presId="urn:microsoft.com/office/officeart/2018/2/layout/IconVerticalSolidList"/>
    <dgm:cxn modelId="{7598C17E-70E9-494F-96C2-500A8D1DF2B3}" srcId="{BCB2CB34-A85B-4A6B-9BB6-7CB613CF86E3}" destId="{FC6FCEC0-BB2A-4B92-BADA-44E3FF4C82FD}" srcOrd="0" destOrd="0" parTransId="{0A4D140E-2F24-461A-A5AD-762A5DB6BA30}" sibTransId="{7ADACDCD-91F5-4037-B6BA-69804F78CCD5}"/>
    <dgm:cxn modelId="{863DC8E9-65D5-427D-9D68-6F46B4A8237B}" type="presParOf" srcId="{F7702E54-477F-41C2-9328-A7E4B816FBB7}" destId="{82FA5B81-AC37-410A-849A-0CEC4B452775}" srcOrd="0" destOrd="0" presId="urn:microsoft.com/office/officeart/2018/2/layout/IconVerticalSolidList"/>
    <dgm:cxn modelId="{7F1B6912-43FF-4668-895B-52F1A9FB0CBE}" type="presParOf" srcId="{82FA5B81-AC37-410A-849A-0CEC4B452775}" destId="{A758F738-DB38-4D0D-8BFB-93CFAF144982}" srcOrd="0" destOrd="0" presId="urn:microsoft.com/office/officeart/2018/2/layout/IconVerticalSolidList"/>
    <dgm:cxn modelId="{F8258924-DCDE-463B-8A30-8B285B9A84D2}" type="presParOf" srcId="{82FA5B81-AC37-410A-849A-0CEC4B452775}" destId="{8BFF3A9E-01EE-49DD-99A5-C1C0BFE3956B}" srcOrd="1" destOrd="0" presId="urn:microsoft.com/office/officeart/2018/2/layout/IconVerticalSolidList"/>
    <dgm:cxn modelId="{0EB509CC-6497-4D77-A520-DD8D5BA51759}" type="presParOf" srcId="{82FA5B81-AC37-410A-849A-0CEC4B452775}" destId="{336C8947-C1A2-4AFB-9F38-35E00F47DDAE}" srcOrd="2" destOrd="0" presId="urn:microsoft.com/office/officeart/2018/2/layout/IconVerticalSolidList"/>
    <dgm:cxn modelId="{45EA285B-537A-4775-B67E-B54633C307D6}" type="presParOf" srcId="{82FA5B81-AC37-410A-849A-0CEC4B452775}" destId="{30E4D3CA-0030-4547-9B0F-ABD9DAE41BC3}" srcOrd="3" destOrd="0" presId="urn:microsoft.com/office/officeart/2018/2/layout/IconVerticalSolidList"/>
    <dgm:cxn modelId="{38D8A167-D757-4110-A7B3-C64F38D95069}" type="presParOf" srcId="{F7702E54-477F-41C2-9328-A7E4B816FBB7}" destId="{D18FCBF5-26A3-4067-8145-5BC32B92F2D7}" srcOrd="1" destOrd="0" presId="urn:microsoft.com/office/officeart/2018/2/layout/IconVerticalSolidList"/>
    <dgm:cxn modelId="{3D833FC5-9D92-4ABC-AB3F-03F8101F3529}" type="presParOf" srcId="{F7702E54-477F-41C2-9328-A7E4B816FBB7}" destId="{42A4880B-7C9D-4C72-9D85-C2103F985A8F}" srcOrd="2" destOrd="0" presId="urn:microsoft.com/office/officeart/2018/2/layout/IconVerticalSolidList"/>
    <dgm:cxn modelId="{776795A3-99A3-49B3-A66C-11ED8C06728C}" type="presParOf" srcId="{42A4880B-7C9D-4C72-9D85-C2103F985A8F}" destId="{D5E9C1A3-E77C-4231-849F-AD3563077524}" srcOrd="0" destOrd="0" presId="urn:microsoft.com/office/officeart/2018/2/layout/IconVerticalSolidList"/>
    <dgm:cxn modelId="{22DF7F2E-C4D4-4DB6-AE2A-EC5F485AC4F1}" type="presParOf" srcId="{42A4880B-7C9D-4C72-9D85-C2103F985A8F}" destId="{9F8C1605-7881-4BF9-8A60-59C776B0CA9F}" srcOrd="1" destOrd="0" presId="urn:microsoft.com/office/officeart/2018/2/layout/IconVerticalSolidList"/>
    <dgm:cxn modelId="{B1D499F0-C54E-42CB-8745-01A7F4236CF6}" type="presParOf" srcId="{42A4880B-7C9D-4C72-9D85-C2103F985A8F}" destId="{6F10DD48-36CB-4908-AC2E-BB7E67F35B12}" srcOrd="2" destOrd="0" presId="urn:microsoft.com/office/officeart/2018/2/layout/IconVerticalSolidList"/>
    <dgm:cxn modelId="{0B3CDC6B-EBF0-439C-BF70-209B98B03B38}" type="presParOf" srcId="{42A4880B-7C9D-4C72-9D85-C2103F985A8F}" destId="{9A5E5687-D7A8-4CDC-8BD7-6D7B109283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B3891-D136-49A6-9E50-CFA9C4CFBFAA}">
      <dsp:nvSpPr>
        <dsp:cNvPr id="0" name=""/>
        <dsp:cNvSpPr/>
      </dsp:nvSpPr>
      <dsp:spPr>
        <a:xfrm>
          <a:off x="0" y="2066"/>
          <a:ext cx="6628804" cy="10474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B572CF-7DF8-4BA9-B7DB-A1B66D9AD532}">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D68BAF-04E5-456E-8BB3-686D43524BD8}">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1. Build stronger customer and stakeholder relationships which get people invigorated, informed and adapt customer convenience in all services</a:t>
          </a:r>
          <a:endParaRPr lang="en-US" sz="1700" kern="1200" dirty="0"/>
        </a:p>
      </dsp:txBody>
      <dsp:txXfrm>
        <a:off x="1209819" y="2066"/>
        <a:ext cx="5418984" cy="1047462"/>
      </dsp:txXfrm>
    </dsp:sp>
    <dsp:sp modelId="{22488BF9-1DDE-488F-9D51-2C4E5D1BF81A}">
      <dsp:nvSpPr>
        <dsp:cNvPr id="0" name=""/>
        <dsp:cNvSpPr/>
      </dsp:nvSpPr>
      <dsp:spPr>
        <a:xfrm>
          <a:off x="0" y="1311395"/>
          <a:ext cx="6628804" cy="10474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59035-C3AC-445D-8573-D8D990013760}">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7EF3C5-A152-408D-AD35-D47B58ED40D1}">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2. Grow core revenues and expand product lines</a:t>
          </a:r>
          <a:endParaRPr lang="en-US" sz="1700" kern="1200" dirty="0"/>
        </a:p>
      </dsp:txBody>
      <dsp:txXfrm>
        <a:off x="1209819" y="1311395"/>
        <a:ext cx="5418984" cy="1047462"/>
      </dsp:txXfrm>
    </dsp:sp>
    <dsp:sp modelId="{39ABA7FD-560C-459E-A40E-A7983DD21963}">
      <dsp:nvSpPr>
        <dsp:cNvPr id="0" name=""/>
        <dsp:cNvSpPr/>
      </dsp:nvSpPr>
      <dsp:spPr>
        <a:xfrm>
          <a:off x="0" y="2620723"/>
          <a:ext cx="6628804" cy="10474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2AE8E-5D00-40B1-9D6C-F83D7C37B299}">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035E43-DE32-4478-B44C-000CC052547A}">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755650">
            <a:lnSpc>
              <a:spcPct val="90000"/>
            </a:lnSpc>
            <a:spcBef>
              <a:spcPct val="0"/>
            </a:spcBef>
            <a:spcAft>
              <a:spcPct val="35000"/>
            </a:spcAft>
            <a:buNone/>
          </a:pPr>
          <a:r>
            <a:rPr lang="en-NZ" sz="1700" b="0" i="0" kern="1200" baseline="0" dirty="0"/>
            <a:t>3. Achieve 100% zero diesel with customer demand </a:t>
          </a:r>
          <a:r>
            <a:rPr lang="en-US" sz="1700" b="0" i="0" kern="1200" baseline="0" dirty="0"/>
            <a:t>provided through renewable energy for increasing amounts of time</a:t>
          </a:r>
          <a:endParaRPr lang="en-US" sz="1700" kern="1200" dirty="0"/>
        </a:p>
      </dsp:txBody>
      <dsp:txXfrm>
        <a:off x="1209819" y="2620723"/>
        <a:ext cx="5418984" cy="1047462"/>
      </dsp:txXfrm>
    </dsp:sp>
    <dsp:sp modelId="{B8B4788E-5FB6-4923-AF7F-89794D46E7AF}">
      <dsp:nvSpPr>
        <dsp:cNvPr id="0" name=""/>
        <dsp:cNvSpPr/>
      </dsp:nvSpPr>
      <dsp:spPr>
        <a:xfrm>
          <a:off x="0" y="3930051"/>
          <a:ext cx="6628804" cy="10474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41A64-134E-4D1C-88E8-C0C729184268}">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D11E29-3DFB-4C9A-8B33-A3670F34F988}">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4. Ensure reliability of core product is maintained as our</a:t>
          </a:r>
          <a:r>
            <a:rPr lang="en-US" sz="1700" kern="1200" dirty="0"/>
            <a:t> </a:t>
          </a:r>
          <a:r>
            <a:rPr lang="en-NZ" sz="1700" b="0" i="0" kern="1200" baseline="0" dirty="0"/>
            <a:t>competitive advantage</a:t>
          </a:r>
          <a:endParaRPr lang="en-US" sz="1700" kern="1200" dirty="0"/>
        </a:p>
      </dsp:txBody>
      <dsp:txXfrm>
        <a:off x="1209819" y="3930051"/>
        <a:ext cx="5418984" cy="104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6632-21FE-410D-80A3-F2269347AC30}">
      <dsp:nvSpPr>
        <dsp:cNvPr id="0" name=""/>
        <dsp:cNvSpPr/>
      </dsp:nvSpPr>
      <dsp:spPr>
        <a:xfrm>
          <a:off x="1299066" y="47956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CD8FFE-CB52-4917-8F5D-109F78233C89}">
      <dsp:nvSpPr>
        <dsp:cNvPr id="0" name=""/>
        <dsp:cNvSpPr/>
      </dsp:nvSpPr>
      <dsp:spPr>
        <a:xfrm>
          <a:off x="111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pPr>
          <a:r>
            <a:rPr lang="en-US" sz="3300" kern="1200"/>
            <a:t>Charging Speed</a:t>
          </a:r>
        </a:p>
      </dsp:txBody>
      <dsp:txXfrm>
        <a:off x="111066" y="2893916"/>
        <a:ext cx="4320000" cy="720000"/>
      </dsp:txXfrm>
    </dsp:sp>
    <dsp:sp modelId="{4BE64AF7-0AA4-4CC3-A432-41526FBA77EA}">
      <dsp:nvSpPr>
        <dsp:cNvPr id="0" name=""/>
        <dsp:cNvSpPr/>
      </dsp:nvSpPr>
      <dsp:spPr>
        <a:xfrm>
          <a:off x="6375066" y="47956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AC65A3-F16E-4D8B-83C2-1F5CF1FA7EF1}">
      <dsp:nvSpPr>
        <dsp:cNvPr id="0" name=""/>
        <dsp:cNvSpPr/>
      </dsp:nvSpPr>
      <dsp:spPr>
        <a:xfrm>
          <a:off x="5187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pPr>
          <a:r>
            <a:rPr lang="en-US" sz="3300" kern="1200"/>
            <a:t>Customer Convenience </a:t>
          </a:r>
        </a:p>
      </dsp:txBody>
      <dsp:txXfrm>
        <a:off x="5187066" y="2893916"/>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8F738-DB38-4D0D-8BFB-93CFAF144982}">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F3A9E-01EE-49DD-99A5-C1C0BFE3956B}">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E4D3CA-0030-4547-9B0F-ABD9DAE41BC3}">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111250">
            <a:lnSpc>
              <a:spcPct val="90000"/>
            </a:lnSpc>
            <a:spcBef>
              <a:spcPct val="0"/>
            </a:spcBef>
            <a:spcAft>
              <a:spcPct val="35000"/>
            </a:spcAft>
            <a:buNone/>
          </a:pPr>
          <a:r>
            <a:rPr lang="en-US" sz="2500" kern="1200"/>
            <a:t>Feasibility Study</a:t>
          </a:r>
        </a:p>
      </dsp:txBody>
      <dsp:txXfrm>
        <a:off x="1418391" y="665190"/>
        <a:ext cx="8199741" cy="1228044"/>
      </dsp:txXfrm>
    </dsp:sp>
    <dsp:sp modelId="{D5E9C1A3-E77C-4231-849F-AD3563077524}">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C1605-7881-4BF9-8A60-59C776B0CA9F}">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5E5687-D7A8-4CDC-8BD7-6D7B10928399}">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111250">
            <a:lnSpc>
              <a:spcPct val="90000"/>
            </a:lnSpc>
            <a:spcBef>
              <a:spcPct val="0"/>
            </a:spcBef>
            <a:spcAft>
              <a:spcPct val="35000"/>
            </a:spcAft>
            <a:buNone/>
          </a:pPr>
          <a:r>
            <a:rPr lang="en-US" sz="2500" kern="1200"/>
            <a:t>Charging Station Infrastructure/ Commercial Arrangement</a:t>
          </a:r>
        </a:p>
      </dsp:txBody>
      <dsp:txXfrm>
        <a:off x="1418391" y="2200246"/>
        <a:ext cx="8199741" cy="12280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C819AEA1-D1DA-4FDA-8524-690DEACB3F2A}" type="datetimeFigureOut">
              <a:rPr lang="en-NZ" smtClean="0"/>
              <a:t>11/01/2023</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E37A99DE-3172-4FC7-98A1-9752686E6254}" type="slidenum">
              <a:rPr lang="en-NZ" smtClean="0"/>
              <a:t>‹#›</a:t>
            </a:fld>
            <a:endParaRPr lang="en-NZ"/>
          </a:p>
        </p:txBody>
      </p:sp>
    </p:spTree>
    <p:extLst>
      <p:ext uri="{BB962C8B-B14F-4D97-AF65-F5344CB8AC3E}">
        <p14:creationId xmlns:p14="http://schemas.microsoft.com/office/powerpoint/2010/main" val="395954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Cook Islands comprise of 15 small islands scattered over 1.8 million square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kilometres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South Pacific Ocean. The population of the Cook Islands is around 17,000 permanent residents, with the majority living on the largest island, Rarotonga. Now, this number may have decreased due to seasonal workers’ migration abroad and permanent migration. </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Cook Islands Renewable Energy Chart introduced in April 2011 set a 50% renewable target by 2015 and 100% by 2020. The Cook Islands has made good progress towards the achievement of its aspirational renewable energy targets. 10 of the 12 inhabited islands have attained 100% renewable energy generation through solar PV farms and battery systems with diesel generators as a backup. The two most populated islands (Aitutaki &amp; Rarotonga) are working towards increasing their renewable energy generation contribution moving closer to the 100% RE target.</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10"/>
          </p:nvPr>
        </p:nvSpPr>
        <p:spPr/>
        <p:txBody>
          <a:bodyPr/>
          <a:lstStyle/>
          <a:p>
            <a:fld id="{E37A99DE-3172-4FC7-98A1-9752686E6254}" type="slidenum">
              <a:rPr lang="en-NZ" smtClean="0"/>
              <a:t>1</a:t>
            </a:fld>
            <a:endParaRPr lang="en-NZ"/>
          </a:p>
        </p:txBody>
      </p:sp>
    </p:spTree>
    <p:extLst>
      <p:ext uri="{BB962C8B-B14F-4D97-AF65-F5344CB8AC3E}">
        <p14:creationId xmlns:p14="http://schemas.microsoft.com/office/powerpoint/2010/main" val="111480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 Aponga Uira is the power utility operating on the main island (Rarotonga), and the current strategic focuses are as follows: </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Build stronger customer and stakeholder relationships which get people invigorated, and informed and adapt customer convenience in all services</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Grow core revenues and expand product lines</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NZ" sz="1800" dirty="0">
                <a:effectLst/>
                <a:latin typeface="Calibri" panose="020F0502020204030204" pitchFamily="34" charset="0"/>
                <a:ea typeface="Calibri" panose="020F0502020204030204" pitchFamily="34" charset="0"/>
                <a:cs typeface="Times New Roman" panose="02020603050405020304" pitchFamily="18" charset="0"/>
              </a:rPr>
              <a:t>Achieve 100% zero diesel with customer demand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provided through renewable energy for increasing amounts of time</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reliability of core product is maintained as our </a:t>
            </a:r>
            <a:r>
              <a:rPr lang="en-NZ" sz="1800" dirty="0">
                <a:effectLst/>
                <a:latin typeface="Calibri" panose="020F0502020204030204" pitchFamily="34" charset="0"/>
                <a:ea typeface="Calibri" panose="020F0502020204030204" pitchFamily="34" charset="0"/>
                <a:cs typeface="Times New Roman" panose="02020603050405020304" pitchFamily="18" charset="0"/>
              </a:rPr>
              <a:t>competitive advantage</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ongoing changes TAU is undertaking, moving toward a transformation to renewable energy generation and supply, is a challenge. The nature of the customer base is changing and so is the need to keep up with the responsiveness to the changes.  Renewable energy development, for instance, has opened services to include solar power systems and the small but potentially growing electric vehicle (EV) market.</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moment, there are some 50 electric vehicles operating in Rarotonga, the majority being Nissan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Leafs</a:t>
            </a:r>
            <a:r>
              <a:rPr lang="en-US" sz="1800" dirty="0">
                <a:effectLst/>
                <a:latin typeface="Calibri" panose="020F0502020204030204" pitchFamily="34" charset="0"/>
                <a:ea typeface="Calibri" panose="020F0502020204030204" pitchFamily="34" charset="0"/>
                <a:cs typeface="Times New Roman" panose="02020603050405020304" pitchFamily="18" charset="0"/>
              </a:rPr>
              <a:t>. Electric pickups/mini trucks, vans, motorcycles and tuk-tuks also operate on the island. The tiny size of the island and the limited road system on Rarotonga is very well suited to electric vehicles: roads are flat, distances driven are short and available road surface is limited.</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K" dirty="0"/>
          </a:p>
        </p:txBody>
      </p:sp>
      <p:sp>
        <p:nvSpPr>
          <p:cNvPr id="4" name="Slide Number Placeholder 3"/>
          <p:cNvSpPr>
            <a:spLocks noGrp="1"/>
          </p:cNvSpPr>
          <p:nvPr>
            <p:ph type="sldNum" sz="quarter" idx="5"/>
          </p:nvPr>
        </p:nvSpPr>
        <p:spPr/>
        <p:txBody>
          <a:bodyPr/>
          <a:lstStyle/>
          <a:p>
            <a:fld id="{E37A99DE-3172-4FC7-98A1-9752686E6254}" type="slidenum">
              <a:rPr lang="en-NZ" smtClean="0"/>
              <a:t>2</a:t>
            </a:fld>
            <a:endParaRPr lang="en-NZ"/>
          </a:p>
        </p:txBody>
      </p:sp>
    </p:spTree>
    <p:extLst>
      <p:ext uri="{BB962C8B-B14F-4D97-AF65-F5344CB8AC3E}">
        <p14:creationId xmlns:p14="http://schemas.microsoft.com/office/powerpoint/2010/main" val="319800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TAU has taken an innovative approach to this opportunity and explored EV charging technology in anticipation of EV growth in Rarotonga. </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TAU has initially taken the first step with the installation of TAU’s first standard EV Level 1 charging station powered by a 10kW solar PV system with battery back in 2017 &amp; located onsite, which has been used steadily by both private EV owners and the company vehicles over the past five years. </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TAU recognises the value of being at the head of a new wave of opportunity, in this case, the market in Rarotonga for EVs. Like the installation of its first public Level 2 charging station, TAU will continue to implement initiatives that will encourage growth and assist the consumer in their decisions.</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installation of a Level 2 Type 1 charger was installed in June 2019 onsite in close vicinity of the Level 1 charger.</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charger is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Wallbox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Pulsar Plus Type 2 charger able to provide a maximum single-phase charge of 7.4kW</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EVs on the island, including TAU’s 2 x 2018 Nissan Leaf’s can plug in.</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Key Features of the Level 2 Type 1 Charger include.</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Connectivity – WIFI/Bluetooth</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User Identification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Wallbox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my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Wallbox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Portal</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User Interface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Wallbox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my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Wallbox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Portal</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Optional features – Power Boost</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K" dirty="0"/>
          </a:p>
        </p:txBody>
      </p:sp>
      <p:sp>
        <p:nvSpPr>
          <p:cNvPr id="4" name="Slide Number Placeholder 3"/>
          <p:cNvSpPr>
            <a:spLocks noGrp="1"/>
          </p:cNvSpPr>
          <p:nvPr>
            <p:ph type="sldNum" sz="quarter" idx="5"/>
          </p:nvPr>
        </p:nvSpPr>
        <p:spPr/>
        <p:txBody>
          <a:bodyPr/>
          <a:lstStyle/>
          <a:p>
            <a:fld id="{E37A99DE-3172-4FC7-98A1-9752686E6254}" type="slidenum">
              <a:rPr lang="en-NZ" smtClean="0"/>
              <a:t>3</a:t>
            </a:fld>
            <a:endParaRPr lang="en-NZ"/>
          </a:p>
        </p:txBody>
      </p:sp>
    </p:spTree>
    <p:extLst>
      <p:ext uri="{BB962C8B-B14F-4D97-AF65-F5344CB8AC3E}">
        <p14:creationId xmlns:p14="http://schemas.microsoft.com/office/powerpoint/2010/main" val="14911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Charging Speed – initially, when we installed the charging station, the charging turnaround was not an issue because it was mainly used by our two company vehicles. As technology improves and the cost of these technologies decreases, TAU is now looking at fast charging stations. Customer convenience with lowering charge times.</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 Convenience – we have learnt that our charging station is not an ideal location for all our Customers, and access to the public charging station is limited, given that there is only one. Most EV owners have a standalone PV solar &amp; battery system, residential PV system on a net metering arrangement or straight charge from the grid. Accessibility and charging speed have been the main learnings with this pilot.</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K" dirty="0"/>
          </a:p>
        </p:txBody>
      </p:sp>
      <p:sp>
        <p:nvSpPr>
          <p:cNvPr id="4" name="Slide Number Placeholder 3"/>
          <p:cNvSpPr>
            <a:spLocks noGrp="1"/>
          </p:cNvSpPr>
          <p:nvPr>
            <p:ph type="sldNum" sz="quarter" idx="5"/>
          </p:nvPr>
        </p:nvSpPr>
        <p:spPr/>
        <p:txBody>
          <a:bodyPr/>
          <a:lstStyle/>
          <a:p>
            <a:fld id="{E37A99DE-3172-4FC7-98A1-9752686E6254}" type="slidenum">
              <a:rPr lang="en-NZ" smtClean="0"/>
              <a:t>4</a:t>
            </a:fld>
            <a:endParaRPr lang="en-NZ"/>
          </a:p>
        </p:txBody>
      </p:sp>
    </p:spTree>
    <p:extLst>
      <p:ext uri="{BB962C8B-B14F-4D97-AF65-F5344CB8AC3E}">
        <p14:creationId xmlns:p14="http://schemas.microsoft.com/office/powerpoint/2010/main" val="31470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Admittedly progressing EV from TAU’s point of has had to take a back seat while we focus on delivering 6MWs of solar PV generation. However, we are looking at undertaking feasibility studies on how we progress with EVs in Rarotonga and the associated assets to make this work, including the charging station infrastructure.</a:t>
            </a:r>
            <a:endParaRPr lang="en-C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K" dirty="0"/>
          </a:p>
        </p:txBody>
      </p:sp>
      <p:sp>
        <p:nvSpPr>
          <p:cNvPr id="4" name="Slide Number Placeholder 3"/>
          <p:cNvSpPr>
            <a:spLocks noGrp="1"/>
          </p:cNvSpPr>
          <p:nvPr>
            <p:ph type="sldNum" sz="quarter" idx="5"/>
          </p:nvPr>
        </p:nvSpPr>
        <p:spPr/>
        <p:txBody>
          <a:bodyPr/>
          <a:lstStyle/>
          <a:p>
            <a:fld id="{E37A99DE-3172-4FC7-98A1-9752686E6254}" type="slidenum">
              <a:rPr lang="en-NZ" smtClean="0"/>
              <a:t>5</a:t>
            </a:fld>
            <a:endParaRPr lang="en-NZ"/>
          </a:p>
        </p:txBody>
      </p:sp>
    </p:spTree>
    <p:extLst>
      <p:ext uri="{BB962C8B-B14F-4D97-AF65-F5344CB8AC3E}">
        <p14:creationId xmlns:p14="http://schemas.microsoft.com/office/powerpoint/2010/main" val="33307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37A99DE-3172-4FC7-98A1-9752686E6254}" type="slidenum">
              <a:rPr lang="en-NZ" smtClean="0"/>
              <a:t>6</a:t>
            </a:fld>
            <a:endParaRPr lang="en-NZ"/>
          </a:p>
        </p:txBody>
      </p:sp>
    </p:spTree>
    <p:extLst>
      <p:ext uri="{BB962C8B-B14F-4D97-AF65-F5344CB8AC3E}">
        <p14:creationId xmlns:p14="http://schemas.microsoft.com/office/powerpoint/2010/main" val="424193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DB3BCD-0EC5-43A3-BB35-850D3EEC7482}"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404141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27B245-1653-46B3-9DC2-830FF3F5124A}"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407398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32538A-F8F5-40D0-B4CF-F19E3AE437DF}"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4350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92622F-05B2-496B-8AC9-CF66018AFA12}"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73007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17A51E-9DEF-4120-B0EB-E4C9647259E2}"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227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131A27-2099-4E59-8992-7EED4D1DE483}"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2022183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6BDCD-8408-4159-8460-60DEB989A9C0}"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685087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7311A-F4C2-4765-8A22-518C9FF07C0D}"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357297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7B438F-362A-4381-A0D8-BAB7365D26A3}"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249555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12EF8-DF22-4E28-9DFD-37530928BD6F}" type="datetime1">
              <a:rPr lang="en-NZ" smtClean="0"/>
              <a:t>11/01/2023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175267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2B59A0-C8FA-4EE4-ACD5-4A899EC04B84}" type="datetime1">
              <a:rPr lang="en-NZ" smtClean="0"/>
              <a:t>11/01/2023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27474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2CC05D-04B6-4B39-B3EC-F6F758B04A6F}" type="datetime1">
              <a:rPr lang="en-NZ" smtClean="0"/>
              <a:t>11/01/2023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197345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1C6A1C-DC57-4CAC-8CD2-4B333FE84CE1}" type="datetime1">
              <a:rPr lang="en-NZ" smtClean="0"/>
              <a:t>11/01/2023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18023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B17E1-C5C8-4514-A5B2-417F9DF08B30}" type="datetime1">
              <a:rPr lang="en-NZ" smtClean="0"/>
              <a:t>11/01/2023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202978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B9C2D6-467A-4DA4-847F-AEE00487FEB2}" type="datetime1">
              <a:rPr lang="en-NZ" smtClean="0"/>
              <a:t>11/01/2023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39196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48DDAC-739A-4D49-9F3A-D2BA5A81E0C2}" type="datetime1">
              <a:rPr lang="en-NZ" smtClean="0"/>
              <a:t>11/01/2023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795582F-0964-46A3-9395-97134FCA2460}" type="slidenum">
              <a:rPr lang="en-NZ" smtClean="0"/>
              <a:t>‹#›</a:t>
            </a:fld>
            <a:endParaRPr lang="en-NZ"/>
          </a:p>
        </p:txBody>
      </p:sp>
    </p:spTree>
    <p:extLst>
      <p:ext uri="{BB962C8B-B14F-4D97-AF65-F5344CB8AC3E}">
        <p14:creationId xmlns:p14="http://schemas.microsoft.com/office/powerpoint/2010/main" val="191025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8FF0B7-5616-4C9A-8989-0F64D5A944E0}" type="datetime1">
              <a:rPr lang="en-NZ" smtClean="0"/>
              <a:t>11/01/2023</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95582F-0964-46A3-9395-97134FCA2460}" type="slidenum">
              <a:rPr lang="en-NZ" smtClean="0"/>
              <a:t>‹#›</a:t>
            </a:fld>
            <a:endParaRPr lang="en-NZ"/>
          </a:p>
        </p:txBody>
      </p:sp>
      <p:pic>
        <p:nvPicPr>
          <p:cNvPr id="18" name="Picture 17" descr="A picture containing thing&#10;&#10;Description generated with high confidence">
            <a:extLst>
              <a:ext uri="{FF2B5EF4-FFF2-40B4-BE49-F238E27FC236}">
                <a16:creationId xmlns:a16="http://schemas.microsoft.com/office/drawing/2014/main" id="{6B47D90F-C86B-4376-9C7B-EC324BBD1099}"/>
              </a:ext>
            </a:extLst>
          </p:cNvPr>
          <p:cNvPicPr>
            <a:picLocks noChangeAspect="1"/>
          </p:cNvPicPr>
          <p:nvPr userDrawn="1"/>
        </p:nvPicPr>
        <p:blipFill>
          <a:blip r:embed="rId18"/>
          <a:stretch>
            <a:fillRect/>
          </a:stretch>
        </p:blipFill>
        <p:spPr>
          <a:xfrm>
            <a:off x="11320825" y="6223924"/>
            <a:ext cx="782887" cy="615040"/>
          </a:xfrm>
          <a:prstGeom prst="rect">
            <a:avLst/>
          </a:prstGeom>
        </p:spPr>
      </p:pic>
    </p:spTree>
    <p:extLst>
      <p:ext uri="{BB962C8B-B14F-4D97-AF65-F5344CB8AC3E}">
        <p14:creationId xmlns:p14="http://schemas.microsoft.com/office/powerpoint/2010/main" val="21549642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holding a sign&#10;&#10;Description automatically generated">
            <a:extLst>
              <a:ext uri="{FF2B5EF4-FFF2-40B4-BE49-F238E27FC236}">
                <a16:creationId xmlns:a16="http://schemas.microsoft.com/office/drawing/2014/main" id="{9A283729-2994-450F-93A7-1A188CFC10C6}"/>
              </a:ext>
            </a:extLst>
          </p:cNvPr>
          <p:cNvPicPr>
            <a:picLocks noChangeAspect="1"/>
          </p:cNvPicPr>
          <p:nvPr/>
        </p:nvPicPr>
        <p:blipFill rotWithShape="1">
          <a:blip r:embed="rId3">
            <a:extLst>
              <a:ext uri="{28A0092B-C50C-407E-A947-70E740481C1C}">
                <a14:useLocalDpi xmlns:a14="http://schemas.microsoft.com/office/drawing/2010/main" val="0"/>
              </a:ext>
            </a:extLst>
          </a:blip>
          <a:srcRect t="20415" r="2" b="13526"/>
          <a:stretch/>
        </p:blipFill>
        <p:spPr>
          <a:xfrm>
            <a:off x="-599562" y="1"/>
            <a:ext cx="11884085" cy="5325762"/>
          </a:xfrm>
          <a:custGeom>
            <a:avLst/>
            <a:gdLst/>
            <a:ahLst/>
            <a:cxnLst/>
            <a:rect l="l" t="t" r="r" b="b"/>
            <a:pathLst>
              <a:path w="8274669" h="3635025">
                <a:moveTo>
                  <a:pt x="540554" y="0"/>
                </a:moveTo>
                <a:lnTo>
                  <a:pt x="8274669" y="0"/>
                </a:lnTo>
                <a:lnTo>
                  <a:pt x="8274669" y="3635025"/>
                </a:lnTo>
                <a:lnTo>
                  <a:pt x="0" y="3635025"/>
                </a:lnTo>
                <a:close/>
              </a:path>
            </a:pathLst>
          </a:custGeom>
        </p:spPr>
      </p:pic>
      <p:grpSp>
        <p:nvGrpSpPr>
          <p:cNvPr id="130" name="Group 12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1" name="Straight Connector 13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Isosceles Triangle 13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Isosceles Triangle 13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6D2181E-5968-41C7-A327-6A0261DA1E81}"/>
              </a:ext>
            </a:extLst>
          </p:cNvPr>
          <p:cNvSpPr>
            <a:spLocks noGrp="1"/>
          </p:cNvSpPr>
          <p:nvPr>
            <p:ph type="title"/>
          </p:nvPr>
        </p:nvSpPr>
        <p:spPr>
          <a:xfrm>
            <a:off x="462386" y="5530546"/>
            <a:ext cx="8466773" cy="1096648"/>
          </a:xfrm>
        </p:spPr>
        <p:txBody>
          <a:bodyPr vert="horz" lIns="91440" tIns="45720" rIns="91440" bIns="45720" rtlCol="0" anchor="b">
            <a:normAutofit fontScale="90000"/>
          </a:bodyPr>
          <a:lstStyle/>
          <a:p>
            <a:pPr>
              <a:lnSpc>
                <a:spcPct val="90000"/>
              </a:lnSpc>
            </a:pPr>
            <a:r>
              <a:rPr lang="en-US" sz="3400" b="1" i="1" dirty="0"/>
              <a:t>PACIFIC ISLANDS WORKSHOP ON E- MOBILITY</a:t>
            </a:r>
            <a:br>
              <a:rPr lang="en-US" sz="3400" b="1" i="1" dirty="0"/>
            </a:br>
            <a:r>
              <a:rPr lang="en-US" sz="3400" b="1" i="1" dirty="0"/>
              <a:t>28 November 2022</a:t>
            </a:r>
            <a:endParaRPr lang="en-US" sz="3400" i="1" dirty="0"/>
          </a:p>
        </p:txBody>
      </p:sp>
      <p:pic>
        <p:nvPicPr>
          <p:cNvPr id="52" name="Picture 51" descr="Logo, company name&#10;&#10;Description automatically generated">
            <a:extLst>
              <a:ext uri="{FF2B5EF4-FFF2-40B4-BE49-F238E27FC236}">
                <a16:creationId xmlns:a16="http://schemas.microsoft.com/office/drawing/2014/main" id="{5570954C-5BDD-4C77-B9D4-A742BC468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3589" y="6151195"/>
            <a:ext cx="938411" cy="706805"/>
          </a:xfrm>
          <a:prstGeom prst="rect">
            <a:avLst/>
          </a:prstGeom>
        </p:spPr>
      </p:pic>
    </p:spTree>
    <p:extLst>
      <p:ext uri="{BB962C8B-B14F-4D97-AF65-F5344CB8AC3E}">
        <p14:creationId xmlns:p14="http://schemas.microsoft.com/office/powerpoint/2010/main" val="347549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D9054-3F9C-43E3-B4B0-8FF75696FBBE}"/>
              </a:ext>
            </a:extLst>
          </p:cNvPr>
          <p:cNvSpPr>
            <a:spLocks noGrp="1"/>
          </p:cNvSpPr>
          <p:nvPr>
            <p:ph type="title"/>
          </p:nvPr>
        </p:nvSpPr>
        <p:spPr>
          <a:xfrm>
            <a:off x="652481" y="1382486"/>
            <a:ext cx="3547581" cy="4093028"/>
          </a:xfrm>
        </p:spPr>
        <p:txBody>
          <a:bodyPr anchor="ctr">
            <a:normAutofit/>
          </a:bodyPr>
          <a:lstStyle/>
          <a:p>
            <a:r>
              <a:rPr lang="en-NZ" sz="4400"/>
              <a:t>Strategic Focus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5AFAE62-5754-42B7-8AB7-E106DA32B50A}"/>
              </a:ext>
            </a:extLst>
          </p:cNvPr>
          <p:cNvGraphicFramePr>
            <a:graphicFrameLocks noGrp="1"/>
          </p:cNvGraphicFramePr>
          <p:nvPr>
            <p:ph idx="1"/>
            <p:extLst>
              <p:ext uri="{D42A27DB-BD31-4B8C-83A1-F6EECF244321}">
                <p14:modId xmlns:p14="http://schemas.microsoft.com/office/powerpoint/2010/main" val="203184098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descr="Logo, company name&#10;&#10;Description automatically generated">
            <a:extLst>
              <a:ext uri="{FF2B5EF4-FFF2-40B4-BE49-F238E27FC236}">
                <a16:creationId xmlns:a16="http://schemas.microsoft.com/office/drawing/2014/main" id="{4401EE2B-D620-4D93-B431-B54FC2D2A4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3589" y="6151195"/>
            <a:ext cx="938411" cy="706805"/>
          </a:xfrm>
          <a:prstGeom prst="rect">
            <a:avLst/>
          </a:prstGeom>
        </p:spPr>
      </p:pic>
    </p:spTree>
    <p:extLst>
      <p:ext uri="{BB962C8B-B14F-4D97-AF65-F5344CB8AC3E}">
        <p14:creationId xmlns:p14="http://schemas.microsoft.com/office/powerpoint/2010/main" val="169471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689724C-8E83-42D7-8D42-D986619D771F}"/>
              </a:ext>
            </a:extLst>
          </p:cNvPr>
          <p:cNvSpPr>
            <a:spLocks noGrp="1"/>
          </p:cNvSpPr>
          <p:nvPr>
            <p:ph type="title"/>
          </p:nvPr>
        </p:nvSpPr>
        <p:spPr>
          <a:xfrm>
            <a:off x="673754" y="643467"/>
            <a:ext cx="4203045" cy="1375608"/>
          </a:xfrm>
        </p:spPr>
        <p:txBody>
          <a:bodyPr anchor="ctr">
            <a:normAutofit/>
          </a:bodyPr>
          <a:lstStyle/>
          <a:p>
            <a:r>
              <a:rPr lang="en-US" sz="3300">
                <a:solidFill>
                  <a:schemeClr val="bg1"/>
                </a:solidFill>
              </a:rPr>
              <a:t>EV Charger Demonstration - TAU</a:t>
            </a:r>
            <a:endParaRPr lang="en-CK" sz="3300">
              <a:solidFill>
                <a:schemeClr val="bg1"/>
              </a:solidFill>
            </a:endParaRPr>
          </a:p>
        </p:txBody>
      </p:sp>
      <p:sp>
        <p:nvSpPr>
          <p:cNvPr id="3" name="Content Placeholder 2">
            <a:extLst>
              <a:ext uri="{FF2B5EF4-FFF2-40B4-BE49-F238E27FC236}">
                <a16:creationId xmlns:a16="http://schemas.microsoft.com/office/drawing/2014/main" id="{ED8A5F9D-4FF1-4355-9DFE-49252C4AE408}"/>
              </a:ext>
            </a:extLst>
          </p:cNvPr>
          <p:cNvSpPr>
            <a:spLocks noGrp="1"/>
          </p:cNvSpPr>
          <p:nvPr>
            <p:ph idx="1"/>
          </p:nvPr>
        </p:nvSpPr>
        <p:spPr>
          <a:xfrm>
            <a:off x="673754" y="2160590"/>
            <a:ext cx="3973943" cy="3440110"/>
          </a:xfrm>
        </p:spPr>
        <p:txBody>
          <a:bodyPr>
            <a:normAutofit/>
          </a:bodyPr>
          <a:lstStyle/>
          <a:p>
            <a:r>
              <a:rPr lang="en-US" dirty="0">
                <a:solidFill>
                  <a:schemeClr val="bg1"/>
                </a:solidFill>
              </a:rPr>
              <a:t>2017 Opening Ceremony</a:t>
            </a:r>
          </a:p>
          <a:p>
            <a:r>
              <a:rPr lang="en-US" dirty="0">
                <a:solidFill>
                  <a:schemeClr val="bg1"/>
                </a:solidFill>
              </a:rPr>
              <a:t>10kW Solar PV System + Battery Storage</a:t>
            </a:r>
          </a:p>
          <a:p>
            <a:r>
              <a:rPr lang="en-US" dirty="0">
                <a:solidFill>
                  <a:schemeClr val="bg1"/>
                </a:solidFill>
              </a:rPr>
              <a:t>Level 1 &amp; Level 2 Charges</a:t>
            </a:r>
          </a:p>
          <a:p>
            <a:r>
              <a:rPr lang="en-US" dirty="0">
                <a:solidFill>
                  <a:schemeClr val="bg1"/>
                </a:solidFill>
              </a:rPr>
              <a:t>Key Features of the Level 2 WALL BOX</a:t>
            </a:r>
          </a:p>
          <a:p>
            <a:endParaRPr lang="en-US" dirty="0">
              <a:solidFill>
                <a:schemeClr val="bg1"/>
              </a:solidFill>
            </a:endParaRPr>
          </a:p>
        </p:txBody>
      </p:sp>
      <p:pic>
        <p:nvPicPr>
          <p:cNvPr id="4" name="Picture 3">
            <a:extLst>
              <a:ext uri="{FF2B5EF4-FFF2-40B4-BE49-F238E27FC236}">
                <a16:creationId xmlns:a16="http://schemas.microsoft.com/office/drawing/2014/main" id="{8C62B95F-4906-4F0A-8E18-287635480FC1}"/>
              </a:ext>
            </a:extLst>
          </p:cNvPr>
          <p:cNvPicPr/>
          <p:nvPr/>
        </p:nvPicPr>
        <p:blipFill rotWithShape="1">
          <a:blip r:embed="rId3"/>
          <a:srcRect l="2539" r="19583" b="2"/>
          <a:stretch/>
        </p:blipFill>
        <p:spPr>
          <a:xfrm>
            <a:off x="6096001" y="1581759"/>
            <a:ext cx="5143500" cy="3681967"/>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06015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85686-049B-4606-B79F-84125F8A19FF}"/>
              </a:ext>
            </a:extLst>
          </p:cNvPr>
          <p:cNvSpPr>
            <a:spLocks noGrp="1"/>
          </p:cNvSpPr>
          <p:nvPr>
            <p:ph type="title"/>
          </p:nvPr>
        </p:nvSpPr>
        <p:spPr>
          <a:xfrm>
            <a:off x="1286933" y="609600"/>
            <a:ext cx="10197494" cy="1099457"/>
          </a:xfrm>
        </p:spPr>
        <p:txBody>
          <a:bodyPr>
            <a:normAutofit/>
          </a:bodyPr>
          <a:lstStyle/>
          <a:p>
            <a:r>
              <a:rPr lang="en-US" dirty="0"/>
              <a:t>LESSONS LEARNT 	</a:t>
            </a:r>
            <a:endParaRPr lang="en-CK"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D3C1257-E545-4D32-A394-B48BFEE4655F}"/>
              </a:ext>
            </a:extLst>
          </p:cNvPr>
          <p:cNvGraphicFramePr>
            <a:graphicFrameLocks noGrp="1"/>
          </p:cNvGraphicFramePr>
          <p:nvPr>
            <p:ph idx="1"/>
            <p:extLst>
              <p:ext uri="{D42A27DB-BD31-4B8C-83A1-F6EECF244321}">
                <p14:modId xmlns:p14="http://schemas.microsoft.com/office/powerpoint/2010/main" val="269322663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2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B834F-AA6A-4689-98DF-DBFF9107446B}"/>
              </a:ext>
            </a:extLst>
          </p:cNvPr>
          <p:cNvSpPr>
            <a:spLocks noGrp="1"/>
          </p:cNvSpPr>
          <p:nvPr>
            <p:ph type="title"/>
          </p:nvPr>
        </p:nvSpPr>
        <p:spPr>
          <a:xfrm>
            <a:off x="1286933" y="609600"/>
            <a:ext cx="10197494" cy="1099457"/>
          </a:xfrm>
        </p:spPr>
        <p:txBody>
          <a:bodyPr>
            <a:normAutofit/>
          </a:bodyPr>
          <a:lstStyle/>
          <a:p>
            <a:r>
              <a:rPr lang="en-US" dirty="0"/>
              <a:t>Way Forward</a:t>
            </a:r>
            <a:endParaRPr lang="en-CK"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3542E04-3137-559D-EA36-9605CBD5FC6E}"/>
              </a:ext>
            </a:extLst>
          </p:cNvPr>
          <p:cNvGraphicFramePr>
            <a:graphicFrameLocks noGrp="1"/>
          </p:cNvGraphicFramePr>
          <p:nvPr>
            <p:ph idx="1"/>
            <p:extLst>
              <p:ext uri="{D42A27DB-BD31-4B8C-83A1-F6EECF244321}">
                <p14:modId xmlns:p14="http://schemas.microsoft.com/office/powerpoint/2010/main" val="15495361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52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0" name="Straight Connector 20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 name="Isosceles Triangle 2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8" name="Isosceles Triangle 2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 name="Isosceles Triangle 2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1" name="Rectangle 2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5" name="Isosceles Triangle 2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7"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29" name="Straight Connector 228">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0CE9687-A63C-4166-8355-9D6C8B860E51}"/>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MEITAK MAATA</a:t>
            </a:r>
          </a:p>
        </p:txBody>
      </p:sp>
      <p:pic>
        <p:nvPicPr>
          <p:cNvPr id="26" name="Picture 25" descr="Logo, company name&#10;&#10;Description automatically generated">
            <a:extLst>
              <a:ext uri="{FF2B5EF4-FFF2-40B4-BE49-F238E27FC236}">
                <a16:creationId xmlns:a16="http://schemas.microsoft.com/office/drawing/2014/main" id="{96CAAD2A-8511-4D95-AD40-1ADF5F943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3589" y="6151195"/>
            <a:ext cx="938411" cy="706805"/>
          </a:xfrm>
          <a:prstGeom prst="rect">
            <a:avLst/>
          </a:prstGeom>
        </p:spPr>
      </p:pic>
    </p:spTree>
    <p:extLst>
      <p:ext uri="{BB962C8B-B14F-4D97-AF65-F5344CB8AC3E}">
        <p14:creationId xmlns:p14="http://schemas.microsoft.com/office/powerpoint/2010/main" val="352630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Words>
  <Application>Microsoft Office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Trebuchet MS</vt:lpstr>
      <vt:lpstr>Wingdings 3</vt:lpstr>
      <vt:lpstr>Facet</vt:lpstr>
      <vt:lpstr>PACIFIC ISLANDS WORKSHOP ON E- MOBILITY 28 November 2022</vt:lpstr>
      <vt:lpstr>Strategic Focus</vt:lpstr>
      <vt:lpstr>EV Charger Demonstration - TAU</vt:lpstr>
      <vt:lpstr>LESSONS LEARNT  </vt:lpstr>
      <vt:lpstr>Way Forward</vt:lpstr>
      <vt:lpstr>MEITAK MAATA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ISLANDS WORKSHOP ON E- MOBILITY 28 November 2022</dc:title>
  <dc:creator>Project Team</dc:creator>
  <cp:lastModifiedBy>Sinalauli'i Fifita</cp:lastModifiedBy>
  <cp:revision>1</cp:revision>
  <dcterms:created xsi:type="dcterms:W3CDTF">2022-11-29T21:05:21Z</dcterms:created>
  <dcterms:modified xsi:type="dcterms:W3CDTF">2023-01-11T01:35:59Z</dcterms:modified>
</cp:coreProperties>
</file>