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19"/>
  </p:notesMasterIdLst>
  <p:handoutMasterIdLst>
    <p:handoutMasterId r:id="rId20"/>
  </p:handoutMasterIdLst>
  <p:sldIdLst>
    <p:sldId id="261" r:id="rId2"/>
    <p:sldId id="257" r:id="rId3"/>
    <p:sldId id="270" r:id="rId4"/>
    <p:sldId id="271" r:id="rId5"/>
    <p:sldId id="272" r:id="rId6"/>
    <p:sldId id="282" r:id="rId7"/>
    <p:sldId id="262" r:id="rId8"/>
    <p:sldId id="266" r:id="rId9"/>
    <p:sldId id="286" r:id="rId10"/>
    <p:sldId id="276" r:id="rId11"/>
    <p:sldId id="277" r:id="rId12"/>
    <p:sldId id="279" r:id="rId13"/>
    <p:sldId id="274" r:id="rId14"/>
    <p:sldId id="281" r:id="rId15"/>
    <p:sldId id="283" r:id="rId16"/>
    <p:sldId id="285"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878" autoAdjust="0"/>
  </p:normalViewPr>
  <p:slideViewPr>
    <p:cSldViewPr snapToGrid="0">
      <p:cViewPr varScale="1">
        <p:scale>
          <a:sx n="62" d="100"/>
          <a:sy n="62" d="100"/>
        </p:scale>
        <p:origin x="1424" y="5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A3AD4E-0086-012D-B39F-25CCAB5616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a:extLst>
              <a:ext uri="{FF2B5EF4-FFF2-40B4-BE49-F238E27FC236}">
                <a16:creationId xmlns:a16="http://schemas.microsoft.com/office/drawing/2014/main" id="{D0C2EF8D-BC02-F994-5734-56B018101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C9C291-38D8-4AC6-8931-170645D94E91}" type="datetimeFigureOut">
              <a:rPr lang="en-FJ" smtClean="0"/>
              <a:t>01/11/2023</a:t>
            </a:fld>
            <a:endParaRPr lang="en-FJ"/>
          </a:p>
        </p:txBody>
      </p:sp>
      <p:sp>
        <p:nvSpPr>
          <p:cNvPr id="4" name="Footer Placeholder 3">
            <a:extLst>
              <a:ext uri="{FF2B5EF4-FFF2-40B4-BE49-F238E27FC236}">
                <a16:creationId xmlns:a16="http://schemas.microsoft.com/office/drawing/2014/main" id="{3AC90A48-8569-8EFB-1D3C-78BEF03000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5" name="Slide Number Placeholder 4">
            <a:extLst>
              <a:ext uri="{FF2B5EF4-FFF2-40B4-BE49-F238E27FC236}">
                <a16:creationId xmlns:a16="http://schemas.microsoft.com/office/drawing/2014/main" id="{E1D7FE54-1E90-D313-07B8-DEF5B9B65E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75234B-13F8-4270-895A-21D9D0D0AEB5}" type="slidenum">
              <a:rPr lang="en-FJ" smtClean="0"/>
              <a:t>‹#›</a:t>
            </a:fld>
            <a:endParaRPr lang="en-FJ"/>
          </a:p>
        </p:txBody>
      </p:sp>
    </p:spTree>
    <p:extLst>
      <p:ext uri="{BB962C8B-B14F-4D97-AF65-F5344CB8AC3E}">
        <p14:creationId xmlns:p14="http://schemas.microsoft.com/office/powerpoint/2010/main" val="3639818303"/>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1:48:54.511"/>
    </inkml:context>
    <inkml:brush xml:id="br0">
      <inkml:brushProperty name="width" value="0.05" units="cm"/>
      <inkml:brushProperty name="height" value="0.05" units="cm"/>
      <inkml:brushProperty name="color" value="#E71224"/>
    </inkml:brush>
  </inkml:definitions>
  <inkml:trace contextRef="#ctx0" brushRef="#br0">277 305 24575,'31'-2'0,"0"-1"0,32-7 0,-7 1 0,157-26 0,142-16 0,451 37 0,-506 17 0,1479-4 0,-1725-1 0,-1-2 0,102-25 0,-89 19 0,108-4 0,-123 13 0,1-3 0,-1-2 0,-1-2 0,54-16 0,-56 11 0,0 1 0,0 2 0,0 3 0,2 1 0,77 3 0,2297 6 0,-2229-18 0,-27 1 0,542 11 0,-364 5 0,4388-2 0,-4259 31 0,-1 37 0,-359-51 0,-15 0 0,173 52 0,-239-58 0,220 85 0,-226-83 0,-1 1 0,-1 2 0,0 1 0,-1 1 0,-1 0 0,40 42 0,-40-33 0,-1 0 0,-2 2 0,28 46 0,-40-58 0,-1 0 0,0 1 0,-1 0 0,-1 0 0,0 0 0,-2 1 0,0 0 0,1 22 0,-5-34 0,0-1 0,-1 0 0,1 1 0,-1-1 0,0 0 0,0 0 0,-1 0 0,0 0 0,0 0 0,-1 0 0,0 0 0,0-1 0,0 0 0,0 1 0,0-1 0,-2 0 0,1-1 0,0 1 0,-10 8 0,-4 1 0,-3-1 0,1 1 0,-41 17 0,44-22 0,-295 160 0,271-143 0,-2-3 0,0-1 0,-83 27 0,93-39 0,0-2 0,0-1 0,-1-1 0,-1-2 0,1-2 0,-40-2 0,-807-8 0,533 9 0,-1278-1 0,1349 14 0,64-1 0,-797-8 0,558-7 0,-1285 2 0,1403 14 0,53 0 0,-1140-9 0,790-7 0,485 2 0,-1129-24 0,1107 13 0,-450-16 0,146-11 0,289 19 0,-686-14 0,845 33 0,-18 1 0,2-1 0,-1-2 0,1-2 0,-65-15 0,-398-78 0,372 77 0,33 9 0,62 8 0,1-1 0,-49-13 0,33 5 0,0 2 0,-72-6 0,99 14 0,0-1 0,0-1 0,0-1 0,1-1 0,0-1 0,-40-18 0,28 8 0,24 13 0,1 0 0,1-1 0,0 0 0,-1-1 0,1 0 0,1 0 0,-16-14 0,17 11 0,-1 0 0,2 1 0,-1-2 0,0 1 0,1 0 0,1-2 0,0 1 0,0 0 0,1-1 0,1 0 0,0 1 0,0-2 0,0 1 0,2 0 0,-1-14 0,1 3 0,0-53 0,2 69 0,0 0 0,-1 0 0,1 1 0,1-1 0,-1 1 0,1 0 0,1-1 0,-1 0 0,0 1 0,5-6 0,9-12 0,2 0 0,0 1 0,1 1 0,1 2 0,1-1 0,30-19 0,-19 18 0,0 1 0,66-28 0,-78 41 0,0 0 0,0 1 0,1 1 0,0 1 0,0 1 0,37-1 0,234 7-1365,-169-2-5461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F53C0-0512-437B-A00A-30F0B922D217}" type="datetimeFigureOut">
              <a:rPr lang="en-AU" smtClean="0"/>
              <a:t>11/01/2023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F6D32-E6CB-44C9-A6EF-FEF143E77392}" type="slidenum">
              <a:rPr lang="en-AU" smtClean="0"/>
              <a:t>‹#›</a:t>
            </a:fld>
            <a:endParaRPr lang="en-AU"/>
          </a:p>
        </p:txBody>
      </p:sp>
    </p:spTree>
    <p:extLst>
      <p:ext uri="{BB962C8B-B14F-4D97-AF65-F5344CB8AC3E}">
        <p14:creationId xmlns:p14="http://schemas.microsoft.com/office/powerpoint/2010/main" val="13082837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D7F6D32-E6CB-44C9-A6EF-FEF143E77392}" type="slidenum">
              <a:rPr lang="en-AU" smtClean="0"/>
              <a:t>1</a:t>
            </a:fld>
            <a:endParaRPr lang="en-AU"/>
          </a:p>
        </p:txBody>
      </p:sp>
      <p:sp>
        <p:nvSpPr>
          <p:cNvPr id="5" name="Footer Placeholder 4">
            <a:extLst>
              <a:ext uri="{FF2B5EF4-FFF2-40B4-BE49-F238E27FC236}">
                <a16:creationId xmlns:a16="http://schemas.microsoft.com/office/drawing/2014/main" id="{676D28B9-0346-F0CD-57C9-CEB9D74DD801}"/>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263893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EV policy </a:t>
            </a:r>
            <a:endParaRPr lang="en-FJ" dirty="0"/>
          </a:p>
        </p:txBody>
      </p:sp>
      <p:sp>
        <p:nvSpPr>
          <p:cNvPr id="4" name="Slide Number Placeholder 3"/>
          <p:cNvSpPr>
            <a:spLocks noGrp="1"/>
          </p:cNvSpPr>
          <p:nvPr>
            <p:ph type="sldNum" sz="quarter" idx="5"/>
          </p:nvPr>
        </p:nvSpPr>
        <p:spPr/>
        <p:txBody>
          <a:bodyPr/>
          <a:lstStyle/>
          <a:p>
            <a:fld id="{9D7F6D32-E6CB-44C9-A6EF-FEF143E77392}" type="slidenum">
              <a:rPr lang="en-AU" smtClean="0"/>
              <a:t>2</a:t>
            </a:fld>
            <a:endParaRPr lang="en-AU"/>
          </a:p>
        </p:txBody>
      </p:sp>
      <p:sp>
        <p:nvSpPr>
          <p:cNvPr id="5" name="Footer Placeholder 4">
            <a:extLst>
              <a:ext uri="{FF2B5EF4-FFF2-40B4-BE49-F238E27FC236}">
                <a16:creationId xmlns:a16="http://schemas.microsoft.com/office/drawing/2014/main" id="{039C59D3-2FDD-A471-5F0C-C421E4AD8D4B}"/>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235841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Reduction in GHG for overall sector (not spelled out specific sector)</a:t>
            </a:r>
          </a:p>
          <a:p>
            <a:r>
              <a:rPr lang="en-US" dirty="0"/>
              <a:t>Marshall Island became the first country in the world to submit 2</a:t>
            </a:r>
            <a:r>
              <a:rPr lang="en-US" baseline="30000" dirty="0"/>
              <a:t>nd</a:t>
            </a:r>
            <a:r>
              <a:rPr lang="en-US" dirty="0"/>
              <a:t> NDC on 22 November 2018 prior COP24</a:t>
            </a:r>
          </a:p>
          <a:p>
            <a:r>
              <a:rPr lang="en-US" dirty="0"/>
              <a:t>PNG -Increasing levels of renewables in the energy mix for on-grid connection – through increasing the share of installed capacity of renewable energy from 30 percent in 2015 to 78 percent in 2030. The target of 100 percent renewable energy by 2030 in the previous NDC was revised due to the influence of liquefied natural gas (LNG) into the energy mix and existing agreements with Independent Power Producers that extend beyond 2030</a:t>
            </a:r>
            <a:endParaRPr lang="en-FJ" dirty="0"/>
          </a:p>
        </p:txBody>
      </p:sp>
      <p:sp>
        <p:nvSpPr>
          <p:cNvPr id="4" name="Slide Number Placeholder 3"/>
          <p:cNvSpPr>
            <a:spLocks noGrp="1"/>
          </p:cNvSpPr>
          <p:nvPr>
            <p:ph type="sldNum" sz="quarter" idx="5"/>
          </p:nvPr>
        </p:nvSpPr>
        <p:spPr/>
        <p:txBody>
          <a:bodyPr/>
          <a:lstStyle/>
          <a:p>
            <a:fld id="{9D7F6D32-E6CB-44C9-A6EF-FEF143E77392}" type="slidenum">
              <a:rPr lang="en-AU" smtClean="0"/>
              <a:t>3</a:t>
            </a:fld>
            <a:endParaRPr lang="en-AU"/>
          </a:p>
        </p:txBody>
      </p:sp>
      <p:sp>
        <p:nvSpPr>
          <p:cNvPr id="5" name="Footer Placeholder 4">
            <a:extLst>
              <a:ext uri="{FF2B5EF4-FFF2-40B4-BE49-F238E27FC236}">
                <a16:creationId xmlns:a16="http://schemas.microsoft.com/office/drawing/2014/main" id="{83387078-5380-00FB-BA90-F004B71AC7ED}"/>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29730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FJ" dirty="0"/>
          </a:p>
        </p:txBody>
      </p:sp>
      <p:sp>
        <p:nvSpPr>
          <p:cNvPr id="4" name="Slide Number Placeholder 3"/>
          <p:cNvSpPr>
            <a:spLocks noGrp="1"/>
          </p:cNvSpPr>
          <p:nvPr>
            <p:ph type="sldNum" sz="quarter" idx="5"/>
          </p:nvPr>
        </p:nvSpPr>
        <p:spPr/>
        <p:txBody>
          <a:bodyPr/>
          <a:lstStyle/>
          <a:p>
            <a:fld id="{9D7F6D32-E6CB-44C9-A6EF-FEF143E77392}" type="slidenum">
              <a:rPr lang="en-AU" smtClean="0"/>
              <a:t>5</a:t>
            </a:fld>
            <a:endParaRPr lang="en-AU"/>
          </a:p>
        </p:txBody>
      </p:sp>
      <p:sp>
        <p:nvSpPr>
          <p:cNvPr id="5" name="Footer Placeholder 4">
            <a:extLst>
              <a:ext uri="{FF2B5EF4-FFF2-40B4-BE49-F238E27FC236}">
                <a16:creationId xmlns:a16="http://schemas.microsoft.com/office/drawing/2014/main" id="{69911412-1B6C-EAA0-B9ED-700D6BC72D5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96716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D7F6D32-E6CB-44C9-A6EF-FEF143E77392}" type="slidenum">
              <a:rPr lang="en-AU" smtClean="0"/>
              <a:t>6</a:t>
            </a:fld>
            <a:endParaRPr lang="en-AU"/>
          </a:p>
        </p:txBody>
      </p:sp>
      <p:sp>
        <p:nvSpPr>
          <p:cNvPr id="5" name="Footer Placeholder 4">
            <a:extLst>
              <a:ext uri="{FF2B5EF4-FFF2-40B4-BE49-F238E27FC236}">
                <a16:creationId xmlns:a16="http://schemas.microsoft.com/office/drawing/2014/main" id="{48370E0D-4849-7FB8-3FEB-11DE7EF59F3A}"/>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370729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a:t>PCREEE</a:t>
            </a:r>
            <a:r>
              <a:rPr lang="en-AU" baseline="0" dirty="0"/>
              <a:t> business plan – page 21</a:t>
            </a:r>
            <a:endParaRPr lang="en-AU" dirty="0"/>
          </a:p>
        </p:txBody>
      </p:sp>
      <p:sp>
        <p:nvSpPr>
          <p:cNvPr id="4" name="Slide Number Placeholder 3"/>
          <p:cNvSpPr>
            <a:spLocks noGrp="1"/>
          </p:cNvSpPr>
          <p:nvPr>
            <p:ph type="sldNum" sz="quarter" idx="10"/>
          </p:nvPr>
        </p:nvSpPr>
        <p:spPr/>
        <p:txBody>
          <a:bodyPr/>
          <a:lstStyle/>
          <a:p>
            <a:fld id="{9D7F6D32-E6CB-44C9-A6EF-FEF143E77392}" type="slidenum">
              <a:rPr lang="en-AU" smtClean="0"/>
              <a:t>7</a:t>
            </a:fld>
            <a:endParaRPr lang="en-AU"/>
          </a:p>
        </p:txBody>
      </p:sp>
      <p:sp>
        <p:nvSpPr>
          <p:cNvPr id="5" name="Footer Placeholder 4">
            <a:extLst>
              <a:ext uri="{FF2B5EF4-FFF2-40B4-BE49-F238E27FC236}">
                <a16:creationId xmlns:a16="http://schemas.microsoft.com/office/drawing/2014/main" id="{4E0F5D36-1A6B-15EB-4F21-46A232ECC3E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85359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distance from Suva to </a:t>
            </a:r>
            <a:r>
              <a:rPr lang="en-US" dirty="0" err="1"/>
              <a:t>Nadi</a:t>
            </a:r>
            <a:r>
              <a:rPr lang="en-US" dirty="0"/>
              <a:t> – 190kms, from Nuku’alofa to </a:t>
            </a:r>
            <a:r>
              <a:rPr lang="en-US" dirty="0" err="1"/>
              <a:t>Niutoua</a:t>
            </a:r>
            <a:r>
              <a:rPr lang="en-US" dirty="0"/>
              <a:t> ~ 31kms</a:t>
            </a:r>
            <a:endParaRPr lang="en-FJ"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9D7F6D32-E6CB-44C9-A6EF-FEF143E77392}" type="slidenum">
              <a:rPr lang="en-AU" smtClean="0"/>
              <a:t>11</a:t>
            </a:fld>
            <a:endParaRPr lang="en-AU"/>
          </a:p>
        </p:txBody>
      </p:sp>
    </p:spTree>
    <p:extLst>
      <p:ext uri="{BB962C8B-B14F-4D97-AF65-F5344CB8AC3E}">
        <p14:creationId xmlns:p14="http://schemas.microsoft.com/office/powerpoint/2010/main" val="370026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https://www.facebook.com/watch/?v=362663782446643</a:t>
            </a:r>
          </a:p>
          <a:p>
            <a:r>
              <a:rPr lang="en-US" dirty="0"/>
              <a:t>https://www.fijitimes.com/4million-for-shuttle-bus-pilot-program/</a:t>
            </a:r>
          </a:p>
          <a:p>
            <a:endParaRPr lang="en-FJ" dirty="0"/>
          </a:p>
        </p:txBody>
      </p:sp>
      <p:sp>
        <p:nvSpPr>
          <p:cNvPr id="4" name="Slide Number Placeholder 3"/>
          <p:cNvSpPr>
            <a:spLocks noGrp="1"/>
          </p:cNvSpPr>
          <p:nvPr>
            <p:ph type="sldNum" sz="quarter" idx="5"/>
          </p:nvPr>
        </p:nvSpPr>
        <p:spPr/>
        <p:txBody>
          <a:bodyPr/>
          <a:lstStyle/>
          <a:p>
            <a:fld id="{9D7F6D32-E6CB-44C9-A6EF-FEF143E77392}" type="slidenum">
              <a:rPr lang="en-AU" smtClean="0"/>
              <a:t>12</a:t>
            </a:fld>
            <a:endParaRPr lang="en-AU"/>
          </a:p>
        </p:txBody>
      </p:sp>
      <p:sp>
        <p:nvSpPr>
          <p:cNvPr id="5" name="Footer Placeholder 4">
            <a:extLst>
              <a:ext uri="{FF2B5EF4-FFF2-40B4-BE49-F238E27FC236}">
                <a16:creationId xmlns:a16="http://schemas.microsoft.com/office/drawing/2014/main" id="{FEAF5A02-C32F-65F6-3861-B1A322FC0587}"/>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304161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After formal submission of GCF concept note to GCF, then a financial analysis for developing funding proposal will be started. </a:t>
            </a:r>
            <a:endParaRPr lang="en-FJ" dirty="0"/>
          </a:p>
        </p:txBody>
      </p:sp>
      <p:sp>
        <p:nvSpPr>
          <p:cNvPr id="4" name="Slide Number Placeholder 3"/>
          <p:cNvSpPr>
            <a:spLocks noGrp="1"/>
          </p:cNvSpPr>
          <p:nvPr>
            <p:ph type="sldNum" sz="quarter" idx="5"/>
          </p:nvPr>
        </p:nvSpPr>
        <p:spPr/>
        <p:txBody>
          <a:bodyPr/>
          <a:lstStyle/>
          <a:p>
            <a:fld id="{9D7F6D32-E6CB-44C9-A6EF-FEF143E77392}" type="slidenum">
              <a:rPr lang="en-AU" smtClean="0"/>
              <a:t>14</a:t>
            </a:fld>
            <a:endParaRPr lang="en-AU"/>
          </a:p>
        </p:txBody>
      </p:sp>
      <p:sp>
        <p:nvSpPr>
          <p:cNvPr id="5" name="Footer Placeholder 4">
            <a:extLst>
              <a:ext uri="{FF2B5EF4-FFF2-40B4-BE49-F238E27FC236}">
                <a16:creationId xmlns:a16="http://schemas.microsoft.com/office/drawing/2014/main" id="{7257C63E-D958-576C-0C08-7F22A6CA00F0}"/>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98006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A91A08-58D0-47FE-9395-2643BB76D85C}" type="datetime1">
              <a:rPr lang="en-AU" smtClean="0"/>
              <a:t>11/01/2023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277362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FF2F4-4658-4CFD-95DD-4E17C1819713}" type="datetime1">
              <a:rPr lang="en-AU" smtClean="0"/>
              <a:t>11/01/2023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289876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01343-E2BB-4EDE-8F00-B7DDA22031AE}" type="datetime1">
              <a:rPr lang="en-AU" smtClean="0"/>
              <a:t>11/01/2023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711405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44B2BD-1EFE-2B53-E0B7-71EC84B3631F}"/>
              </a:ext>
            </a:extLst>
          </p:cNvPr>
          <p:cNvSpPr>
            <a:spLocks noGrp="1"/>
          </p:cNvSpPr>
          <p:nvPr>
            <p:ph type="dt" sz="half" idx="10"/>
          </p:nvPr>
        </p:nvSpPr>
        <p:spPr/>
        <p:txBody>
          <a:bodyPr/>
          <a:lstStyle/>
          <a:p>
            <a:fld id="{79560E64-9624-4C68-ACDD-917DF206F0E8}" type="datetime1">
              <a:rPr lang="en-AU" smtClean="0"/>
              <a:t>11/01/2023</a:t>
            </a:fld>
            <a:endParaRPr lang="en-AU"/>
          </a:p>
        </p:txBody>
      </p:sp>
      <p:sp>
        <p:nvSpPr>
          <p:cNvPr id="5" name="Footer Placeholder 4">
            <a:extLst>
              <a:ext uri="{FF2B5EF4-FFF2-40B4-BE49-F238E27FC236}">
                <a16:creationId xmlns:a16="http://schemas.microsoft.com/office/drawing/2014/main" id="{665EAF62-402E-37D1-CEE5-F443A60B3D5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A4A704C-B6DF-4E54-B0E6-16F7254D083A}"/>
              </a:ext>
            </a:extLst>
          </p:cNvPr>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275854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F73B3-E31A-47EF-8BBC-420DF9327F19}" type="datetime1">
              <a:rPr lang="en-AU" smtClean="0"/>
              <a:t>11/01/2023</a:t>
            </a:fld>
            <a:endParaRPr lang="en-FJ"/>
          </a:p>
        </p:txBody>
      </p:sp>
      <p:sp>
        <p:nvSpPr>
          <p:cNvPr id="5" name="Footer Placeholder 4"/>
          <p:cNvSpPr>
            <a:spLocks noGrp="1"/>
          </p:cNvSpPr>
          <p:nvPr>
            <p:ph type="ftr" sz="quarter" idx="11"/>
          </p:nvPr>
        </p:nvSpPr>
        <p:spPr/>
        <p:txBody>
          <a:bodyPr/>
          <a:lstStyle/>
          <a:p>
            <a:endParaRPr lang="en-FJ"/>
          </a:p>
        </p:txBody>
      </p:sp>
      <p:sp>
        <p:nvSpPr>
          <p:cNvPr id="6" name="Slide Number Placeholder 5"/>
          <p:cNvSpPr>
            <a:spLocks noGrp="1"/>
          </p:cNvSpPr>
          <p:nvPr>
            <p:ph type="sldNum" sz="quarter" idx="12"/>
          </p:nvPr>
        </p:nvSpPr>
        <p:spPr/>
        <p:txBody>
          <a:bodyPr/>
          <a:lstStyle/>
          <a:p>
            <a:fld id="{427706A5-1C4E-4EAF-AD87-60086DB55FDF}" type="slidenum">
              <a:rPr lang="en-FJ" smtClean="0"/>
              <a:t>‹#›</a:t>
            </a:fld>
            <a:endParaRPr lang="en-FJ"/>
          </a:p>
        </p:txBody>
      </p:sp>
    </p:spTree>
    <p:extLst>
      <p:ext uri="{BB962C8B-B14F-4D97-AF65-F5344CB8AC3E}">
        <p14:creationId xmlns:p14="http://schemas.microsoft.com/office/powerpoint/2010/main" val="216440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069C9-CA14-4C6D-85F8-FAC78FD4286D}" type="datetime1">
              <a:rPr lang="en-AU" smtClean="0"/>
              <a:t>11/01/2023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33291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D67744-B60A-49C8-B58F-99D0207F7C17}" type="datetime1">
              <a:rPr lang="en-AU" smtClean="0"/>
              <a:t>11/01/2023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194570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3FF11-54FE-43C0-BA36-3A34F3F00879}" type="datetime1">
              <a:rPr lang="en-AU" smtClean="0"/>
              <a:t>11/01/2023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294065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2A53D7-D4D6-424E-AFBF-06D08347CF6C}" type="datetime1">
              <a:rPr lang="en-AU" smtClean="0"/>
              <a:t>11/01/2023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128015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5DD04-180F-4753-9E78-4B76CF6AD3ED}" type="datetime1">
              <a:rPr lang="en-AU" smtClean="0"/>
              <a:t>11/01/2023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171646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5C3F27-0F4D-4DE6-95B9-1C257338B412}" type="datetime1">
              <a:rPr lang="en-AU" smtClean="0"/>
              <a:t>11/01/2023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40837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661682-96B0-4792-8790-D0DD6F2647B2}" type="datetime1">
              <a:rPr lang="en-AU" smtClean="0"/>
              <a:t>11/01/2023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267BFB4-DE33-42C6-BB9A-2D0AFA43FD58}" type="slidenum">
              <a:rPr lang="en-AU" smtClean="0"/>
              <a:t>‹#›</a:t>
            </a:fld>
            <a:endParaRPr lang="en-AU"/>
          </a:p>
        </p:txBody>
      </p:sp>
    </p:spTree>
    <p:extLst>
      <p:ext uri="{BB962C8B-B14F-4D97-AF65-F5344CB8AC3E}">
        <p14:creationId xmlns:p14="http://schemas.microsoft.com/office/powerpoint/2010/main" val="419677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7DE15-CE73-4A74-A1E9-87723CC7CC0C}" type="datetime1">
              <a:rPr lang="en-AU" smtClean="0"/>
              <a:t>11/01/2023</a:t>
            </a:fld>
            <a:endParaRPr lang="en-FJ"/>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J"/>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706A5-1C4E-4EAF-AD87-60086DB55FDF}" type="slidenum">
              <a:rPr lang="en-FJ" smtClean="0"/>
              <a:t>‹#›</a:t>
            </a:fld>
            <a:endParaRPr lang="en-FJ"/>
          </a:p>
        </p:txBody>
      </p:sp>
      <p:pic>
        <p:nvPicPr>
          <p:cNvPr id="7" name="Picture 6">
            <a:extLst>
              <a:ext uri="{FF2B5EF4-FFF2-40B4-BE49-F238E27FC236}">
                <a16:creationId xmlns:a16="http://schemas.microsoft.com/office/drawing/2014/main" id="{3E63D8E6-75C6-33B8-3E90-A9F75484AEA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77605" y="143310"/>
            <a:ext cx="1566395" cy="883708"/>
          </a:xfrm>
          <a:prstGeom prst="rect">
            <a:avLst/>
          </a:prstGeom>
          <a:effectLst>
            <a:outerShdw blurRad="50800" dist="50800" dir="5400000" algn="ctr" rotWithShape="0">
              <a:schemeClr val="accent5">
                <a:lumMod val="20000"/>
                <a:lumOff val="80000"/>
              </a:schemeClr>
            </a:outerShdw>
          </a:effectLst>
        </p:spPr>
      </p:pic>
      <p:pic>
        <p:nvPicPr>
          <p:cNvPr id="8" name="Picture 7">
            <a:extLst>
              <a:ext uri="{FF2B5EF4-FFF2-40B4-BE49-F238E27FC236}">
                <a16:creationId xmlns:a16="http://schemas.microsoft.com/office/drawing/2014/main" id="{FA16FCD9-6F72-E98F-EFB6-A58EAD7EF644}"/>
              </a:ext>
            </a:extLst>
          </p:cNvPr>
          <p:cNvPicPr>
            <a:picLocks noChangeAspect="1"/>
          </p:cNvPicPr>
          <p:nvPr userDrawn="1"/>
        </p:nvPicPr>
        <p:blipFill>
          <a:blip r:embed="rId15"/>
          <a:stretch>
            <a:fillRect/>
          </a:stretch>
        </p:blipFill>
        <p:spPr>
          <a:xfrm>
            <a:off x="131443" y="222422"/>
            <a:ext cx="1870110" cy="725487"/>
          </a:xfrm>
          <a:prstGeom prst="rect">
            <a:avLst/>
          </a:prstGeom>
        </p:spPr>
      </p:pic>
    </p:spTree>
    <p:extLst>
      <p:ext uri="{BB962C8B-B14F-4D97-AF65-F5344CB8AC3E}">
        <p14:creationId xmlns:p14="http://schemas.microsoft.com/office/powerpoint/2010/main" val="70988757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jivillage.com/news/Duty-on-certain-cars-increase-to-green-technologies-48xfr5/" TargetMode="External"/><Relationship Id="rId2" Type="http://schemas.openxmlformats.org/officeDocument/2006/relationships/image" Target="../media/image8.tmp"/><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moaobserver.ws/category/samoa/25944" TargetMode="External"/><Relationship Id="rId2" Type="http://schemas.openxmlformats.org/officeDocument/2006/relationships/image" Target="../media/image11.tmp"/><Relationship Id="rId1" Type="http://schemas.openxmlformats.org/officeDocument/2006/relationships/slideLayout" Target="../slideLayouts/slideLayout12.xml"/><Relationship Id="rId5" Type="http://schemas.openxmlformats.org/officeDocument/2006/relationships/hyperlink" Target="https://www.samoaobserver.ws/category/samoa/84420" TargetMode="External"/><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tmp"/><Relationship Id="rId4" Type="http://schemas.openxmlformats.org/officeDocument/2006/relationships/image" Target="../media/image14.tmp"/></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tmp"/><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07E1D-DD72-669C-9DA7-F89B797CD43B}"/>
              </a:ext>
            </a:extLst>
          </p:cNvPr>
          <p:cNvSpPr txBox="1"/>
          <p:nvPr/>
        </p:nvSpPr>
        <p:spPr>
          <a:xfrm>
            <a:off x="168623" y="1426464"/>
            <a:ext cx="8506919" cy="1754326"/>
          </a:xfrm>
          <a:prstGeom prst="rect">
            <a:avLst/>
          </a:prstGeom>
          <a:noFill/>
        </p:spPr>
        <p:txBody>
          <a:bodyPr wrap="square" rtlCol="0">
            <a:spAutoFit/>
          </a:bodyPr>
          <a:lstStyle/>
          <a:p>
            <a:pPr algn="ctr"/>
            <a:r>
              <a:rPr lang="en-US" sz="3600" b="1" dirty="0"/>
              <a:t>PACIFIC ISLAND WORKSHOP ON ELECTRIC MOBILITY</a:t>
            </a:r>
          </a:p>
          <a:p>
            <a:pPr algn="ctr"/>
            <a:r>
              <a:rPr lang="en-US" sz="3600" b="1" dirty="0"/>
              <a:t>Suva, Fiji 28 – 30 November 2022</a:t>
            </a:r>
            <a:endParaRPr lang="en-FJ" sz="3600" b="1" dirty="0"/>
          </a:p>
        </p:txBody>
      </p:sp>
      <p:sp>
        <p:nvSpPr>
          <p:cNvPr id="3" name="TextBox 2">
            <a:extLst>
              <a:ext uri="{FF2B5EF4-FFF2-40B4-BE49-F238E27FC236}">
                <a16:creationId xmlns:a16="http://schemas.microsoft.com/office/drawing/2014/main" id="{12A4999C-48CE-7B0A-B179-E780ABAB94B3}"/>
              </a:ext>
            </a:extLst>
          </p:cNvPr>
          <p:cNvSpPr txBox="1"/>
          <p:nvPr/>
        </p:nvSpPr>
        <p:spPr>
          <a:xfrm>
            <a:off x="757004" y="3652647"/>
            <a:ext cx="6902971" cy="523220"/>
          </a:xfrm>
          <a:prstGeom prst="rect">
            <a:avLst/>
          </a:prstGeom>
          <a:noFill/>
        </p:spPr>
        <p:txBody>
          <a:bodyPr wrap="square" rtlCol="0">
            <a:spAutoFit/>
          </a:bodyPr>
          <a:lstStyle/>
          <a:p>
            <a:pPr algn="ctr"/>
            <a:r>
              <a:rPr lang="en-US" sz="2800" b="1" i="1" dirty="0">
                <a:solidFill>
                  <a:srgbClr val="FF0000"/>
                </a:solidFill>
              </a:rPr>
              <a:t>“Sustainable Mobility at the National Level”</a:t>
            </a:r>
            <a:endParaRPr lang="en-FJ" sz="2800" b="1" i="1" dirty="0">
              <a:solidFill>
                <a:srgbClr val="FF0000"/>
              </a:solidFill>
            </a:endParaRPr>
          </a:p>
        </p:txBody>
      </p:sp>
      <p:sp>
        <p:nvSpPr>
          <p:cNvPr id="4" name="Slide Number Placeholder 3">
            <a:extLst>
              <a:ext uri="{FF2B5EF4-FFF2-40B4-BE49-F238E27FC236}">
                <a16:creationId xmlns:a16="http://schemas.microsoft.com/office/drawing/2014/main" id="{1A1B3BFB-2AF8-3B99-16E5-EA2689058E98}"/>
              </a:ext>
            </a:extLst>
          </p:cNvPr>
          <p:cNvSpPr>
            <a:spLocks noGrp="1"/>
          </p:cNvSpPr>
          <p:nvPr>
            <p:ph type="sldNum" sz="quarter" idx="12"/>
          </p:nvPr>
        </p:nvSpPr>
        <p:spPr/>
        <p:txBody>
          <a:bodyPr/>
          <a:lstStyle/>
          <a:p>
            <a:fld id="{5267BFB4-DE33-42C6-BB9A-2D0AFA43FD58}" type="slidenum">
              <a:rPr lang="en-AU" smtClean="0"/>
              <a:t>1</a:t>
            </a:fld>
            <a:endParaRPr lang="en-AU"/>
          </a:p>
        </p:txBody>
      </p:sp>
      <p:sp>
        <p:nvSpPr>
          <p:cNvPr id="5" name="TextBox 4">
            <a:extLst>
              <a:ext uri="{FF2B5EF4-FFF2-40B4-BE49-F238E27FC236}">
                <a16:creationId xmlns:a16="http://schemas.microsoft.com/office/drawing/2014/main" id="{C7C7B150-37F8-8A19-FC46-20104053EB77}"/>
              </a:ext>
            </a:extLst>
          </p:cNvPr>
          <p:cNvSpPr txBox="1"/>
          <p:nvPr/>
        </p:nvSpPr>
        <p:spPr>
          <a:xfrm>
            <a:off x="5719223" y="5433021"/>
            <a:ext cx="4457700" cy="923330"/>
          </a:xfrm>
          <a:prstGeom prst="rect">
            <a:avLst/>
          </a:prstGeom>
          <a:noFill/>
        </p:spPr>
        <p:txBody>
          <a:bodyPr wrap="square" rtlCol="0">
            <a:spAutoFit/>
          </a:bodyPr>
          <a:lstStyle/>
          <a:p>
            <a:r>
              <a:rPr lang="en-US" i="1" dirty="0"/>
              <a:t>Mr. Sosefo Tofu</a:t>
            </a:r>
          </a:p>
          <a:p>
            <a:r>
              <a:rPr lang="en-US" i="1" dirty="0"/>
              <a:t>Pacific Island Energy Professional</a:t>
            </a:r>
          </a:p>
          <a:p>
            <a:r>
              <a:rPr lang="en-US" b="1" i="1" dirty="0"/>
              <a:t>PCREEE</a:t>
            </a:r>
            <a:endParaRPr lang="en-FJ" b="1" i="1" dirty="0"/>
          </a:p>
        </p:txBody>
      </p:sp>
    </p:spTree>
    <p:extLst>
      <p:ext uri="{BB962C8B-B14F-4D97-AF65-F5344CB8AC3E}">
        <p14:creationId xmlns:p14="http://schemas.microsoft.com/office/powerpoint/2010/main" val="238134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8D672-53DE-BC65-2B54-0120C8274F6A}"/>
              </a:ext>
            </a:extLst>
          </p:cNvPr>
          <p:cNvSpPr txBox="1"/>
          <p:nvPr/>
        </p:nvSpPr>
        <p:spPr>
          <a:xfrm>
            <a:off x="2891951" y="627029"/>
            <a:ext cx="5092065" cy="461665"/>
          </a:xfrm>
          <a:prstGeom prst="rect">
            <a:avLst/>
          </a:prstGeom>
          <a:noFill/>
        </p:spPr>
        <p:txBody>
          <a:bodyPr wrap="square" rtlCol="0">
            <a:spAutoFit/>
          </a:bodyPr>
          <a:lstStyle/>
          <a:p>
            <a:r>
              <a:rPr lang="en-US" sz="2400" b="1" dirty="0">
                <a:solidFill>
                  <a:srgbClr val="0070C0"/>
                </a:solidFill>
              </a:rPr>
              <a:t>EV stories in Fiji </a:t>
            </a:r>
            <a:endParaRPr lang="en-FJ" sz="2400" b="1" dirty="0">
              <a:solidFill>
                <a:srgbClr val="0070C0"/>
              </a:solidFill>
            </a:endParaRPr>
          </a:p>
        </p:txBody>
      </p:sp>
      <p:pic>
        <p:nvPicPr>
          <p:cNvPr id="6" name="Picture 5">
            <a:extLst>
              <a:ext uri="{FF2B5EF4-FFF2-40B4-BE49-F238E27FC236}">
                <a16:creationId xmlns:a16="http://schemas.microsoft.com/office/drawing/2014/main" id="{4D78D2B4-4807-EE2C-5A61-8E3FC2E2C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61" y="1335641"/>
            <a:ext cx="4808160" cy="4087418"/>
          </a:xfrm>
          <a:prstGeom prst="rect">
            <a:avLst/>
          </a:prstGeom>
        </p:spPr>
      </p:pic>
      <p:sp>
        <p:nvSpPr>
          <p:cNvPr id="7" name="TextBox 6">
            <a:extLst>
              <a:ext uri="{FF2B5EF4-FFF2-40B4-BE49-F238E27FC236}">
                <a16:creationId xmlns:a16="http://schemas.microsoft.com/office/drawing/2014/main" id="{F06E336F-0428-A157-E983-5921FF7D7D32}"/>
              </a:ext>
            </a:extLst>
          </p:cNvPr>
          <p:cNvSpPr txBox="1"/>
          <p:nvPr/>
        </p:nvSpPr>
        <p:spPr>
          <a:xfrm>
            <a:off x="5109210" y="1183366"/>
            <a:ext cx="3882329" cy="5078313"/>
          </a:xfrm>
          <a:prstGeom prst="rect">
            <a:avLst/>
          </a:prstGeom>
          <a:noFill/>
        </p:spPr>
        <p:txBody>
          <a:bodyPr wrap="square" rtlCol="0">
            <a:spAutoFit/>
          </a:bodyPr>
          <a:lstStyle/>
          <a:p>
            <a:r>
              <a:rPr lang="en-US" dirty="0"/>
              <a:t>2022/2023 Fiji National Budget announced by Mr. Sayed-</a:t>
            </a:r>
            <a:r>
              <a:rPr lang="en-US" dirty="0" err="1"/>
              <a:t>Khaiyum</a:t>
            </a:r>
            <a:r>
              <a:rPr lang="en-US" dirty="0"/>
              <a:t> (Minister of Economy) that:</a:t>
            </a:r>
          </a:p>
          <a:p>
            <a:pPr marL="557213" lvl="1" indent="-214313">
              <a:buFont typeface="Arial" panose="020B0604020202020204" pitchFamily="34" charset="0"/>
              <a:buChar char="•"/>
            </a:pPr>
            <a:r>
              <a:rPr lang="en-US" dirty="0"/>
              <a:t>Government will introduce a luxury vehicle tax per vehicle for any vehicles above 3,000cc.</a:t>
            </a:r>
          </a:p>
          <a:p>
            <a:pPr marL="557213" lvl="1" indent="-214313">
              <a:buFont typeface="Arial" panose="020B0604020202020204" pitchFamily="34" charset="0"/>
              <a:buChar char="•"/>
            </a:pPr>
            <a:r>
              <a:rPr lang="en-US" dirty="0"/>
              <a:t>Subsidy for capital investments in charging stations increased from </a:t>
            </a:r>
            <a:r>
              <a:rPr lang="en-US" b="1" dirty="0"/>
              <a:t>5% (threshold above $100k </a:t>
            </a:r>
            <a:r>
              <a:rPr lang="en-US" dirty="0"/>
              <a:t>to </a:t>
            </a:r>
            <a:r>
              <a:rPr lang="en-US" b="1" dirty="0"/>
              <a:t>7% (threshold above $50k) </a:t>
            </a:r>
          </a:p>
          <a:p>
            <a:pPr marL="557213" lvl="1" indent="-214313">
              <a:buFont typeface="Arial" panose="020B0604020202020204" pitchFamily="34" charset="0"/>
              <a:buChar char="•"/>
            </a:pPr>
            <a:r>
              <a:rPr lang="en-US" dirty="0"/>
              <a:t>VAT and fiscal duty on all EVs will now be zero-rated to allow accelerated depreciation of 100%.</a:t>
            </a:r>
          </a:p>
          <a:p>
            <a:pPr marL="557213" lvl="1" indent="-214313">
              <a:buFont typeface="Arial" panose="020B0604020202020204" pitchFamily="34" charset="0"/>
              <a:buChar char="•"/>
            </a:pPr>
            <a:r>
              <a:rPr lang="en-US" dirty="0"/>
              <a:t>Fiji Gov’t will also provide $5,000 subsidy per vehicle if a local business purchases 5 vehicles or more</a:t>
            </a:r>
            <a:endParaRPr lang="en-FJ" dirty="0"/>
          </a:p>
        </p:txBody>
      </p:sp>
      <p:sp>
        <p:nvSpPr>
          <p:cNvPr id="8" name="TextBox 7">
            <a:extLst>
              <a:ext uri="{FF2B5EF4-FFF2-40B4-BE49-F238E27FC236}">
                <a16:creationId xmlns:a16="http://schemas.microsoft.com/office/drawing/2014/main" id="{34DDF5B6-23D9-98B9-FCD9-B024A5C66715}"/>
              </a:ext>
            </a:extLst>
          </p:cNvPr>
          <p:cNvSpPr txBox="1"/>
          <p:nvPr/>
        </p:nvSpPr>
        <p:spPr>
          <a:xfrm>
            <a:off x="152461" y="5423057"/>
            <a:ext cx="4808160" cy="577081"/>
          </a:xfrm>
          <a:prstGeom prst="rect">
            <a:avLst/>
          </a:prstGeom>
          <a:noFill/>
        </p:spPr>
        <p:txBody>
          <a:bodyPr wrap="square" rtlCol="0">
            <a:spAutoFit/>
          </a:bodyPr>
          <a:lstStyle/>
          <a:p>
            <a:r>
              <a:rPr lang="en-US" sz="1050" dirty="0">
                <a:hlinkClick r:id="rId3"/>
              </a:rPr>
              <a:t>https://www.fijivillage.com/news/Duty-on-certain-cars-increase-to-green-technologies-48xfr5/</a:t>
            </a:r>
            <a:endParaRPr lang="en-US" sz="1050" dirty="0"/>
          </a:p>
          <a:p>
            <a:endParaRPr lang="en-FJ" sz="1050" dirty="0"/>
          </a:p>
        </p:txBody>
      </p:sp>
      <p:sp>
        <p:nvSpPr>
          <p:cNvPr id="2" name="Slide Number Placeholder 1">
            <a:extLst>
              <a:ext uri="{FF2B5EF4-FFF2-40B4-BE49-F238E27FC236}">
                <a16:creationId xmlns:a16="http://schemas.microsoft.com/office/drawing/2014/main" id="{FC2AE924-EA30-9D90-D97F-D61DCD3C75E6}"/>
              </a:ext>
            </a:extLst>
          </p:cNvPr>
          <p:cNvSpPr>
            <a:spLocks noGrp="1"/>
          </p:cNvSpPr>
          <p:nvPr>
            <p:ph type="sldNum" sz="quarter" idx="12"/>
          </p:nvPr>
        </p:nvSpPr>
        <p:spPr/>
        <p:txBody>
          <a:bodyPr/>
          <a:lstStyle/>
          <a:p>
            <a:fld id="{5267BFB4-DE33-42C6-BB9A-2D0AFA43FD58}" type="slidenum">
              <a:rPr lang="en-AU" smtClean="0"/>
              <a:t>10</a:t>
            </a:fld>
            <a:endParaRPr lang="en-AU"/>
          </a:p>
        </p:txBody>
      </p:sp>
    </p:spTree>
    <p:extLst>
      <p:ext uri="{BB962C8B-B14F-4D97-AF65-F5344CB8AC3E}">
        <p14:creationId xmlns:p14="http://schemas.microsoft.com/office/powerpoint/2010/main" val="378270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2252E-8385-44B7-F836-E62BEB1AE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19" y="1232899"/>
            <a:ext cx="4915064" cy="3965441"/>
          </a:xfrm>
          <a:prstGeom prst="rect">
            <a:avLst/>
          </a:prstGeom>
        </p:spPr>
      </p:pic>
      <p:sp>
        <p:nvSpPr>
          <p:cNvPr id="6" name="TextBox 5">
            <a:extLst>
              <a:ext uri="{FF2B5EF4-FFF2-40B4-BE49-F238E27FC236}">
                <a16:creationId xmlns:a16="http://schemas.microsoft.com/office/drawing/2014/main" id="{22A156DD-1A89-31CC-7864-60A7E2B2150C}"/>
              </a:ext>
            </a:extLst>
          </p:cNvPr>
          <p:cNvSpPr txBox="1"/>
          <p:nvPr/>
        </p:nvSpPr>
        <p:spPr>
          <a:xfrm>
            <a:off x="5117952" y="1774184"/>
            <a:ext cx="3882329" cy="2862322"/>
          </a:xfrm>
          <a:prstGeom prst="rect">
            <a:avLst/>
          </a:prstGeom>
          <a:noFill/>
        </p:spPr>
        <p:txBody>
          <a:bodyPr wrap="square" rtlCol="0">
            <a:spAutoFit/>
          </a:bodyPr>
          <a:lstStyle/>
          <a:p>
            <a:pPr marL="257175" indent="-257175">
              <a:buFont typeface="Arial" panose="020B0604020202020204" pitchFamily="34" charset="0"/>
              <a:buChar char="•"/>
            </a:pPr>
            <a:r>
              <a:rPr lang="en-US" sz="2000" dirty="0">
                <a:solidFill>
                  <a:srgbClr val="0A1633"/>
                </a:solidFill>
              </a:rPr>
              <a:t>Fiji launches first-ever electric vehicle charging network at Kundan Singh Supermarket in late September 2022.</a:t>
            </a:r>
          </a:p>
          <a:p>
            <a:pPr marL="257175" indent="-257175">
              <a:buFont typeface="Arial" panose="020B0604020202020204" pitchFamily="34" charset="0"/>
              <a:buChar char="•"/>
            </a:pPr>
            <a:r>
              <a:rPr lang="en-US" sz="2000" dirty="0">
                <a:solidFill>
                  <a:srgbClr val="0A1633"/>
                </a:solidFill>
              </a:rPr>
              <a:t>It is a 30kWs charger that can fully charge an EV in 20 minutes and can travel in 155kms. </a:t>
            </a:r>
          </a:p>
          <a:p>
            <a:pPr marL="257175" indent="-257175">
              <a:buFont typeface="Arial" panose="020B0604020202020204" pitchFamily="34" charset="0"/>
              <a:buChar char="•"/>
            </a:pPr>
            <a:r>
              <a:rPr lang="en-US" sz="2000" dirty="0">
                <a:solidFill>
                  <a:srgbClr val="0A1633"/>
                </a:solidFill>
              </a:rPr>
              <a:t>Station has a solar generator in case of power outage.  </a:t>
            </a:r>
          </a:p>
        </p:txBody>
      </p:sp>
      <p:sp>
        <p:nvSpPr>
          <p:cNvPr id="7" name="TextBox 6">
            <a:extLst>
              <a:ext uri="{FF2B5EF4-FFF2-40B4-BE49-F238E27FC236}">
                <a16:creationId xmlns:a16="http://schemas.microsoft.com/office/drawing/2014/main" id="{A0316478-45F8-E933-7792-CEE848CDBA9F}"/>
              </a:ext>
            </a:extLst>
          </p:cNvPr>
          <p:cNvSpPr txBox="1"/>
          <p:nvPr/>
        </p:nvSpPr>
        <p:spPr>
          <a:xfrm>
            <a:off x="2601251" y="482888"/>
            <a:ext cx="5893238" cy="461665"/>
          </a:xfrm>
          <a:prstGeom prst="rect">
            <a:avLst/>
          </a:prstGeom>
          <a:noFill/>
        </p:spPr>
        <p:txBody>
          <a:bodyPr wrap="square" rtlCol="0">
            <a:spAutoFit/>
          </a:bodyPr>
          <a:lstStyle/>
          <a:p>
            <a:r>
              <a:rPr lang="en-US" sz="2400" b="1" dirty="0" err="1">
                <a:solidFill>
                  <a:srgbClr val="0070C0"/>
                </a:solidFill>
              </a:rPr>
              <a:t>Cont</a:t>
            </a:r>
            <a:r>
              <a:rPr lang="en-US" sz="2400" b="1" dirty="0">
                <a:solidFill>
                  <a:srgbClr val="0070C0"/>
                </a:solidFill>
              </a:rPr>
              <a:t>….EV stories in Fiji </a:t>
            </a:r>
            <a:endParaRPr lang="en-FJ" sz="2400" b="1" dirty="0">
              <a:solidFill>
                <a:srgbClr val="0070C0"/>
              </a:solidFill>
            </a:endParaRPr>
          </a:p>
        </p:txBody>
      </p:sp>
      <p:sp>
        <p:nvSpPr>
          <p:cNvPr id="2" name="TextBox 1">
            <a:extLst>
              <a:ext uri="{FF2B5EF4-FFF2-40B4-BE49-F238E27FC236}">
                <a16:creationId xmlns:a16="http://schemas.microsoft.com/office/drawing/2014/main" id="{12361F98-5E7E-AF00-1D5D-042E9092CE72}"/>
              </a:ext>
            </a:extLst>
          </p:cNvPr>
          <p:cNvSpPr txBox="1"/>
          <p:nvPr/>
        </p:nvSpPr>
        <p:spPr>
          <a:xfrm>
            <a:off x="143719" y="5310484"/>
            <a:ext cx="5171231" cy="415498"/>
          </a:xfrm>
          <a:prstGeom prst="rect">
            <a:avLst/>
          </a:prstGeom>
          <a:noFill/>
        </p:spPr>
        <p:txBody>
          <a:bodyPr wrap="square" rtlCol="0">
            <a:spAutoFit/>
          </a:bodyPr>
          <a:lstStyle/>
          <a:p>
            <a:r>
              <a:rPr lang="en-US" sz="1050" dirty="0"/>
              <a:t>https://www.fijivillage.com/news/Fiji-launches-first-ever-electric-vehicle-charging-network-at-Kundan-Singh-Supermarket-fx854r/</a:t>
            </a:r>
            <a:endParaRPr lang="en-FJ" sz="1050" dirty="0"/>
          </a:p>
        </p:txBody>
      </p:sp>
      <p:sp>
        <p:nvSpPr>
          <p:cNvPr id="3" name="Slide Number Placeholder 2">
            <a:extLst>
              <a:ext uri="{FF2B5EF4-FFF2-40B4-BE49-F238E27FC236}">
                <a16:creationId xmlns:a16="http://schemas.microsoft.com/office/drawing/2014/main" id="{D1259B37-D205-BD45-2648-CE97FBFCE131}"/>
              </a:ext>
            </a:extLst>
          </p:cNvPr>
          <p:cNvSpPr>
            <a:spLocks noGrp="1"/>
          </p:cNvSpPr>
          <p:nvPr>
            <p:ph type="sldNum" sz="quarter" idx="12"/>
          </p:nvPr>
        </p:nvSpPr>
        <p:spPr/>
        <p:txBody>
          <a:bodyPr/>
          <a:lstStyle/>
          <a:p>
            <a:fld id="{5267BFB4-DE33-42C6-BB9A-2D0AFA43FD58}" type="slidenum">
              <a:rPr lang="en-AU" smtClean="0"/>
              <a:t>11</a:t>
            </a:fld>
            <a:endParaRPr lang="en-AU"/>
          </a:p>
        </p:txBody>
      </p:sp>
    </p:spTree>
    <p:extLst>
      <p:ext uri="{BB962C8B-B14F-4D97-AF65-F5344CB8AC3E}">
        <p14:creationId xmlns:p14="http://schemas.microsoft.com/office/powerpoint/2010/main" val="380388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C38109-D763-06F9-3E90-44954C8CE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85" y="1620570"/>
            <a:ext cx="4860758" cy="3659831"/>
          </a:xfrm>
          <a:prstGeom prst="rect">
            <a:avLst/>
          </a:prstGeom>
        </p:spPr>
      </p:pic>
      <p:sp>
        <p:nvSpPr>
          <p:cNvPr id="7" name="TextBox 6">
            <a:extLst>
              <a:ext uri="{FF2B5EF4-FFF2-40B4-BE49-F238E27FC236}">
                <a16:creationId xmlns:a16="http://schemas.microsoft.com/office/drawing/2014/main" id="{27B086F1-B541-C2AB-B1D0-90256629697B}"/>
              </a:ext>
            </a:extLst>
          </p:cNvPr>
          <p:cNvSpPr txBox="1"/>
          <p:nvPr/>
        </p:nvSpPr>
        <p:spPr>
          <a:xfrm>
            <a:off x="4969043" y="1577599"/>
            <a:ext cx="3882329" cy="3865289"/>
          </a:xfrm>
          <a:prstGeom prst="rect">
            <a:avLst/>
          </a:prstGeom>
          <a:noFill/>
        </p:spPr>
        <p:txBody>
          <a:bodyPr wrap="square" rtlCol="0">
            <a:spAutoFit/>
          </a:bodyPr>
          <a:lstStyle/>
          <a:p>
            <a:pPr marL="257175" indent="-257175">
              <a:lnSpc>
                <a:spcPct val="150000"/>
              </a:lnSpc>
              <a:buFont typeface="Arial" panose="020B0604020202020204" pitchFamily="34" charset="0"/>
              <a:buChar char="•"/>
            </a:pPr>
            <a:r>
              <a:rPr lang="en-US" sz="1500" dirty="0">
                <a:solidFill>
                  <a:srgbClr val="0A1633"/>
                </a:solidFill>
              </a:rPr>
              <a:t>June 2022, Fiji Minister for Economy and LTA met with bus operators to discuss the </a:t>
            </a:r>
            <a:r>
              <a:rPr lang="en-US" sz="1500" dirty="0" err="1">
                <a:solidFill>
                  <a:srgbClr val="0A1633"/>
                </a:solidFill>
              </a:rPr>
              <a:t>Valelelevu</a:t>
            </a:r>
            <a:r>
              <a:rPr lang="en-US" sz="1500" dirty="0">
                <a:solidFill>
                  <a:srgbClr val="0A1633"/>
                </a:solidFill>
              </a:rPr>
              <a:t> shuttle bus pilot program hat will serve the Greater </a:t>
            </a:r>
            <a:r>
              <a:rPr lang="en-US" sz="1500" dirty="0" err="1">
                <a:solidFill>
                  <a:srgbClr val="0A1633"/>
                </a:solidFill>
              </a:rPr>
              <a:t>Nasinu</a:t>
            </a:r>
            <a:r>
              <a:rPr lang="en-US" sz="1500" dirty="0">
                <a:solidFill>
                  <a:srgbClr val="0A1633"/>
                </a:solidFill>
              </a:rPr>
              <a:t> area – the most densely populated area of the country</a:t>
            </a:r>
          </a:p>
          <a:p>
            <a:pPr marL="257175" indent="-257175">
              <a:lnSpc>
                <a:spcPct val="150000"/>
              </a:lnSpc>
              <a:buFont typeface="Arial" panose="020B0604020202020204" pitchFamily="34" charset="0"/>
              <a:buChar char="•"/>
            </a:pPr>
            <a:r>
              <a:rPr lang="en-US" sz="1500" dirty="0">
                <a:solidFill>
                  <a:srgbClr val="0A1633"/>
                </a:solidFill>
              </a:rPr>
              <a:t>Construction of </a:t>
            </a:r>
            <a:r>
              <a:rPr lang="en-US" sz="1500" dirty="0" err="1">
                <a:solidFill>
                  <a:srgbClr val="0A1633"/>
                </a:solidFill>
              </a:rPr>
              <a:t>Valelevu</a:t>
            </a:r>
            <a:r>
              <a:rPr lang="en-US" sz="1500" dirty="0">
                <a:solidFill>
                  <a:srgbClr val="0A1633"/>
                </a:solidFill>
              </a:rPr>
              <a:t> Terminal started by end of June, 2022</a:t>
            </a:r>
          </a:p>
          <a:p>
            <a:pPr marL="257175" indent="-257175">
              <a:lnSpc>
                <a:spcPct val="150000"/>
              </a:lnSpc>
              <a:buFont typeface="Arial" panose="020B0604020202020204" pitchFamily="34" charset="0"/>
              <a:buChar char="•"/>
            </a:pPr>
            <a:r>
              <a:rPr lang="en-US" sz="1500" dirty="0">
                <a:solidFill>
                  <a:srgbClr val="0A1633"/>
                </a:solidFill>
              </a:rPr>
              <a:t>Electric Shuttle buses with 21-25 seats and 7 meters long will be used for the operation. </a:t>
            </a:r>
          </a:p>
          <a:p>
            <a:pPr marL="257175" indent="-257175">
              <a:lnSpc>
                <a:spcPct val="150000"/>
              </a:lnSpc>
              <a:buFont typeface="Arial" panose="020B0604020202020204" pitchFamily="34" charset="0"/>
              <a:buChar char="•"/>
            </a:pPr>
            <a:r>
              <a:rPr lang="en-US" sz="1500" dirty="0">
                <a:solidFill>
                  <a:srgbClr val="0A1633"/>
                </a:solidFill>
              </a:rPr>
              <a:t>Represented the first electric public transportation fleet in Fiji. </a:t>
            </a:r>
          </a:p>
        </p:txBody>
      </p:sp>
      <p:sp>
        <p:nvSpPr>
          <p:cNvPr id="8" name="TextBox 7">
            <a:extLst>
              <a:ext uri="{FF2B5EF4-FFF2-40B4-BE49-F238E27FC236}">
                <a16:creationId xmlns:a16="http://schemas.microsoft.com/office/drawing/2014/main" id="{9A5C1960-234F-9B0D-7E9F-B5B9B9501487}"/>
              </a:ext>
            </a:extLst>
          </p:cNvPr>
          <p:cNvSpPr txBox="1"/>
          <p:nvPr/>
        </p:nvSpPr>
        <p:spPr>
          <a:xfrm>
            <a:off x="143719" y="5310484"/>
            <a:ext cx="5171231" cy="415498"/>
          </a:xfrm>
          <a:prstGeom prst="rect">
            <a:avLst/>
          </a:prstGeom>
          <a:noFill/>
        </p:spPr>
        <p:txBody>
          <a:bodyPr wrap="square" rtlCol="0">
            <a:spAutoFit/>
          </a:bodyPr>
          <a:lstStyle/>
          <a:p>
            <a:r>
              <a:rPr lang="en-US" sz="1050" dirty="0"/>
              <a:t>https://www.fiji.gov.fj/Media-Centre/News/SHUTTLE-SERVICES-TO-PROMOTE-USE-OF-PUBLIC-TRANSPORT</a:t>
            </a:r>
            <a:endParaRPr lang="en-FJ" sz="1050" dirty="0"/>
          </a:p>
        </p:txBody>
      </p:sp>
      <p:sp>
        <p:nvSpPr>
          <p:cNvPr id="2" name="Slide Number Placeholder 1">
            <a:extLst>
              <a:ext uri="{FF2B5EF4-FFF2-40B4-BE49-F238E27FC236}">
                <a16:creationId xmlns:a16="http://schemas.microsoft.com/office/drawing/2014/main" id="{25D2B3EA-9947-04FB-C515-51B787CA0900}"/>
              </a:ext>
            </a:extLst>
          </p:cNvPr>
          <p:cNvSpPr>
            <a:spLocks noGrp="1"/>
          </p:cNvSpPr>
          <p:nvPr>
            <p:ph type="sldNum" sz="quarter" idx="12"/>
          </p:nvPr>
        </p:nvSpPr>
        <p:spPr/>
        <p:txBody>
          <a:bodyPr/>
          <a:lstStyle/>
          <a:p>
            <a:fld id="{5267BFB4-DE33-42C6-BB9A-2D0AFA43FD58}" type="slidenum">
              <a:rPr lang="en-AU" smtClean="0"/>
              <a:t>12</a:t>
            </a:fld>
            <a:endParaRPr lang="en-AU"/>
          </a:p>
        </p:txBody>
      </p:sp>
      <p:sp>
        <p:nvSpPr>
          <p:cNvPr id="3" name="TextBox 2">
            <a:extLst>
              <a:ext uri="{FF2B5EF4-FFF2-40B4-BE49-F238E27FC236}">
                <a16:creationId xmlns:a16="http://schemas.microsoft.com/office/drawing/2014/main" id="{97C25923-EB53-6CFA-C7FD-196BE29EE5D0}"/>
              </a:ext>
            </a:extLst>
          </p:cNvPr>
          <p:cNvSpPr txBox="1"/>
          <p:nvPr/>
        </p:nvSpPr>
        <p:spPr>
          <a:xfrm>
            <a:off x="2508785" y="446184"/>
            <a:ext cx="5893238" cy="461665"/>
          </a:xfrm>
          <a:prstGeom prst="rect">
            <a:avLst/>
          </a:prstGeom>
          <a:noFill/>
        </p:spPr>
        <p:txBody>
          <a:bodyPr wrap="square" rtlCol="0">
            <a:spAutoFit/>
          </a:bodyPr>
          <a:lstStyle/>
          <a:p>
            <a:r>
              <a:rPr lang="en-US" sz="2400" b="1" dirty="0">
                <a:solidFill>
                  <a:srgbClr val="0070C0"/>
                </a:solidFill>
              </a:rPr>
              <a:t>Fiji E-Shuttle Bus Pilot Program</a:t>
            </a:r>
            <a:endParaRPr lang="en-FJ" sz="2400" b="1" dirty="0">
              <a:solidFill>
                <a:srgbClr val="0070C0"/>
              </a:solidFill>
            </a:endParaRPr>
          </a:p>
        </p:txBody>
      </p:sp>
    </p:spTree>
    <p:extLst>
      <p:ext uri="{BB962C8B-B14F-4D97-AF65-F5344CB8AC3E}">
        <p14:creationId xmlns:p14="http://schemas.microsoft.com/office/powerpoint/2010/main" val="426381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E2F786-4116-9635-3AB1-9E9A36AB827A}"/>
              </a:ext>
            </a:extLst>
          </p:cNvPr>
          <p:cNvSpPr txBox="1"/>
          <p:nvPr/>
        </p:nvSpPr>
        <p:spPr>
          <a:xfrm>
            <a:off x="2893323" y="1070460"/>
            <a:ext cx="5092065" cy="369332"/>
          </a:xfrm>
          <a:prstGeom prst="rect">
            <a:avLst/>
          </a:prstGeom>
          <a:noFill/>
        </p:spPr>
        <p:txBody>
          <a:bodyPr wrap="square" rtlCol="0">
            <a:spAutoFit/>
          </a:bodyPr>
          <a:lstStyle/>
          <a:p>
            <a:r>
              <a:rPr lang="en-US" b="1" dirty="0">
                <a:solidFill>
                  <a:srgbClr val="0070C0"/>
                </a:solidFill>
              </a:rPr>
              <a:t>SAMOA experiences with EVs</a:t>
            </a:r>
            <a:endParaRPr lang="en-FJ" b="1" dirty="0">
              <a:solidFill>
                <a:srgbClr val="0070C0"/>
              </a:solidFill>
            </a:endParaRPr>
          </a:p>
        </p:txBody>
      </p:sp>
      <p:pic>
        <p:nvPicPr>
          <p:cNvPr id="6" name="Picture 5" descr="A person standing next to a car&#10;&#10;Description automatically generated with medium confidence">
            <a:extLst>
              <a:ext uri="{FF2B5EF4-FFF2-40B4-BE49-F238E27FC236}">
                <a16:creationId xmlns:a16="http://schemas.microsoft.com/office/drawing/2014/main" id="{0A9C5255-3B55-A905-BA50-300B96095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98" y="1848077"/>
            <a:ext cx="3703151" cy="2830059"/>
          </a:xfrm>
          <a:prstGeom prst="rect">
            <a:avLst/>
          </a:prstGeom>
        </p:spPr>
      </p:pic>
      <p:sp>
        <p:nvSpPr>
          <p:cNvPr id="7" name="TextBox 6">
            <a:extLst>
              <a:ext uri="{FF2B5EF4-FFF2-40B4-BE49-F238E27FC236}">
                <a16:creationId xmlns:a16="http://schemas.microsoft.com/office/drawing/2014/main" id="{92DE4D4B-9804-5D19-0DF2-9B9EB5E47417}"/>
              </a:ext>
            </a:extLst>
          </p:cNvPr>
          <p:cNvSpPr txBox="1"/>
          <p:nvPr/>
        </p:nvSpPr>
        <p:spPr>
          <a:xfrm>
            <a:off x="1651772" y="1571077"/>
            <a:ext cx="1496514" cy="300082"/>
          </a:xfrm>
          <a:prstGeom prst="rect">
            <a:avLst/>
          </a:prstGeom>
          <a:noFill/>
        </p:spPr>
        <p:txBody>
          <a:bodyPr wrap="square" rtlCol="0">
            <a:spAutoFit/>
          </a:bodyPr>
          <a:lstStyle/>
          <a:p>
            <a:r>
              <a:rPr lang="en-US" sz="1350" b="1" dirty="0"/>
              <a:t>2016</a:t>
            </a:r>
            <a:endParaRPr lang="en-FJ" sz="1350" b="1" dirty="0"/>
          </a:p>
        </p:txBody>
      </p:sp>
      <p:sp>
        <p:nvSpPr>
          <p:cNvPr id="8" name="TextBox 7">
            <a:extLst>
              <a:ext uri="{FF2B5EF4-FFF2-40B4-BE49-F238E27FC236}">
                <a16:creationId xmlns:a16="http://schemas.microsoft.com/office/drawing/2014/main" id="{7B8C866B-8671-6C92-C77C-EE3F0D481EDE}"/>
              </a:ext>
            </a:extLst>
          </p:cNvPr>
          <p:cNvSpPr txBox="1"/>
          <p:nvPr/>
        </p:nvSpPr>
        <p:spPr>
          <a:xfrm>
            <a:off x="297668" y="4658036"/>
            <a:ext cx="3703151" cy="415498"/>
          </a:xfrm>
          <a:prstGeom prst="rect">
            <a:avLst/>
          </a:prstGeom>
          <a:noFill/>
        </p:spPr>
        <p:txBody>
          <a:bodyPr wrap="square" rtlCol="0">
            <a:spAutoFit/>
          </a:bodyPr>
          <a:lstStyle/>
          <a:p>
            <a:r>
              <a:rPr lang="en-US" sz="1050" dirty="0">
                <a:hlinkClick r:id="rId3"/>
              </a:rPr>
              <a:t>https://www.samoaobserver.ws/category/samoa/25944</a:t>
            </a:r>
            <a:endParaRPr lang="en-US" sz="1050" dirty="0"/>
          </a:p>
          <a:p>
            <a:endParaRPr lang="en-FJ" sz="1050" dirty="0"/>
          </a:p>
        </p:txBody>
      </p:sp>
      <p:cxnSp>
        <p:nvCxnSpPr>
          <p:cNvPr id="10" name="Straight Arrow Connector 9">
            <a:extLst>
              <a:ext uri="{FF2B5EF4-FFF2-40B4-BE49-F238E27FC236}">
                <a16:creationId xmlns:a16="http://schemas.microsoft.com/office/drawing/2014/main" id="{AD2AB204-4CB1-D19A-B930-73D917507BF7}"/>
              </a:ext>
            </a:extLst>
          </p:cNvPr>
          <p:cNvCxnSpPr>
            <a:cxnSpLocks/>
          </p:cNvCxnSpPr>
          <p:nvPr/>
        </p:nvCxnSpPr>
        <p:spPr>
          <a:xfrm>
            <a:off x="2400029" y="1709577"/>
            <a:ext cx="330408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72544D2-AC4D-FE6A-50CE-F35B2B1A45F3}"/>
              </a:ext>
            </a:extLst>
          </p:cNvPr>
          <p:cNvSpPr txBox="1"/>
          <p:nvPr/>
        </p:nvSpPr>
        <p:spPr>
          <a:xfrm>
            <a:off x="5883865" y="1571746"/>
            <a:ext cx="1496514" cy="300082"/>
          </a:xfrm>
          <a:prstGeom prst="rect">
            <a:avLst/>
          </a:prstGeom>
          <a:noFill/>
        </p:spPr>
        <p:txBody>
          <a:bodyPr wrap="square" rtlCol="0">
            <a:spAutoFit/>
          </a:bodyPr>
          <a:lstStyle/>
          <a:p>
            <a:r>
              <a:rPr lang="en-US" sz="1350" b="1" dirty="0"/>
              <a:t>2021</a:t>
            </a:r>
            <a:endParaRPr lang="en-FJ" sz="1350" b="1" dirty="0"/>
          </a:p>
        </p:txBody>
      </p:sp>
      <p:pic>
        <p:nvPicPr>
          <p:cNvPr id="13" name="Picture 12" descr="A person standing next to a car&#10;&#10;Description automatically generated">
            <a:extLst>
              <a:ext uri="{FF2B5EF4-FFF2-40B4-BE49-F238E27FC236}">
                <a16:creationId xmlns:a16="http://schemas.microsoft.com/office/drawing/2014/main" id="{1E672BE1-103B-B55C-7211-C482F0418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878311"/>
            <a:ext cx="3082763" cy="2830059"/>
          </a:xfrm>
          <a:prstGeom prst="rect">
            <a:avLst/>
          </a:prstGeom>
        </p:spPr>
      </p:pic>
      <p:sp>
        <p:nvSpPr>
          <p:cNvPr id="14" name="TextBox 13">
            <a:extLst>
              <a:ext uri="{FF2B5EF4-FFF2-40B4-BE49-F238E27FC236}">
                <a16:creationId xmlns:a16="http://schemas.microsoft.com/office/drawing/2014/main" id="{E3A29B56-49D2-CFB0-E36A-1E1332778891}"/>
              </a:ext>
            </a:extLst>
          </p:cNvPr>
          <p:cNvSpPr txBox="1"/>
          <p:nvPr/>
        </p:nvSpPr>
        <p:spPr>
          <a:xfrm>
            <a:off x="7492094" y="2197759"/>
            <a:ext cx="1516908" cy="1754326"/>
          </a:xfrm>
          <a:prstGeom prst="rect">
            <a:avLst/>
          </a:prstGeom>
          <a:noFill/>
        </p:spPr>
        <p:txBody>
          <a:bodyPr wrap="square" rtlCol="0">
            <a:spAutoFit/>
          </a:bodyPr>
          <a:lstStyle/>
          <a:p>
            <a:pPr marL="214313" indent="-214313">
              <a:buFont typeface="Arial" panose="020B0604020202020204" pitchFamily="34" charset="0"/>
              <a:buChar char="•"/>
            </a:pPr>
            <a:r>
              <a:rPr lang="en-US" sz="1200" dirty="0" err="1"/>
              <a:t>Lotopa</a:t>
            </a:r>
            <a:r>
              <a:rPr lang="en-US" sz="1200" dirty="0"/>
              <a:t> Commercial Vehicles imported 4 Nissan Leaf Electric Cars in April 2021</a:t>
            </a:r>
          </a:p>
          <a:p>
            <a:pPr marL="214313" indent="-214313">
              <a:buFont typeface="Arial" panose="020B0604020202020204" pitchFamily="34" charset="0"/>
              <a:buChar char="•"/>
            </a:pPr>
            <a:r>
              <a:rPr lang="en-US" sz="1200" dirty="0"/>
              <a:t>Vehicle can cover 106km when fully charged</a:t>
            </a:r>
            <a:endParaRPr lang="en-FJ" sz="1200" dirty="0"/>
          </a:p>
        </p:txBody>
      </p:sp>
      <p:sp>
        <p:nvSpPr>
          <p:cNvPr id="16" name="TextBox 15">
            <a:extLst>
              <a:ext uri="{FF2B5EF4-FFF2-40B4-BE49-F238E27FC236}">
                <a16:creationId xmlns:a16="http://schemas.microsoft.com/office/drawing/2014/main" id="{B973E0C1-90E9-DFBF-19BE-8EAF7A8545FE}"/>
              </a:ext>
            </a:extLst>
          </p:cNvPr>
          <p:cNvSpPr txBox="1"/>
          <p:nvPr/>
        </p:nvSpPr>
        <p:spPr>
          <a:xfrm>
            <a:off x="4572001" y="4662481"/>
            <a:ext cx="5492573" cy="415498"/>
          </a:xfrm>
          <a:prstGeom prst="rect">
            <a:avLst/>
          </a:prstGeom>
          <a:noFill/>
        </p:spPr>
        <p:txBody>
          <a:bodyPr wrap="square">
            <a:spAutoFit/>
          </a:bodyPr>
          <a:lstStyle/>
          <a:p>
            <a:r>
              <a:rPr lang="en-US" sz="1050" dirty="0">
                <a:hlinkClick r:id="rId5"/>
              </a:rPr>
              <a:t>https://www.samoaobserver.ws/category/samoa/84420</a:t>
            </a:r>
            <a:endParaRPr lang="en-US" sz="1050" dirty="0"/>
          </a:p>
          <a:p>
            <a:endParaRPr lang="en-FJ" sz="1050" dirty="0"/>
          </a:p>
        </p:txBody>
      </p:sp>
      <p:sp>
        <p:nvSpPr>
          <p:cNvPr id="17" name="TextBox 16">
            <a:extLst>
              <a:ext uri="{FF2B5EF4-FFF2-40B4-BE49-F238E27FC236}">
                <a16:creationId xmlns:a16="http://schemas.microsoft.com/office/drawing/2014/main" id="{23C28997-5FF3-7C5B-65C8-B644E6701240}"/>
              </a:ext>
            </a:extLst>
          </p:cNvPr>
          <p:cNvSpPr txBox="1"/>
          <p:nvPr/>
        </p:nvSpPr>
        <p:spPr>
          <a:xfrm>
            <a:off x="679676" y="5556631"/>
            <a:ext cx="7784647" cy="553998"/>
          </a:xfrm>
          <a:prstGeom prst="rect">
            <a:avLst/>
          </a:prstGeom>
          <a:noFill/>
        </p:spPr>
        <p:txBody>
          <a:bodyPr wrap="square">
            <a:spAutoFit/>
          </a:bodyPr>
          <a:lstStyle/>
          <a:p>
            <a:pPr>
              <a:spcAft>
                <a:spcPts val="788"/>
              </a:spcAft>
            </a:pPr>
            <a:r>
              <a:rPr lang="en-NZ" sz="1500" b="1" dirty="0">
                <a:solidFill>
                  <a:srgbClr val="333333"/>
                </a:solidFill>
                <a:ea typeface="Times New Roman" panose="02020603050405020304" pitchFamily="18" charset="0"/>
              </a:rPr>
              <a:t>2020</a:t>
            </a:r>
            <a:r>
              <a:rPr lang="en-NZ" sz="1500" b="1" dirty="0">
                <a:ea typeface="Times New Roman" panose="02020603050405020304" pitchFamily="18" charset="0"/>
              </a:rPr>
              <a:t> New legislation was to be introduced in October to remove excise taxes on electric vehicles.</a:t>
            </a:r>
          </a:p>
        </p:txBody>
      </p:sp>
      <p:sp>
        <p:nvSpPr>
          <p:cNvPr id="2" name="Slide Number Placeholder 1">
            <a:extLst>
              <a:ext uri="{FF2B5EF4-FFF2-40B4-BE49-F238E27FC236}">
                <a16:creationId xmlns:a16="http://schemas.microsoft.com/office/drawing/2014/main" id="{1D727A9F-53E2-E570-69A3-C860C2AFDF81}"/>
              </a:ext>
            </a:extLst>
          </p:cNvPr>
          <p:cNvSpPr>
            <a:spLocks noGrp="1"/>
          </p:cNvSpPr>
          <p:nvPr>
            <p:ph type="sldNum" sz="quarter" idx="12"/>
          </p:nvPr>
        </p:nvSpPr>
        <p:spPr/>
        <p:txBody>
          <a:bodyPr/>
          <a:lstStyle/>
          <a:p>
            <a:fld id="{5267BFB4-DE33-42C6-BB9A-2D0AFA43FD58}" type="slidenum">
              <a:rPr lang="en-AU" smtClean="0"/>
              <a:t>13</a:t>
            </a:fld>
            <a:endParaRPr lang="en-AU"/>
          </a:p>
        </p:txBody>
      </p:sp>
    </p:spTree>
    <p:extLst>
      <p:ext uri="{BB962C8B-B14F-4D97-AF65-F5344CB8AC3E}">
        <p14:creationId xmlns:p14="http://schemas.microsoft.com/office/powerpoint/2010/main" val="261436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9D90AB-61A2-D5F0-F8F8-346B5B3AE76F}"/>
              </a:ext>
            </a:extLst>
          </p:cNvPr>
          <p:cNvSpPr txBox="1"/>
          <p:nvPr/>
        </p:nvSpPr>
        <p:spPr>
          <a:xfrm>
            <a:off x="-305773" y="4803743"/>
            <a:ext cx="2712089" cy="1061829"/>
          </a:xfrm>
          <a:prstGeom prst="rect">
            <a:avLst/>
          </a:prstGeom>
          <a:noFill/>
        </p:spPr>
        <p:txBody>
          <a:bodyPr wrap="square" rtlCol="0">
            <a:spAutoFit/>
          </a:bodyPr>
          <a:lstStyle/>
          <a:p>
            <a:pPr marL="642938" lvl="1" indent="-300038">
              <a:buFont typeface="+mj-lt"/>
              <a:buAutoNum type="arabicPeriod"/>
            </a:pPr>
            <a:r>
              <a:rPr lang="en-US" sz="1050" b="1" dirty="0"/>
              <a:t>10</a:t>
            </a:r>
            <a:r>
              <a:rPr lang="en-US" sz="1050" b="1" baseline="30000" dirty="0"/>
              <a:t>th</a:t>
            </a:r>
            <a:r>
              <a:rPr lang="en-US" sz="1050" b="1" dirty="0"/>
              <a:t> October 2019</a:t>
            </a:r>
            <a:r>
              <a:rPr lang="en-US" sz="1050" dirty="0"/>
              <a:t>, Gov’t of Vanuatu has requested CTCN to provide support in the form of a feasibility study for Low Emission Land Transport Sector in Vanuatu. </a:t>
            </a:r>
          </a:p>
          <a:p>
            <a:pPr lvl="1"/>
            <a:endParaRPr lang="en-US" sz="1050" dirty="0"/>
          </a:p>
        </p:txBody>
      </p:sp>
      <p:pic>
        <p:nvPicPr>
          <p:cNvPr id="6" name="Picture 5">
            <a:extLst>
              <a:ext uri="{FF2B5EF4-FFF2-40B4-BE49-F238E27FC236}">
                <a16:creationId xmlns:a16="http://schemas.microsoft.com/office/drawing/2014/main" id="{E2036582-CAD2-39FE-E111-F90E4971D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93" y="1759755"/>
            <a:ext cx="2280223" cy="2911642"/>
          </a:xfrm>
          <a:prstGeom prst="rect">
            <a:avLst/>
          </a:prstGeom>
        </p:spPr>
      </p:pic>
      <p:pic>
        <p:nvPicPr>
          <p:cNvPr id="8" name="Picture 7">
            <a:extLst>
              <a:ext uri="{FF2B5EF4-FFF2-40B4-BE49-F238E27FC236}">
                <a16:creationId xmlns:a16="http://schemas.microsoft.com/office/drawing/2014/main" id="{4CC14856-3121-27B7-A56A-63809966D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794" y="1759754"/>
            <a:ext cx="2384412" cy="2911642"/>
          </a:xfrm>
          <a:prstGeom prst="rect">
            <a:avLst/>
          </a:prstGeom>
        </p:spPr>
      </p:pic>
      <p:sp>
        <p:nvSpPr>
          <p:cNvPr id="9" name="TextBox 8">
            <a:extLst>
              <a:ext uri="{FF2B5EF4-FFF2-40B4-BE49-F238E27FC236}">
                <a16:creationId xmlns:a16="http://schemas.microsoft.com/office/drawing/2014/main" id="{476D245D-69CA-E539-54A6-D69BAF17C4FA}"/>
              </a:ext>
            </a:extLst>
          </p:cNvPr>
          <p:cNvSpPr txBox="1"/>
          <p:nvPr/>
        </p:nvSpPr>
        <p:spPr>
          <a:xfrm>
            <a:off x="3052117" y="4803742"/>
            <a:ext cx="2712089" cy="577081"/>
          </a:xfrm>
          <a:prstGeom prst="rect">
            <a:avLst/>
          </a:prstGeom>
          <a:noFill/>
        </p:spPr>
        <p:txBody>
          <a:bodyPr wrap="square" rtlCol="0">
            <a:spAutoFit/>
          </a:bodyPr>
          <a:lstStyle/>
          <a:p>
            <a:pPr lvl="1"/>
            <a:r>
              <a:rPr lang="en-US" sz="1050" dirty="0"/>
              <a:t>2. OECC submitted the final Feasibility study report to Vanuatu on 25 March 2022</a:t>
            </a:r>
          </a:p>
        </p:txBody>
      </p:sp>
      <p:pic>
        <p:nvPicPr>
          <p:cNvPr id="11" name="Picture 10">
            <a:extLst>
              <a:ext uri="{FF2B5EF4-FFF2-40B4-BE49-F238E27FC236}">
                <a16:creationId xmlns:a16="http://schemas.microsoft.com/office/drawing/2014/main" id="{9C287936-F170-481E-2802-7F6BA5B09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5337" y="1759754"/>
            <a:ext cx="2412570" cy="2911642"/>
          </a:xfrm>
          <a:prstGeom prst="rect">
            <a:avLst/>
          </a:prstGeom>
        </p:spPr>
      </p:pic>
      <p:sp>
        <p:nvSpPr>
          <p:cNvPr id="12" name="TextBox 11">
            <a:extLst>
              <a:ext uri="{FF2B5EF4-FFF2-40B4-BE49-F238E27FC236}">
                <a16:creationId xmlns:a16="http://schemas.microsoft.com/office/drawing/2014/main" id="{3771A032-79BC-7249-7992-0F9291986CE2}"/>
              </a:ext>
            </a:extLst>
          </p:cNvPr>
          <p:cNvSpPr txBox="1"/>
          <p:nvPr/>
        </p:nvSpPr>
        <p:spPr>
          <a:xfrm>
            <a:off x="6305818" y="4803742"/>
            <a:ext cx="2712089" cy="415498"/>
          </a:xfrm>
          <a:prstGeom prst="rect">
            <a:avLst/>
          </a:prstGeom>
          <a:noFill/>
        </p:spPr>
        <p:txBody>
          <a:bodyPr wrap="square" rtlCol="0">
            <a:spAutoFit/>
          </a:bodyPr>
          <a:lstStyle/>
          <a:p>
            <a:pPr lvl="1"/>
            <a:r>
              <a:rPr lang="en-US" sz="1050" dirty="0"/>
              <a:t>3. Formally submitted to GCF on Wednesday, April 20, 2022</a:t>
            </a:r>
          </a:p>
        </p:txBody>
      </p:sp>
      <p:sp>
        <p:nvSpPr>
          <p:cNvPr id="13" name="TextBox 12">
            <a:extLst>
              <a:ext uri="{FF2B5EF4-FFF2-40B4-BE49-F238E27FC236}">
                <a16:creationId xmlns:a16="http://schemas.microsoft.com/office/drawing/2014/main" id="{31B3E25F-7B37-00AD-C538-3B4D510A4302}"/>
              </a:ext>
            </a:extLst>
          </p:cNvPr>
          <p:cNvSpPr txBox="1"/>
          <p:nvPr/>
        </p:nvSpPr>
        <p:spPr>
          <a:xfrm>
            <a:off x="2177892" y="724085"/>
            <a:ext cx="5483970" cy="707886"/>
          </a:xfrm>
          <a:prstGeom prst="rect">
            <a:avLst/>
          </a:prstGeom>
          <a:noFill/>
        </p:spPr>
        <p:txBody>
          <a:bodyPr wrap="square" rtlCol="0">
            <a:spAutoFit/>
          </a:bodyPr>
          <a:lstStyle/>
          <a:p>
            <a:pPr algn="ctr"/>
            <a:r>
              <a:rPr lang="en-US" sz="2000" b="1" dirty="0">
                <a:solidFill>
                  <a:srgbClr val="0070C0"/>
                </a:solidFill>
              </a:rPr>
              <a:t>Feasibility Study for Low </a:t>
            </a:r>
            <a:r>
              <a:rPr lang="en-US" sz="2000" b="1" dirty="0" err="1">
                <a:solidFill>
                  <a:srgbClr val="0070C0"/>
                </a:solidFill>
              </a:rPr>
              <a:t>Emisision</a:t>
            </a:r>
            <a:r>
              <a:rPr lang="en-US" sz="2000" b="1" dirty="0">
                <a:solidFill>
                  <a:srgbClr val="0070C0"/>
                </a:solidFill>
              </a:rPr>
              <a:t> Land Transport Sector in Vanuatu</a:t>
            </a:r>
            <a:endParaRPr lang="en-FJ" sz="2000" b="1" dirty="0">
              <a:solidFill>
                <a:srgbClr val="0070C0"/>
              </a:solidFill>
            </a:endParaRPr>
          </a:p>
        </p:txBody>
      </p:sp>
      <p:cxnSp>
        <p:nvCxnSpPr>
          <p:cNvPr id="15" name="Straight Arrow Connector 14">
            <a:extLst>
              <a:ext uri="{FF2B5EF4-FFF2-40B4-BE49-F238E27FC236}">
                <a16:creationId xmlns:a16="http://schemas.microsoft.com/office/drawing/2014/main" id="{07AE8BC5-C749-ABE7-784B-489AC611FBD2}"/>
              </a:ext>
            </a:extLst>
          </p:cNvPr>
          <p:cNvCxnSpPr/>
          <p:nvPr/>
        </p:nvCxnSpPr>
        <p:spPr>
          <a:xfrm>
            <a:off x="2683042" y="3191376"/>
            <a:ext cx="5293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76B541-8D87-9BA2-7247-FE29A1F7A52D}"/>
              </a:ext>
            </a:extLst>
          </p:cNvPr>
          <p:cNvCxnSpPr/>
          <p:nvPr/>
        </p:nvCxnSpPr>
        <p:spPr>
          <a:xfrm>
            <a:off x="5877426" y="3191376"/>
            <a:ext cx="52939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C1BFC54-7007-CA9A-21D5-C32AA13954B9}"/>
              </a:ext>
            </a:extLst>
          </p:cNvPr>
          <p:cNvSpPr>
            <a:spLocks noGrp="1"/>
          </p:cNvSpPr>
          <p:nvPr>
            <p:ph type="sldNum" sz="quarter" idx="12"/>
          </p:nvPr>
        </p:nvSpPr>
        <p:spPr/>
        <p:txBody>
          <a:bodyPr/>
          <a:lstStyle/>
          <a:p>
            <a:fld id="{5267BFB4-DE33-42C6-BB9A-2D0AFA43FD58}" type="slidenum">
              <a:rPr lang="en-AU" smtClean="0"/>
              <a:t>14</a:t>
            </a:fld>
            <a:endParaRPr lang="en-AU"/>
          </a:p>
        </p:txBody>
      </p:sp>
    </p:spTree>
    <p:extLst>
      <p:ext uri="{BB962C8B-B14F-4D97-AF65-F5344CB8AC3E}">
        <p14:creationId xmlns:p14="http://schemas.microsoft.com/office/powerpoint/2010/main" val="153632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6A2580-F86F-4B4E-8125-1989A778DB03}"/>
              </a:ext>
            </a:extLst>
          </p:cNvPr>
          <p:cNvSpPr txBox="1"/>
          <p:nvPr/>
        </p:nvSpPr>
        <p:spPr>
          <a:xfrm>
            <a:off x="3799266" y="2299528"/>
            <a:ext cx="4853058" cy="3231654"/>
          </a:xfrm>
          <a:prstGeom prst="rect">
            <a:avLst/>
          </a:prstGeom>
          <a:noFill/>
        </p:spPr>
        <p:txBody>
          <a:bodyPr wrap="square" rtlCol="0">
            <a:spAutoFit/>
          </a:bodyPr>
          <a:lstStyle/>
          <a:p>
            <a:r>
              <a:rPr lang="en-US" sz="1700" dirty="0"/>
              <a:t>Tonga Department of Energy under Ministry of MEIDECC has requested NREL to draft an EV policy framework to accelerate the adoption of Electric Vehicles</a:t>
            </a:r>
          </a:p>
          <a:p>
            <a:endParaRPr lang="en-US" sz="1700" dirty="0"/>
          </a:p>
          <a:p>
            <a:r>
              <a:rPr lang="en-US" sz="1700" dirty="0"/>
              <a:t>Status: </a:t>
            </a:r>
          </a:p>
          <a:p>
            <a:pPr marL="214313" indent="-214313">
              <a:buFont typeface="Arial" panose="020B0604020202020204" pitchFamily="34" charset="0"/>
              <a:buChar char="•"/>
            </a:pPr>
            <a:r>
              <a:rPr lang="en-US" sz="1700" dirty="0"/>
              <a:t>Literature Review has been finalized and publish soon. </a:t>
            </a:r>
          </a:p>
          <a:p>
            <a:pPr marL="214313" indent="-214313">
              <a:buFont typeface="Arial" panose="020B0604020202020204" pitchFamily="34" charset="0"/>
              <a:buChar char="•"/>
            </a:pPr>
            <a:r>
              <a:rPr lang="en-US" sz="1700" dirty="0"/>
              <a:t>NREL still working on Task 3. </a:t>
            </a:r>
          </a:p>
          <a:p>
            <a:pPr marL="214313" indent="-214313">
              <a:buFont typeface="Arial" panose="020B0604020202020204" pitchFamily="34" charset="0"/>
              <a:buChar char="•"/>
            </a:pPr>
            <a:endParaRPr lang="en-US" sz="1700" dirty="0"/>
          </a:p>
          <a:p>
            <a:r>
              <a:rPr lang="en-US" sz="1700" dirty="0"/>
              <a:t>Rep from NREL will elaborate more on the project tomorrow.</a:t>
            </a:r>
          </a:p>
        </p:txBody>
      </p:sp>
      <p:pic>
        <p:nvPicPr>
          <p:cNvPr id="5" name="Picture 4">
            <a:extLst>
              <a:ext uri="{FF2B5EF4-FFF2-40B4-BE49-F238E27FC236}">
                <a16:creationId xmlns:a16="http://schemas.microsoft.com/office/drawing/2014/main" id="{12E3A6D8-A31B-F2D0-0C7F-08A5A57078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048" y="1930621"/>
            <a:ext cx="2688336" cy="1769364"/>
          </a:xfrm>
          <a:prstGeom prst="rect">
            <a:avLst/>
          </a:prstGeom>
        </p:spPr>
      </p:pic>
      <p:pic>
        <p:nvPicPr>
          <p:cNvPr id="7" name="Picture 6">
            <a:extLst>
              <a:ext uri="{FF2B5EF4-FFF2-40B4-BE49-F238E27FC236}">
                <a16:creationId xmlns:a16="http://schemas.microsoft.com/office/drawing/2014/main" id="{2590E67A-D3D9-7CC0-8C43-669500647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48" y="4042697"/>
            <a:ext cx="2839212" cy="1769364"/>
          </a:xfrm>
          <a:prstGeom prst="rect">
            <a:avLst/>
          </a:prstGeom>
        </p:spPr>
      </p:pic>
      <p:sp>
        <p:nvSpPr>
          <p:cNvPr id="8" name="TextBox 7">
            <a:extLst>
              <a:ext uri="{FF2B5EF4-FFF2-40B4-BE49-F238E27FC236}">
                <a16:creationId xmlns:a16="http://schemas.microsoft.com/office/drawing/2014/main" id="{9E9C343C-03E8-3BF3-3F25-0876104D85DD}"/>
              </a:ext>
            </a:extLst>
          </p:cNvPr>
          <p:cNvSpPr txBox="1"/>
          <p:nvPr/>
        </p:nvSpPr>
        <p:spPr>
          <a:xfrm>
            <a:off x="2560104" y="1155101"/>
            <a:ext cx="5893238" cy="438582"/>
          </a:xfrm>
          <a:prstGeom prst="rect">
            <a:avLst/>
          </a:prstGeom>
          <a:noFill/>
        </p:spPr>
        <p:txBody>
          <a:bodyPr wrap="square" rtlCol="0">
            <a:spAutoFit/>
          </a:bodyPr>
          <a:lstStyle/>
          <a:p>
            <a:r>
              <a:rPr lang="en-US" sz="2250" b="1" dirty="0">
                <a:solidFill>
                  <a:srgbClr val="0070C0"/>
                </a:solidFill>
              </a:rPr>
              <a:t>E-Mobility interventions in Tonga…..</a:t>
            </a:r>
            <a:endParaRPr lang="en-FJ" sz="2250" b="1" dirty="0">
              <a:solidFill>
                <a:srgbClr val="0070C0"/>
              </a:solidFill>
            </a:endParaRPr>
          </a:p>
        </p:txBody>
      </p:sp>
      <p:sp>
        <p:nvSpPr>
          <p:cNvPr id="2" name="Slide Number Placeholder 1">
            <a:extLst>
              <a:ext uri="{FF2B5EF4-FFF2-40B4-BE49-F238E27FC236}">
                <a16:creationId xmlns:a16="http://schemas.microsoft.com/office/drawing/2014/main" id="{D3B5F688-5795-0BDA-1454-7520B6590E40}"/>
              </a:ext>
            </a:extLst>
          </p:cNvPr>
          <p:cNvSpPr>
            <a:spLocks noGrp="1"/>
          </p:cNvSpPr>
          <p:nvPr>
            <p:ph type="sldNum" sz="quarter" idx="12"/>
          </p:nvPr>
        </p:nvSpPr>
        <p:spPr/>
        <p:txBody>
          <a:bodyPr/>
          <a:lstStyle/>
          <a:p>
            <a:fld id="{5267BFB4-DE33-42C6-BB9A-2D0AFA43FD58}" type="slidenum">
              <a:rPr lang="en-AU" smtClean="0"/>
              <a:t>15</a:t>
            </a:fld>
            <a:endParaRPr lang="en-AU"/>
          </a:p>
        </p:txBody>
      </p:sp>
      <p:sp>
        <p:nvSpPr>
          <p:cNvPr id="3" name="TextBox 2">
            <a:extLst>
              <a:ext uri="{FF2B5EF4-FFF2-40B4-BE49-F238E27FC236}">
                <a16:creationId xmlns:a16="http://schemas.microsoft.com/office/drawing/2014/main" id="{F030B635-9AA8-A486-B5B6-E151AC583930}"/>
              </a:ext>
            </a:extLst>
          </p:cNvPr>
          <p:cNvSpPr txBox="1"/>
          <p:nvPr/>
        </p:nvSpPr>
        <p:spPr>
          <a:xfrm>
            <a:off x="137786" y="6296689"/>
            <a:ext cx="7322961" cy="369332"/>
          </a:xfrm>
          <a:prstGeom prst="rect">
            <a:avLst/>
          </a:prstGeom>
          <a:noFill/>
        </p:spPr>
        <p:txBody>
          <a:bodyPr wrap="square" rtlCol="0">
            <a:spAutoFit/>
          </a:bodyPr>
          <a:lstStyle/>
          <a:p>
            <a:r>
              <a:rPr lang="en-US" dirty="0"/>
              <a:t>EV policy </a:t>
            </a:r>
            <a:r>
              <a:rPr lang="en-US" dirty="0">
                <a:sym typeface="Wingdings" panose="05000000000000000000" pitchFamily="2" charset="2"/>
              </a:rPr>
              <a:t></a:t>
            </a:r>
            <a:r>
              <a:rPr lang="en-US" dirty="0"/>
              <a:t> EV roadmap </a:t>
            </a:r>
            <a:r>
              <a:rPr lang="en-US" dirty="0">
                <a:sym typeface="Wingdings" panose="05000000000000000000" pitchFamily="2" charset="2"/>
              </a:rPr>
              <a:t></a:t>
            </a:r>
            <a:r>
              <a:rPr lang="en-US" dirty="0"/>
              <a:t> Feasibility study </a:t>
            </a:r>
            <a:r>
              <a:rPr lang="en-US" dirty="0">
                <a:sym typeface="Wingdings" panose="05000000000000000000" pitchFamily="2" charset="2"/>
              </a:rPr>
              <a:t> GCF concept note / proposal</a:t>
            </a:r>
            <a:r>
              <a:rPr lang="en-US" dirty="0"/>
              <a:t> </a:t>
            </a:r>
            <a:endParaRPr lang="en-FJ" dirty="0"/>
          </a:p>
        </p:txBody>
      </p:sp>
    </p:spTree>
    <p:extLst>
      <p:ext uri="{BB962C8B-B14F-4D97-AF65-F5344CB8AC3E}">
        <p14:creationId xmlns:p14="http://schemas.microsoft.com/office/powerpoint/2010/main" val="1471339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30308D-777C-A07E-D44E-3DFA4BB90073}"/>
              </a:ext>
            </a:extLst>
          </p:cNvPr>
          <p:cNvSpPr>
            <a:spLocks noGrp="1"/>
          </p:cNvSpPr>
          <p:nvPr>
            <p:ph type="sldNum" sz="quarter" idx="12"/>
          </p:nvPr>
        </p:nvSpPr>
        <p:spPr/>
        <p:txBody>
          <a:bodyPr/>
          <a:lstStyle/>
          <a:p>
            <a:fld id="{5267BFB4-DE33-42C6-BB9A-2D0AFA43FD58}" type="slidenum">
              <a:rPr lang="en-AU" smtClean="0"/>
              <a:t>16</a:t>
            </a:fld>
            <a:endParaRPr lang="en-AU"/>
          </a:p>
        </p:txBody>
      </p:sp>
      <p:sp>
        <p:nvSpPr>
          <p:cNvPr id="3" name="TextBox 2">
            <a:extLst>
              <a:ext uri="{FF2B5EF4-FFF2-40B4-BE49-F238E27FC236}">
                <a16:creationId xmlns:a16="http://schemas.microsoft.com/office/drawing/2014/main" id="{8C646C40-F1A4-76F3-7B24-818D9505319E}"/>
              </a:ext>
            </a:extLst>
          </p:cNvPr>
          <p:cNvSpPr txBox="1"/>
          <p:nvPr/>
        </p:nvSpPr>
        <p:spPr>
          <a:xfrm>
            <a:off x="1593412" y="463376"/>
            <a:ext cx="5893238" cy="438582"/>
          </a:xfrm>
          <a:prstGeom prst="rect">
            <a:avLst/>
          </a:prstGeom>
          <a:noFill/>
        </p:spPr>
        <p:txBody>
          <a:bodyPr wrap="square" rtlCol="0">
            <a:spAutoFit/>
          </a:bodyPr>
          <a:lstStyle/>
          <a:p>
            <a:pPr algn="ctr"/>
            <a:r>
              <a:rPr lang="en-US" sz="2250" b="1" dirty="0">
                <a:solidFill>
                  <a:srgbClr val="0070C0"/>
                </a:solidFill>
              </a:rPr>
              <a:t>Take-Away Messages</a:t>
            </a:r>
            <a:endParaRPr lang="en-FJ" sz="2250" b="1" dirty="0">
              <a:solidFill>
                <a:srgbClr val="0070C0"/>
              </a:solidFill>
            </a:endParaRPr>
          </a:p>
        </p:txBody>
      </p:sp>
      <p:pic>
        <p:nvPicPr>
          <p:cNvPr id="6" name="Picture 5" descr="Graphical user interface, text, application&#10;&#10;Description automatically generated with medium confidence">
            <a:extLst>
              <a:ext uri="{FF2B5EF4-FFF2-40B4-BE49-F238E27FC236}">
                <a16:creationId xmlns:a16="http://schemas.microsoft.com/office/drawing/2014/main" id="{1CDEA745-8F3C-1070-28E8-E0DF98CF9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01" y="1615858"/>
            <a:ext cx="7889049" cy="4740493"/>
          </a:xfrm>
          <a:prstGeom prst="rect">
            <a:avLst/>
          </a:prstGeom>
        </p:spPr>
      </p:pic>
    </p:spTree>
    <p:extLst>
      <p:ext uri="{BB962C8B-B14F-4D97-AF65-F5344CB8AC3E}">
        <p14:creationId xmlns:p14="http://schemas.microsoft.com/office/powerpoint/2010/main" val="392353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AB73F-B110-496A-55F8-700F681B0B76}"/>
              </a:ext>
            </a:extLst>
          </p:cNvPr>
          <p:cNvSpPr>
            <a:spLocks noGrp="1"/>
          </p:cNvSpPr>
          <p:nvPr>
            <p:ph type="sldNum" sz="quarter" idx="12"/>
          </p:nvPr>
        </p:nvSpPr>
        <p:spPr/>
        <p:txBody>
          <a:bodyPr/>
          <a:lstStyle/>
          <a:p>
            <a:fld id="{5267BFB4-DE33-42C6-BB9A-2D0AFA43FD58}" type="slidenum">
              <a:rPr lang="en-AU" smtClean="0"/>
              <a:t>17</a:t>
            </a:fld>
            <a:endParaRPr lang="en-AU"/>
          </a:p>
        </p:txBody>
      </p:sp>
      <p:pic>
        <p:nvPicPr>
          <p:cNvPr id="8" name="Picture 7">
            <a:extLst>
              <a:ext uri="{FF2B5EF4-FFF2-40B4-BE49-F238E27FC236}">
                <a16:creationId xmlns:a16="http://schemas.microsoft.com/office/drawing/2014/main" id="{925A687F-7992-221E-F70A-449201FDA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53" y="2435382"/>
            <a:ext cx="7127310" cy="3920968"/>
          </a:xfrm>
          <a:prstGeom prst="rect">
            <a:avLst/>
          </a:prstGeom>
        </p:spPr>
      </p:pic>
      <p:sp>
        <p:nvSpPr>
          <p:cNvPr id="3" name="TextBox 2">
            <a:extLst>
              <a:ext uri="{FF2B5EF4-FFF2-40B4-BE49-F238E27FC236}">
                <a16:creationId xmlns:a16="http://schemas.microsoft.com/office/drawing/2014/main" id="{46CFD29A-64DB-57AE-F96A-12D1EBACF1A3}"/>
              </a:ext>
            </a:extLst>
          </p:cNvPr>
          <p:cNvSpPr txBox="1"/>
          <p:nvPr/>
        </p:nvSpPr>
        <p:spPr>
          <a:xfrm>
            <a:off x="1222218" y="1303699"/>
            <a:ext cx="6156356" cy="553998"/>
          </a:xfrm>
          <a:prstGeom prst="rect">
            <a:avLst/>
          </a:prstGeom>
          <a:noFill/>
        </p:spPr>
        <p:txBody>
          <a:bodyPr wrap="square" rtlCol="0">
            <a:spAutoFit/>
          </a:bodyPr>
          <a:lstStyle/>
          <a:p>
            <a:pPr algn="ctr"/>
            <a:r>
              <a:rPr lang="en-US" sz="3000" b="1" dirty="0"/>
              <a:t>THANK YOU!!</a:t>
            </a:r>
            <a:endParaRPr lang="en-FJ" sz="3000" b="1" dirty="0"/>
          </a:p>
        </p:txBody>
      </p:sp>
    </p:spTree>
    <p:extLst>
      <p:ext uri="{BB962C8B-B14F-4D97-AF65-F5344CB8AC3E}">
        <p14:creationId xmlns:p14="http://schemas.microsoft.com/office/powerpoint/2010/main" val="294683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1266825"/>
            <a:ext cx="7886700" cy="993775"/>
          </a:xfrm>
        </p:spPr>
        <p:txBody>
          <a:bodyPr/>
          <a:lstStyle/>
          <a:p>
            <a:r>
              <a:rPr lang="en-AU" b="1" dirty="0">
                <a:solidFill>
                  <a:srgbClr val="0070C0"/>
                </a:solidFill>
                <a:latin typeface="+mn-lt"/>
              </a:rPr>
              <a:t>Table of Contents</a:t>
            </a:r>
          </a:p>
        </p:txBody>
      </p:sp>
      <p:sp>
        <p:nvSpPr>
          <p:cNvPr id="3" name="Content Placeholder 2"/>
          <p:cNvSpPr>
            <a:spLocks noGrp="1"/>
          </p:cNvSpPr>
          <p:nvPr>
            <p:ph idx="4294967295"/>
          </p:nvPr>
        </p:nvSpPr>
        <p:spPr>
          <a:xfrm>
            <a:off x="0" y="2420938"/>
            <a:ext cx="7886700" cy="3709987"/>
          </a:xfrm>
        </p:spPr>
        <p:txBody>
          <a:bodyPr>
            <a:normAutofit fontScale="85000" lnSpcReduction="10000"/>
          </a:bodyPr>
          <a:lstStyle/>
          <a:p>
            <a:pPr marL="385763" indent="-385763">
              <a:buFont typeface="+mj-lt"/>
              <a:buAutoNum type="arabicPeriod"/>
            </a:pPr>
            <a:r>
              <a:rPr lang="en-AU" b="1" dirty="0"/>
              <a:t>Sustainable Mobility at National Level </a:t>
            </a:r>
          </a:p>
          <a:p>
            <a:pPr lvl="1"/>
            <a:r>
              <a:rPr lang="en-AU" dirty="0"/>
              <a:t>PICTs NDCs, roadmaps etc. (targets with E-mobility specific-targets)</a:t>
            </a:r>
          </a:p>
          <a:p>
            <a:pPr marL="342900" lvl="1" indent="0">
              <a:buNone/>
            </a:pPr>
            <a:endParaRPr lang="en-AU" dirty="0"/>
          </a:p>
          <a:p>
            <a:pPr marL="385763" indent="-385763">
              <a:buFont typeface="+mj-lt"/>
              <a:buAutoNum type="arabicPeriod"/>
            </a:pPr>
            <a:r>
              <a:rPr lang="en-AU" dirty="0"/>
              <a:t>PCREEE </a:t>
            </a:r>
          </a:p>
          <a:p>
            <a:pPr lvl="1"/>
            <a:r>
              <a:rPr lang="en-AU" dirty="0"/>
              <a:t>Role of PCREEE, </a:t>
            </a:r>
          </a:p>
          <a:p>
            <a:pPr lvl="1"/>
            <a:r>
              <a:rPr lang="en-AU" dirty="0"/>
              <a:t>Supported PICTs with E-mobility development</a:t>
            </a:r>
          </a:p>
          <a:p>
            <a:pPr marL="457200" lvl="1" indent="0">
              <a:buNone/>
            </a:pPr>
            <a:endParaRPr lang="en-AU" dirty="0"/>
          </a:p>
          <a:p>
            <a:pPr marL="533400" lvl="1" indent="-457200">
              <a:buFont typeface="+mj-lt"/>
              <a:buAutoNum type="arabicParenR" startAt="3"/>
            </a:pPr>
            <a:r>
              <a:rPr lang="en-AU" dirty="0"/>
              <a:t>Highlight E-mobility stories in the PICTs region</a:t>
            </a:r>
          </a:p>
          <a:p>
            <a:pPr lvl="1"/>
            <a:endParaRPr lang="en-AU" dirty="0"/>
          </a:p>
          <a:p>
            <a:pPr marL="342900" lvl="1" indent="0">
              <a:buNone/>
            </a:pPr>
            <a:endParaRPr lang="en-AU" dirty="0"/>
          </a:p>
          <a:p>
            <a:pPr marL="385763" indent="-385763">
              <a:buFont typeface="+mj-lt"/>
              <a:buAutoNum type="arabicPeriod"/>
            </a:pPr>
            <a:r>
              <a:rPr lang="en-AU" dirty="0"/>
              <a:t>Take-away messages</a:t>
            </a:r>
          </a:p>
        </p:txBody>
      </p:sp>
      <p:sp>
        <p:nvSpPr>
          <p:cNvPr id="4" name="Slide Number Placeholder 3">
            <a:extLst>
              <a:ext uri="{FF2B5EF4-FFF2-40B4-BE49-F238E27FC236}">
                <a16:creationId xmlns:a16="http://schemas.microsoft.com/office/drawing/2014/main" id="{E7789298-8F65-8522-3205-AE0BC625AD97}"/>
              </a:ext>
            </a:extLst>
          </p:cNvPr>
          <p:cNvSpPr>
            <a:spLocks noGrp="1"/>
          </p:cNvSpPr>
          <p:nvPr>
            <p:ph type="sldNum" sz="quarter" idx="12"/>
          </p:nvPr>
        </p:nvSpPr>
        <p:spPr/>
        <p:txBody>
          <a:bodyPr/>
          <a:lstStyle/>
          <a:p>
            <a:fld id="{5267BFB4-DE33-42C6-BB9A-2D0AFA43FD58}" type="slidenum">
              <a:rPr lang="en-AU" smtClean="0"/>
              <a:t>2</a:t>
            </a:fld>
            <a:endParaRPr lang="en-AU"/>
          </a:p>
        </p:txBody>
      </p:sp>
    </p:spTree>
    <p:extLst>
      <p:ext uri="{BB962C8B-B14F-4D97-AF65-F5344CB8AC3E}">
        <p14:creationId xmlns:p14="http://schemas.microsoft.com/office/powerpoint/2010/main" val="83653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5B8328-8090-AFEA-0676-66B1CDDD3C7C}"/>
              </a:ext>
            </a:extLst>
          </p:cNvPr>
          <p:cNvSpPr txBox="1"/>
          <p:nvPr/>
        </p:nvSpPr>
        <p:spPr>
          <a:xfrm>
            <a:off x="3589975" y="336052"/>
            <a:ext cx="6484679" cy="461665"/>
          </a:xfrm>
          <a:prstGeom prst="rect">
            <a:avLst/>
          </a:prstGeom>
          <a:noFill/>
        </p:spPr>
        <p:txBody>
          <a:bodyPr wrap="square" rtlCol="0">
            <a:spAutoFit/>
          </a:bodyPr>
          <a:lstStyle/>
          <a:p>
            <a:r>
              <a:rPr lang="en-US" sz="2400" b="1" dirty="0">
                <a:solidFill>
                  <a:srgbClr val="0070C0"/>
                </a:solidFill>
              </a:rPr>
              <a:t>PICTs NDCs</a:t>
            </a:r>
            <a:endParaRPr lang="en-FJ" sz="2400" b="1" dirty="0">
              <a:solidFill>
                <a:srgbClr val="0070C0"/>
              </a:solidFill>
            </a:endParaRPr>
          </a:p>
        </p:txBody>
      </p:sp>
      <p:graphicFrame>
        <p:nvGraphicFramePr>
          <p:cNvPr id="6" name="Table 5">
            <a:extLst>
              <a:ext uri="{FF2B5EF4-FFF2-40B4-BE49-F238E27FC236}">
                <a16:creationId xmlns:a16="http://schemas.microsoft.com/office/drawing/2014/main" id="{7EAF78F3-5777-0009-408C-A23C6F323B1A}"/>
              </a:ext>
            </a:extLst>
          </p:cNvPr>
          <p:cNvGraphicFramePr>
            <a:graphicFrameLocks noGrp="1"/>
          </p:cNvGraphicFramePr>
          <p:nvPr>
            <p:extLst>
              <p:ext uri="{D42A27DB-BD31-4B8C-83A1-F6EECF244321}">
                <p14:modId xmlns:p14="http://schemas.microsoft.com/office/powerpoint/2010/main" val="2388346042"/>
              </p:ext>
            </p:extLst>
          </p:nvPr>
        </p:nvGraphicFramePr>
        <p:xfrm>
          <a:off x="147637" y="1044297"/>
          <a:ext cx="8848726" cy="5712665"/>
        </p:xfrm>
        <a:graphic>
          <a:graphicData uri="http://schemas.openxmlformats.org/drawingml/2006/table">
            <a:tbl>
              <a:tblPr firstRow="1" firstCol="1" bandRow="1"/>
              <a:tblGrid>
                <a:gridCol w="695596">
                  <a:extLst>
                    <a:ext uri="{9D8B030D-6E8A-4147-A177-3AD203B41FA5}">
                      <a16:colId xmlns:a16="http://schemas.microsoft.com/office/drawing/2014/main" val="1554868084"/>
                    </a:ext>
                  </a:extLst>
                </a:gridCol>
                <a:gridCol w="4014057">
                  <a:extLst>
                    <a:ext uri="{9D8B030D-6E8A-4147-A177-3AD203B41FA5}">
                      <a16:colId xmlns:a16="http://schemas.microsoft.com/office/drawing/2014/main" val="3697322842"/>
                    </a:ext>
                  </a:extLst>
                </a:gridCol>
                <a:gridCol w="4139073">
                  <a:extLst>
                    <a:ext uri="{9D8B030D-6E8A-4147-A177-3AD203B41FA5}">
                      <a16:colId xmlns:a16="http://schemas.microsoft.com/office/drawing/2014/main" val="2635808640"/>
                    </a:ext>
                  </a:extLst>
                </a:gridCol>
              </a:tblGrid>
              <a:tr h="175308">
                <a:tc>
                  <a:txBody>
                    <a:bodyPr/>
                    <a:lstStyle/>
                    <a:p>
                      <a:pPr algn="ctr">
                        <a:lnSpc>
                          <a:spcPct val="107000"/>
                        </a:lnSpc>
                        <a:spcAft>
                          <a:spcPts val="800"/>
                        </a:spcAft>
                      </a:pPr>
                      <a:r>
                        <a:rPr lang="en-NZ" sz="1200" b="1" dirty="0">
                          <a:solidFill>
                            <a:srgbClr val="FFFFFF"/>
                          </a:solidFill>
                          <a:effectLst/>
                          <a:latin typeface="+mn-lt"/>
                          <a:ea typeface="Calibri" panose="020F0502020204030204" pitchFamily="34" charset="0"/>
                          <a:cs typeface="Times New Roman" panose="02020603050405020304" pitchFamily="18" charset="0"/>
                        </a:rPr>
                        <a:t>Country</a:t>
                      </a:r>
                      <a:endParaRPr lang="en-NZ" sz="1200" b="1"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546A"/>
                    </a:solidFill>
                  </a:tcPr>
                </a:tc>
                <a:tc>
                  <a:txBody>
                    <a:bodyPr/>
                    <a:lstStyle/>
                    <a:p>
                      <a:pPr algn="ctr">
                        <a:lnSpc>
                          <a:spcPct val="107000"/>
                        </a:lnSpc>
                        <a:spcAft>
                          <a:spcPts val="800"/>
                        </a:spcAft>
                      </a:pPr>
                      <a:r>
                        <a:rPr lang="en-NZ" sz="1200" b="1" dirty="0">
                          <a:solidFill>
                            <a:srgbClr val="FFFFFF"/>
                          </a:solidFill>
                          <a:effectLst/>
                          <a:latin typeface="+mn-lt"/>
                          <a:ea typeface="Calibri" panose="020F0502020204030204" pitchFamily="34" charset="0"/>
                          <a:cs typeface="Times New Roman" panose="02020603050405020304" pitchFamily="18" charset="0"/>
                        </a:rPr>
                        <a:t>1</a:t>
                      </a:r>
                      <a:r>
                        <a:rPr lang="en-NZ" sz="1200" b="1" baseline="30000" dirty="0">
                          <a:solidFill>
                            <a:srgbClr val="FFFFFF"/>
                          </a:solidFill>
                          <a:effectLst/>
                          <a:latin typeface="+mn-lt"/>
                          <a:ea typeface="Calibri" panose="020F0502020204030204" pitchFamily="34" charset="0"/>
                          <a:cs typeface="Times New Roman" panose="02020603050405020304" pitchFamily="18" charset="0"/>
                        </a:rPr>
                        <a:t>st</a:t>
                      </a:r>
                      <a:r>
                        <a:rPr lang="en-NZ" sz="1200" b="1" dirty="0">
                          <a:solidFill>
                            <a:srgbClr val="FFFFFF"/>
                          </a:solidFill>
                          <a:effectLst/>
                          <a:latin typeface="+mn-lt"/>
                          <a:ea typeface="Calibri" panose="020F0502020204030204" pitchFamily="34" charset="0"/>
                          <a:cs typeface="Times New Roman" panose="02020603050405020304" pitchFamily="18" charset="0"/>
                        </a:rPr>
                        <a:t> NDC Mitigation Target Sector</a:t>
                      </a:r>
                      <a:endParaRPr lang="en-NZ" sz="1200" b="1"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546A"/>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NZ" sz="1200" b="1" dirty="0">
                          <a:solidFill>
                            <a:srgbClr val="FFFFFF"/>
                          </a:solidFill>
                          <a:effectLst/>
                          <a:latin typeface="+mn-lt"/>
                          <a:ea typeface="Calibri" panose="020F0502020204030204" pitchFamily="34" charset="0"/>
                          <a:cs typeface="Times New Roman" panose="02020603050405020304" pitchFamily="18" charset="0"/>
                        </a:rPr>
                        <a:t>2</a:t>
                      </a:r>
                      <a:r>
                        <a:rPr lang="en-NZ" sz="1200" b="1" baseline="30000" dirty="0">
                          <a:solidFill>
                            <a:srgbClr val="FFFFFF"/>
                          </a:solidFill>
                          <a:effectLst/>
                          <a:latin typeface="+mn-lt"/>
                          <a:ea typeface="Calibri" panose="020F0502020204030204" pitchFamily="34" charset="0"/>
                          <a:cs typeface="Times New Roman" panose="02020603050405020304" pitchFamily="18" charset="0"/>
                        </a:rPr>
                        <a:t>nd</a:t>
                      </a:r>
                      <a:r>
                        <a:rPr lang="en-NZ" sz="1200" b="1" dirty="0">
                          <a:solidFill>
                            <a:srgbClr val="FFFFFF"/>
                          </a:solidFill>
                          <a:effectLst/>
                          <a:latin typeface="+mn-lt"/>
                          <a:ea typeface="Calibri" panose="020F0502020204030204" pitchFamily="34" charset="0"/>
                          <a:cs typeface="Times New Roman" panose="02020603050405020304" pitchFamily="18" charset="0"/>
                        </a:rPr>
                        <a:t>  NDC Mitigation Target Sector</a:t>
                      </a:r>
                      <a:endParaRPr lang="en-NZ" sz="1200" b="1"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546A"/>
                    </a:solidFill>
                  </a:tcPr>
                </a:tc>
                <a:extLst>
                  <a:ext uri="{0D108BD9-81ED-4DB2-BD59-A6C34878D82A}">
                    <a16:rowId xmlns:a16="http://schemas.microsoft.com/office/drawing/2014/main" val="2642327777"/>
                  </a:ext>
                </a:extLst>
              </a:tr>
              <a:tr h="151924">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Cook Is</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Electricity </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No further Revision</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580738"/>
                  </a:ext>
                </a:extLst>
              </a:tr>
              <a:tr h="151924">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FSM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Electricity Generation &amp; Transport </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No further Revision</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2770545"/>
                  </a:ext>
                </a:extLst>
              </a:tr>
              <a:tr h="310896">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Fiji</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Electricity Generation &amp; Transport </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NZ" sz="1200" dirty="0">
                          <a:solidFill>
                            <a:srgbClr val="000000"/>
                          </a:solidFill>
                          <a:effectLst/>
                          <a:latin typeface="+mn-lt"/>
                          <a:ea typeface="Calibri" panose="020F0502020204030204" pitchFamily="34" charset="0"/>
                          <a:cs typeface="Times New Roman" panose="02020603050405020304" pitchFamily="18" charset="0"/>
                        </a:rPr>
                        <a:t>Electricity Generation &amp; Transport, inclusive of target in Domestic Maritime shipping</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808795"/>
                  </a:ext>
                </a:extLst>
              </a:tr>
              <a:tr h="310896">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Kiribati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Energy sector: power and Transport, maritime and coastal sector including mangrove, coastal vegetation and seagrass beds</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No further Revision</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650323"/>
                  </a:ext>
                </a:extLst>
              </a:tr>
              <a:tr h="387096">
                <a:tc>
                  <a:txBody>
                    <a:bodyPr/>
                    <a:lstStyle/>
                    <a:p>
                      <a:pPr>
                        <a:lnSpc>
                          <a:spcPct val="107000"/>
                        </a:lnSpc>
                        <a:spcAft>
                          <a:spcPts val="800"/>
                        </a:spcAft>
                      </a:pPr>
                      <a:r>
                        <a:rPr lang="en-NZ" sz="1200">
                          <a:effectLst/>
                          <a:latin typeface="+mn-lt"/>
                          <a:ea typeface="Calibri" panose="020F0502020204030204" pitchFamily="34" charset="0"/>
                          <a:cs typeface="Times New Roman" panose="02020603050405020304" pitchFamily="18" charset="0"/>
                        </a:rPr>
                        <a:t>Marshall Is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Electricity, transportation (land and sea), waste and cooking and lighting</a:t>
                      </a:r>
                    </a:p>
                    <a:p>
                      <a:pPr>
                        <a:lnSpc>
                          <a:spcPct val="107000"/>
                        </a:lnSpc>
                        <a:spcAft>
                          <a:spcPts val="800"/>
                        </a:spcAft>
                      </a:pPr>
                      <a:r>
                        <a:rPr lang="en-US" sz="1200" dirty="0"/>
                        <a:t>Indicative target to reduce GHG emissions by 45% below 2010 levels by 2030</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t>**Indicative target to reduce GHG emissions by 58% below 2010 levels by 2030</a:t>
                      </a:r>
                      <a:endParaRPr lang="en-NZ"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4642514"/>
                  </a:ext>
                </a:extLst>
              </a:tr>
              <a:tr h="421898">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Nauru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Sectoral (energy sector) - electricity generation sector and energy efficiency through demand side management.</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No further Revisions</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24675"/>
                  </a:ext>
                </a:extLst>
              </a:tr>
              <a:tr h="151924">
                <a:tc>
                  <a:txBody>
                    <a:bodyPr/>
                    <a:lstStyle/>
                    <a:p>
                      <a:pPr>
                        <a:lnSpc>
                          <a:spcPct val="107000"/>
                        </a:lnSpc>
                        <a:spcAft>
                          <a:spcPts val="800"/>
                        </a:spcAft>
                      </a:pPr>
                      <a:r>
                        <a:rPr lang="en-NZ" sz="1200">
                          <a:effectLst/>
                          <a:latin typeface="+mn-lt"/>
                          <a:ea typeface="Calibri" panose="020F0502020204030204" pitchFamily="34" charset="0"/>
                          <a:cs typeface="Times New Roman" panose="02020603050405020304" pitchFamily="18" charset="0"/>
                        </a:rPr>
                        <a:t>Niue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Energy </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No further Revisions</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024868"/>
                  </a:ext>
                </a:extLst>
              </a:tr>
              <a:tr h="200062">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Palau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 Energy sector with a focus on electricity and transport </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No further revisions</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8394910"/>
                  </a:ext>
                </a:extLst>
              </a:tr>
              <a:tr h="238135">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PNG</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just">
                        <a:lnSpc>
                          <a:spcPct val="107000"/>
                        </a:lnSpc>
                        <a:spcAft>
                          <a:spcPts val="600"/>
                        </a:spcAft>
                        <a:buSzPts val="1000"/>
                        <a:buFont typeface="Symbol" panose="05050102010706020507" pitchFamily="18" charset="2"/>
                        <a:buNone/>
                        <a:tabLst>
                          <a:tab pos="221615" algn="l"/>
                        </a:tabLst>
                      </a:pPr>
                      <a:r>
                        <a:rPr lang="en-NZ" sz="1200" dirty="0">
                          <a:effectLst/>
                          <a:latin typeface="+mn-lt"/>
                          <a:ea typeface="Calibri" panose="020F0502020204030204" pitchFamily="34" charset="0"/>
                          <a:cs typeface="Times New Roman" panose="02020603050405020304" pitchFamily="18" charset="0"/>
                        </a:rPr>
                        <a:t>To become carbon free by 2030 - 100% RE in electricity generation by 2030</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just">
                        <a:lnSpc>
                          <a:spcPct val="107000"/>
                        </a:lnSpc>
                        <a:spcAft>
                          <a:spcPts val="600"/>
                        </a:spcAft>
                        <a:buSzPts val="1000"/>
                        <a:buFont typeface="Symbol" panose="05050102010706020507" pitchFamily="18" charset="2"/>
                        <a:buNone/>
                        <a:tabLst>
                          <a:tab pos="221615" algn="l"/>
                        </a:tabLst>
                      </a:pPr>
                      <a:r>
                        <a:rPr lang="en-NZ" sz="1200" dirty="0">
                          <a:solidFill>
                            <a:srgbClr val="000000"/>
                          </a:solidFill>
                          <a:effectLst/>
                          <a:latin typeface="+mn-lt"/>
                          <a:ea typeface="Times New Roman" panose="02020603050405020304" pitchFamily="18" charset="0"/>
                          <a:cs typeface="Times New Roman" panose="02020603050405020304" pitchFamily="18" charset="0"/>
                        </a:rPr>
                        <a:t>Energy: Electricity Supply and Forestry</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389066"/>
                  </a:ext>
                </a:extLst>
              </a:tr>
              <a:tr h="310896">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Samoa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Energy sector with a focus on the Electricity sub-sector – 100% of its electricity generated from renewable energy sources by 2025</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Subsector focus – Electricity, Land Transport, Maritime Transport, Tourism</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5925787"/>
                  </a:ext>
                </a:extLst>
              </a:tr>
              <a:tr h="151924">
                <a:tc>
                  <a:txBody>
                    <a:bodyPr/>
                    <a:lstStyle/>
                    <a:p>
                      <a:pPr>
                        <a:lnSpc>
                          <a:spcPct val="107000"/>
                        </a:lnSpc>
                        <a:spcAft>
                          <a:spcPts val="800"/>
                        </a:spcAft>
                      </a:pPr>
                      <a:r>
                        <a:rPr lang="en-NZ" sz="1200">
                          <a:effectLst/>
                          <a:latin typeface="+mn-lt"/>
                          <a:ea typeface="Calibri" panose="020F0502020204030204" pitchFamily="34" charset="0"/>
                          <a:cs typeface="Times New Roman" panose="02020603050405020304" pitchFamily="18" charset="0"/>
                        </a:rPr>
                        <a:t>Solomon Is</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just">
                        <a:spcBef>
                          <a:spcPts val="500"/>
                        </a:spcBef>
                        <a:spcAft>
                          <a:spcPts val="600"/>
                        </a:spcAft>
                        <a:buSzPts val="1000"/>
                        <a:buFont typeface="Symbol" panose="05050102010706020507" pitchFamily="18" charset="2"/>
                        <a:buNone/>
                        <a:tabLst>
                          <a:tab pos="221615" algn="l"/>
                        </a:tabLst>
                      </a:pPr>
                      <a:r>
                        <a:rPr lang="en-NZ" sz="1200" dirty="0">
                          <a:solidFill>
                            <a:srgbClr val="000000"/>
                          </a:solidFill>
                          <a:effectLst/>
                          <a:latin typeface="+mn-lt"/>
                          <a:ea typeface="Times New Roman" panose="02020603050405020304" pitchFamily="18" charset="0"/>
                          <a:cs typeface="Times New Roman" panose="02020603050405020304" pitchFamily="18" charset="0"/>
                        </a:rPr>
                        <a:t>Electricity generation</a:t>
                      </a:r>
                      <a:r>
                        <a:rPr lang="en-NZ" sz="1200" dirty="0">
                          <a:effectLst/>
                          <a:latin typeface="+mn-lt"/>
                          <a:ea typeface="Times New Roman" panose="02020603050405020304" pitchFamily="18" charset="0"/>
                          <a:cs typeface="Times New Roman" panose="02020603050405020304" pitchFamily="18" charset="0"/>
                        </a:rPr>
                        <a:t>, Sea transport &amp; Land transport</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500"/>
                        </a:spcBef>
                        <a:spcAft>
                          <a:spcPts val="600"/>
                        </a:spcAft>
                        <a:buClrTx/>
                        <a:buSzPts val="1000"/>
                        <a:buFont typeface="Symbol" panose="05050102010706020507" pitchFamily="18" charset="2"/>
                        <a:buNone/>
                        <a:tabLst>
                          <a:tab pos="221615" algn="l"/>
                        </a:tabLst>
                        <a:defRPr/>
                      </a:pPr>
                      <a:r>
                        <a:rPr lang="en-NZ" sz="1200" dirty="0">
                          <a:solidFill>
                            <a:srgbClr val="000000"/>
                          </a:solidFill>
                          <a:effectLst/>
                          <a:latin typeface="+mn-lt"/>
                          <a:ea typeface="Times New Roman" panose="02020603050405020304" pitchFamily="18" charset="0"/>
                          <a:cs typeface="Times New Roman" panose="02020603050405020304" pitchFamily="18" charset="0"/>
                        </a:rPr>
                        <a:t>Electricity generation</a:t>
                      </a:r>
                      <a:r>
                        <a:rPr lang="en-NZ" sz="1200" dirty="0">
                          <a:effectLst/>
                          <a:latin typeface="+mn-lt"/>
                          <a:ea typeface="Times New Roman" panose="02020603050405020304" pitchFamily="18" charset="0"/>
                          <a:cs typeface="Times New Roman" panose="02020603050405020304" pitchFamily="18" charset="0"/>
                        </a:rPr>
                        <a:t>, Sea transport &amp; Land transport</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3566023"/>
                  </a:ext>
                </a:extLst>
              </a:tr>
              <a:tr h="261278">
                <a:tc>
                  <a:txBody>
                    <a:bodyPr/>
                    <a:lstStyle/>
                    <a:p>
                      <a:pPr>
                        <a:lnSpc>
                          <a:spcPct val="107000"/>
                        </a:lnSpc>
                        <a:spcAft>
                          <a:spcPts val="800"/>
                        </a:spcAft>
                      </a:pPr>
                      <a:r>
                        <a:rPr lang="en-NZ" sz="1200">
                          <a:effectLst/>
                          <a:latin typeface="+mn-lt"/>
                          <a:ea typeface="Calibri" panose="020F0502020204030204" pitchFamily="34" charset="0"/>
                          <a:cs typeface="Times New Roman" panose="02020603050405020304" pitchFamily="18" charset="0"/>
                        </a:rPr>
                        <a:t>Tonga</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07000"/>
                        </a:lnSpc>
                        <a:spcAft>
                          <a:spcPts val="600"/>
                        </a:spcAft>
                        <a:buSzPts val="1000"/>
                        <a:buFont typeface="Symbol" panose="05050102010706020507" pitchFamily="18" charset="2"/>
                        <a:buNone/>
                        <a:tabLst>
                          <a:tab pos="457200" algn="l"/>
                        </a:tabLst>
                      </a:pPr>
                      <a:r>
                        <a:rPr lang="en-NZ" sz="1200" dirty="0">
                          <a:solidFill>
                            <a:srgbClr val="000000"/>
                          </a:solidFill>
                          <a:effectLst/>
                          <a:latin typeface="+mn-lt"/>
                          <a:ea typeface="Times New Roman" panose="02020603050405020304" pitchFamily="18" charset="0"/>
                          <a:cs typeface="Times New Roman" panose="02020603050405020304" pitchFamily="18" charset="0"/>
                        </a:rPr>
                        <a:t>Energy, Waste &amp; Land Use, Land Use Change and Forestry (LULUCF)</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600"/>
                        </a:spcAft>
                        <a:buClrTx/>
                        <a:buSzPts val="1000"/>
                        <a:buFont typeface="Symbol" panose="05050102010706020507" pitchFamily="18" charset="2"/>
                        <a:buNone/>
                        <a:tabLst>
                          <a:tab pos="457200" algn="l"/>
                        </a:tabLst>
                        <a:defRPr/>
                      </a:pPr>
                      <a:r>
                        <a:rPr lang="en-NZ" sz="1200" dirty="0">
                          <a:solidFill>
                            <a:srgbClr val="000000"/>
                          </a:solidFill>
                          <a:effectLst/>
                          <a:latin typeface="+mn-lt"/>
                          <a:ea typeface="Times New Roman" panose="02020603050405020304" pitchFamily="18" charset="0"/>
                          <a:cs typeface="Times New Roman" panose="02020603050405020304" pitchFamily="18" charset="0"/>
                        </a:rPr>
                        <a:t>Energy, Waste &amp; Land Use, Land Use Change and Forestry (LULUCF)</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3002834"/>
                  </a:ext>
                </a:extLst>
              </a:tr>
              <a:tr h="200062">
                <a:tc>
                  <a:txBody>
                    <a:bodyPr/>
                    <a:lstStyle/>
                    <a:p>
                      <a:pPr>
                        <a:lnSpc>
                          <a:spcPct val="107000"/>
                        </a:lnSpc>
                        <a:spcAft>
                          <a:spcPts val="800"/>
                        </a:spcAft>
                      </a:pPr>
                      <a:r>
                        <a:rPr lang="en-NZ" sz="1200">
                          <a:effectLst/>
                          <a:latin typeface="+mn-lt"/>
                          <a:ea typeface="Calibri" panose="020F0502020204030204" pitchFamily="34" charset="0"/>
                          <a:cs typeface="Times New Roman" panose="02020603050405020304" pitchFamily="18" charset="0"/>
                        </a:rPr>
                        <a:t>Tuvalu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nSpc>
                          <a:spcPct val="107000"/>
                        </a:lnSpc>
                        <a:spcAft>
                          <a:spcPts val="800"/>
                        </a:spcAft>
                        <a:buFont typeface="Arial" panose="020B0604020202020204" pitchFamily="34" charset="0"/>
                        <a:buNone/>
                      </a:pPr>
                      <a:r>
                        <a:rPr lang="en-NZ" sz="1200" dirty="0">
                          <a:solidFill>
                            <a:srgbClr val="000000"/>
                          </a:solidFill>
                          <a:effectLst/>
                          <a:latin typeface="+mn-lt"/>
                          <a:ea typeface="Calibri" panose="020F0502020204030204" pitchFamily="34" charset="0"/>
                          <a:cs typeface="Times New Roman" panose="02020603050405020304" pitchFamily="18" charset="0"/>
                        </a:rPr>
                        <a:t>Electricity Sector – achieve 100% of GHG reductions</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nSpc>
                          <a:spcPct val="107000"/>
                        </a:lnSpc>
                        <a:spcAft>
                          <a:spcPts val="800"/>
                        </a:spcAft>
                        <a:buFont typeface="Arial" panose="020B0604020202020204" pitchFamily="34" charset="0"/>
                        <a:buNone/>
                      </a:pPr>
                      <a:r>
                        <a:rPr lang="en-NZ" sz="1200" i="1" dirty="0">
                          <a:effectLst/>
                          <a:latin typeface="+mn-lt"/>
                          <a:ea typeface="Calibri" panose="020F0502020204030204" pitchFamily="34" charset="0"/>
                          <a:cs typeface="Times New Roman" panose="02020603050405020304" pitchFamily="18" charset="0"/>
                        </a:rPr>
                        <a:t>Work in progress on Updating 1</a:t>
                      </a:r>
                      <a:r>
                        <a:rPr lang="en-NZ" sz="1200" i="1" baseline="30000" dirty="0">
                          <a:effectLst/>
                          <a:latin typeface="+mn-lt"/>
                          <a:ea typeface="Calibri" panose="020F0502020204030204" pitchFamily="34" charset="0"/>
                          <a:cs typeface="Times New Roman" panose="02020603050405020304" pitchFamily="18" charset="0"/>
                        </a:rPr>
                        <a:t>st</a:t>
                      </a:r>
                      <a:r>
                        <a:rPr lang="en-NZ" sz="1200" i="1" dirty="0">
                          <a:effectLst/>
                          <a:latin typeface="+mn-lt"/>
                          <a:ea typeface="Calibri" panose="020F0502020204030204" pitchFamily="34" charset="0"/>
                          <a:cs typeface="Times New Roman" panose="02020603050405020304" pitchFamily="18" charset="0"/>
                        </a:rPr>
                        <a:t> NDC – launch soon!!</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361954"/>
                  </a:ext>
                </a:extLst>
              </a:tr>
              <a:tr h="407111">
                <a:tc>
                  <a:txBody>
                    <a:bodyPr/>
                    <a:lstStyle/>
                    <a:p>
                      <a:pPr>
                        <a:lnSpc>
                          <a:spcPct val="107000"/>
                        </a:lnSpc>
                        <a:spcAft>
                          <a:spcPts val="800"/>
                        </a:spcAft>
                      </a:pPr>
                      <a:r>
                        <a:rPr lang="en-NZ" sz="1200" dirty="0">
                          <a:effectLst/>
                          <a:latin typeface="+mn-lt"/>
                          <a:ea typeface="Calibri" panose="020F0502020204030204" pitchFamily="34" charset="0"/>
                          <a:cs typeface="Times New Roman" panose="02020603050405020304" pitchFamily="18" charset="0"/>
                        </a:rPr>
                        <a:t>Vanuatu </a:t>
                      </a: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NZ" sz="1200" dirty="0">
                          <a:solidFill>
                            <a:srgbClr val="000000"/>
                          </a:solidFill>
                          <a:effectLst/>
                          <a:latin typeface="+mn-lt"/>
                          <a:ea typeface="Calibri" panose="020F0502020204030204" pitchFamily="34" charset="0"/>
                          <a:cs typeface="Times New Roman" panose="02020603050405020304" pitchFamily="18" charset="0"/>
                        </a:rPr>
                        <a:t>Mainly electricity generation sub-sector but with ancillary mitigation possible in forestry, agriculture, transport and energy efficiency sector wide.</a:t>
                      </a: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endParaRPr lang="en-NZ" sz="1200" dirty="0">
                        <a:effectLst/>
                        <a:latin typeface="+mn-lt"/>
                        <a:ea typeface="Calibri" panose="020F0502020204030204" pitchFamily="34" charset="0"/>
                        <a:cs typeface="Times New Roman" panose="02020603050405020304" pitchFamily="18" charset="0"/>
                      </a:endParaRPr>
                    </a:p>
                  </a:txBody>
                  <a:tcPr marL="49898" marR="498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7655466"/>
                  </a:ext>
                </a:extLst>
              </a:tr>
            </a:tbl>
          </a:graphicData>
        </a:graphic>
      </p:graphicFrame>
      <p:sp>
        <p:nvSpPr>
          <p:cNvPr id="2" name="Slide Number Placeholder 1">
            <a:extLst>
              <a:ext uri="{FF2B5EF4-FFF2-40B4-BE49-F238E27FC236}">
                <a16:creationId xmlns:a16="http://schemas.microsoft.com/office/drawing/2014/main" id="{5F81B7C4-F9F8-0DAC-8B69-F4D5BF02814D}"/>
              </a:ext>
            </a:extLst>
          </p:cNvPr>
          <p:cNvSpPr>
            <a:spLocks noGrp="1"/>
          </p:cNvSpPr>
          <p:nvPr>
            <p:ph type="sldNum" sz="quarter" idx="12"/>
          </p:nvPr>
        </p:nvSpPr>
        <p:spPr/>
        <p:txBody>
          <a:bodyPr/>
          <a:lstStyle/>
          <a:p>
            <a:fld id="{5267BFB4-DE33-42C6-BB9A-2D0AFA43FD58}" type="slidenum">
              <a:rPr lang="en-AU" smtClean="0"/>
              <a:t>3</a:t>
            </a:fld>
            <a:endParaRPr lang="en-AU"/>
          </a:p>
        </p:txBody>
      </p:sp>
    </p:spTree>
    <p:extLst>
      <p:ext uri="{BB962C8B-B14F-4D97-AF65-F5344CB8AC3E}">
        <p14:creationId xmlns:p14="http://schemas.microsoft.com/office/powerpoint/2010/main" val="88158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34A129-EB2C-C94C-7CD3-E47D3B126FA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738313"/>
            <a:ext cx="7886700" cy="2609850"/>
          </a:xfrm>
        </p:spPr>
      </p:pic>
      <p:sp>
        <p:nvSpPr>
          <p:cNvPr id="8" name="TextBox 7">
            <a:extLst>
              <a:ext uri="{FF2B5EF4-FFF2-40B4-BE49-F238E27FC236}">
                <a16:creationId xmlns:a16="http://schemas.microsoft.com/office/drawing/2014/main" id="{87734233-EE3D-9713-4751-843E3CB2D510}"/>
              </a:ext>
            </a:extLst>
          </p:cNvPr>
          <p:cNvSpPr txBox="1"/>
          <p:nvPr/>
        </p:nvSpPr>
        <p:spPr>
          <a:xfrm>
            <a:off x="519794" y="4620817"/>
            <a:ext cx="7886700" cy="1631216"/>
          </a:xfrm>
          <a:prstGeom prst="rect">
            <a:avLst/>
          </a:prstGeom>
          <a:noFill/>
        </p:spPr>
        <p:txBody>
          <a:bodyPr wrap="square">
            <a:spAutoFit/>
          </a:bodyPr>
          <a:lstStyle/>
          <a:p>
            <a:r>
              <a:rPr lang="en-US" sz="2000" dirty="0"/>
              <a:t>“Land transport Reducing GHG emissions in the land transport sector may be achieved by initially electrifying a percentage of vehicles in Samoa …… </a:t>
            </a:r>
          </a:p>
          <a:p>
            <a:endParaRPr lang="en-US" sz="2000" dirty="0"/>
          </a:p>
          <a:p>
            <a:r>
              <a:rPr lang="en-US" sz="2000" dirty="0"/>
              <a:t>The successful adoption of these measures will require further feasibility studies and assessments ……….  ‘’</a:t>
            </a:r>
            <a:endParaRPr lang="en-NZ" sz="2000"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C4F0F511-6754-25DD-D05C-30ECDB101229}"/>
                  </a:ext>
                </a:extLst>
              </p14:cNvPr>
              <p14:cNvContentPartPr/>
              <p14:nvPr/>
            </p14:nvContentPartPr>
            <p14:xfrm>
              <a:off x="2969855" y="2706797"/>
              <a:ext cx="5682960" cy="502470"/>
            </p14:xfrm>
          </p:contentPart>
        </mc:Choice>
        <mc:Fallback xmlns="">
          <p:pic>
            <p:nvPicPr>
              <p:cNvPr id="9" name="Ink 8">
                <a:extLst>
                  <a:ext uri="{FF2B5EF4-FFF2-40B4-BE49-F238E27FC236}">
                    <a16:creationId xmlns:a16="http://schemas.microsoft.com/office/drawing/2014/main" id="{C4F0F511-6754-25DD-D05C-30ECDB101229}"/>
                  </a:ext>
                </a:extLst>
              </p:cNvPr>
              <p:cNvPicPr/>
              <p:nvPr/>
            </p:nvPicPr>
            <p:blipFill>
              <a:blip r:embed="rId4"/>
              <a:stretch>
                <a:fillRect/>
              </a:stretch>
            </p:blipFill>
            <p:spPr>
              <a:xfrm>
                <a:off x="2960856" y="2697799"/>
                <a:ext cx="5700599" cy="520107"/>
              </a:xfrm>
              <a:prstGeom prst="rect">
                <a:avLst/>
              </a:prstGeom>
            </p:spPr>
          </p:pic>
        </mc:Fallback>
      </mc:AlternateContent>
      <p:sp>
        <p:nvSpPr>
          <p:cNvPr id="2" name="TextBox 1">
            <a:extLst>
              <a:ext uri="{FF2B5EF4-FFF2-40B4-BE49-F238E27FC236}">
                <a16:creationId xmlns:a16="http://schemas.microsoft.com/office/drawing/2014/main" id="{B460B010-1E2D-146A-0F89-072B60EF0946}"/>
              </a:ext>
            </a:extLst>
          </p:cNvPr>
          <p:cNvSpPr txBox="1"/>
          <p:nvPr/>
        </p:nvSpPr>
        <p:spPr>
          <a:xfrm>
            <a:off x="3314429" y="990470"/>
            <a:ext cx="5092065" cy="600164"/>
          </a:xfrm>
          <a:prstGeom prst="rect">
            <a:avLst/>
          </a:prstGeom>
          <a:noFill/>
        </p:spPr>
        <p:txBody>
          <a:bodyPr wrap="square" rtlCol="0">
            <a:spAutoFit/>
          </a:bodyPr>
          <a:lstStyle/>
          <a:p>
            <a:r>
              <a:rPr lang="en-US" sz="3300" b="1" dirty="0">
                <a:solidFill>
                  <a:srgbClr val="FF0000"/>
                </a:solidFill>
              </a:rPr>
              <a:t>SAMOA</a:t>
            </a:r>
            <a:endParaRPr lang="en-FJ" sz="3300" b="1" dirty="0">
              <a:solidFill>
                <a:srgbClr val="FF0000"/>
              </a:solidFill>
            </a:endParaRPr>
          </a:p>
        </p:txBody>
      </p:sp>
      <p:sp>
        <p:nvSpPr>
          <p:cNvPr id="3" name="Slide Number Placeholder 2">
            <a:extLst>
              <a:ext uri="{FF2B5EF4-FFF2-40B4-BE49-F238E27FC236}">
                <a16:creationId xmlns:a16="http://schemas.microsoft.com/office/drawing/2014/main" id="{B8F8F62E-B1AB-1201-351B-4DF4112B81E9}"/>
              </a:ext>
            </a:extLst>
          </p:cNvPr>
          <p:cNvSpPr>
            <a:spLocks noGrp="1"/>
          </p:cNvSpPr>
          <p:nvPr>
            <p:ph type="sldNum" sz="quarter" idx="12"/>
          </p:nvPr>
        </p:nvSpPr>
        <p:spPr/>
        <p:txBody>
          <a:bodyPr/>
          <a:lstStyle/>
          <a:p>
            <a:fld id="{5267BFB4-DE33-42C6-BB9A-2D0AFA43FD58}" type="slidenum">
              <a:rPr lang="en-AU" smtClean="0"/>
              <a:t>4</a:t>
            </a:fld>
            <a:endParaRPr lang="en-AU"/>
          </a:p>
        </p:txBody>
      </p:sp>
    </p:spTree>
    <p:extLst>
      <p:ext uri="{BB962C8B-B14F-4D97-AF65-F5344CB8AC3E}">
        <p14:creationId xmlns:p14="http://schemas.microsoft.com/office/powerpoint/2010/main" val="388642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895369-ACA7-2631-0098-B9B4B4333492}"/>
              </a:ext>
            </a:extLst>
          </p:cNvPr>
          <p:cNvSpPr txBox="1"/>
          <p:nvPr/>
        </p:nvSpPr>
        <p:spPr>
          <a:xfrm>
            <a:off x="115833" y="1761029"/>
            <a:ext cx="6229351" cy="369332"/>
          </a:xfrm>
          <a:prstGeom prst="rect">
            <a:avLst/>
          </a:prstGeom>
          <a:noFill/>
        </p:spPr>
        <p:txBody>
          <a:bodyPr wrap="square" rtlCol="0">
            <a:spAutoFit/>
          </a:bodyPr>
          <a:lstStyle/>
          <a:p>
            <a:r>
              <a:rPr lang="en-US" b="1" dirty="0">
                <a:solidFill>
                  <a:srgbClr val="0070C0"/>
                </a:solidFill>
              </a:rPr>
              <a:t>Fiji Low Emission Development Strategy 2018 – 2050</a:t>
            </a:r>
          </a:p>
        </p:txBody>
      </p:sp>
      <p:sp>
        <p:nvSpPr>
          <p:cNvPr id="7" name="TextBox 6">
            <a:extLst>
              <a:ext uri="{FF2B5EF4-FFF2-40B4-BE49-F238E27FC236}">
                <a16:creationId xmlns:a16="http://schemas.microsoft.com/office/drawing/2014/main" id="{09D38E1B-E100-241D-47B1-D4219FEFD4C3}"/>
              </a:ext>
            </a:extLst>
          </p:cNvPr>
          <p:cNvSpPr txBox="1"/>
          <p:nvPr/>
        </p:nvSpPr>
        <p:spPr>
          <a:xfrm>
            <a:off x="245164" y="3519369"/>
            <a:ext cx="8767973" cy="1015663"/>
          </a:xfrm>
          <a:prstGeom prst="rect">
            <a:avLst/>
          </a:prstGeom>
          <a:noFill/>
        </p:spPr>
        <p:txBody>
          <a:bodyPr wrap="square" rtlCol="0">
            <a:spAutoFit/>
          </a:bodyPr>
          <a:lstStyle/>
          <a:p>
            <a:r>
              <a:rPr lang="en-US" sz="1500" b="1" dirty="0"/>
              <a:t>Mitigation Target: To reduce 30% of BAU CO2 emissions from the energy sector by 2030</a:t>
            </a:r>
            <a:endParaRPr lang="en-FJ" sz="1500" b="1" dirty="0"/>
          </a:p>
          <a:p>
            <a:endParaRPr lang="en-US" sz="1500" b="1" dirty="0"/>
          </a:p>
          <a:p>
            <a:r>
              <a:rPr lang="en-US" sz="1500" b="1" dirty="0"/>
              <a:t>Reduce energy sector CO2 emissions by 10% through energy efficiency improvements in industry, transport sectors etc. </a:t>
            </a:r>
          </a:p>
        </p:txBody>
      </p:sp>
      <p:sp>
        <p:nvSpPr>
          <p:cNvPr id="5" name="TextBox 4">
            <a:extLst>
              <a:ext uri="{FF2B5EF4-FFF2-40B4-BE49-F238E27FC236}">
                <a16:creationId xmlns:a16="http://schemas.microsoft.com/office/drawing/2014/main" id="{B83CFEB7-6C27-EA67-EBB4-78E5C8A82D67}"/>
              </a:ext>
            </a:extLst>
          </p:cNvPr>
          <p:cNvSpPr txBox="1"/>
          <p:nvPr/>
        </p:nvSpPr>
        <p:spPr>
          <a:xfrm>
            <a:off x="2677934" y="965579"/>
            <a:ext cx="5092065" cy="600164"/>
          </a:xfrm>
          <a:prstGeom prst="rect">
            <a:avLst/>
          </a:prstGeom>
          <a:noFill/>
        </p:spPr>
        <p:txBody>
          <a:bodyPr wrap="square" rtlCol="0">
            <a:spAutoFit/>
          </a:bodyPr>
          <a:lstStyle/>
          <a:p>
            <a:r>
              <a:rPr lang="en-US" sz="3300" b="1" dirty="0">
                <a:solidFill>
                  <a:srgbClr val="FF0000"/>
                </a:solidFill>
              </a:rPr>
              <a:t>Republic of Fiji</a:t>
            </a:r>
            <a:endParaRPr lang="en-FJ" sz="3300" b="1" dirty="0">
              <a:solidFill>
                <a:srgbClr val="FF0000"/>
              </a:solidFill>
            </a:endParaRPr>
          </a:p>
        </p:txBody>
      </p:sp>
      <p:sp>
        <p:nvSpPr>
          <p:cNvPr id="6" name="TextBox 5">
            <a:extLst>
              <a:ext uri="{FF2B5EF4-FFF2-40B4-BE49-F238E27FC236}">
                <a16:creationId xmlns:a16="http://schemas.microsoft.com/office/drawing/2014/main" id="{F4BCA759-5702-4BA2-6C3E-08FFCC8CF365}"/>
              </a:ext>
            </a:extLst>
          </p:cNvPr>
          <p:cNvSpPr txBox="1"/>
          <p:nvPr/>
        </p:nvSpPr>
        <p:spPr>
          <a:xfrm>
            <a:off x="228599" y="4535032"/>
            <a:ext cx="6229351" cy="369332"/>
          </a:xfrm>
          <a:prstGeom prst="rect">
            <a:avLst/>
          </a:prstGeom>
          <a:noFill/>
        </p:spPr>
        <p:txBody>
          <a:bodyPr wrap="square" rtlCol="0">
            <a:spAutoFit/>
          </a:bodyPr>
          <a:lstStyle/>
          <a:p>
            <a:r>
              <a:rPr lang="en-US" b="1" dirty="0">
                <a:solidFill>
                  <a:srgbClr val="0070C0"/>
                </a:solidFill>
              </a:rPr>
              <a:t>SDG7 roadmap for Fiji</a:t>
            </a:r>
            <a:r>
              <a:rPr lang="en-US" b="1" dirty="0">
                <a:solidFill>
                  <a:schemeClr val="accent1"/>
                </a:solidFill>
              </a:rPr>
              <a:t> (2021 </a:t>
            </a:r>
            <a:r>
              <a:rPr lang="en-US" b="1" dirty="0">
                <a:solidFill>
                  <a:srgbClr val="0070C0"/>
                </a:solidFill>
              </a:rPr>
              <a:t>– 2030)</a:t>
            </a:r>
          </a:p>
        </p:txBody>
      </p:sp>
      <p:sp>
        <p:nvSpPr>
          <p:cNvPr id="11" name="TextBox 10">
            <a:extLst>
              <a:ext uri="{FF2B5EF4-FFF2-40B4-BE49-F238E27FC236}">
                <a16:creationId xmlns:a16="http://schemas.microsoft.com/office/drawing/2014/main" id="{52C02BAC-18B5-1ED6-9CAB-573E816BBC4E}"/>
              </a:ext>
            </a:extLst>
          </p:cNvPr>
          <p:cNvSpPr txBox="1"/>
          <p:nvPr/>
        </p:nvSpPr>
        <p:spPr>
          <a:xfrm>
            <a:off x="282098" y="4953001"/>
            <a:ext cx="8456668" cy="2062103"/>
          </a:xfrm>
          <a:prstGeom prst="rect">
            <a:avLst/>
          </a:prstGeom>
          <a:noFill/>
        </p:spPr>
        <p:txBody>
          <a:bodyPr wrap="square" rtlCol="0">
            <a:spAutoFit/>
          </a:bodyPr>
          <a:lstStyle/>
          <a:p>
            <a:r>
              <a:rPr lang="en-US" sz="1600" b="1" dirty="0"/>
              <a:t>EE improvements need to be boosted across </a:t>
            </a:r>
            <a:r>
              <a:rPr lang="en-US" sz="1600" b="1" dirty="0" err="1"/>
              <a:t>dif</a:t>
            </a:r>
            <a:r>
              <a:rPr lang="en-US" sz="1600" b="1" dirty="0"/>
              <a:t> </a:t>
            </a:r>
            <a:r>
              <a:rPr lang="en-US" sz="1600" b="1" dirty="0" err="1"/>
              <a:t>ferent</a:t>
            </a:r>
            <a:r>
              <a:rPr lang="en-US" sz="1600" b="1" dirty="0"/>
              <a:t> sectors in order to achieve a 2.9% annual improvements by 2030 (base year 2018)</a:t>
            </a:r>
          </a:p>
          <a:p>
            <a:endParaRPr lang="en-US" sz="1600" b="1" dirty="0"/>
          </a:p>
          <a:p>
            <a:r>
              <a:rPr lang="en-US" sz="1600" b="1" dirty="0"/>
              <a:t>Energy </a:t>
            </a:r>
            <a:r>
              <a:rPr lang="en-US" sz="1600" b="1" dirty="0" err="1"/>
              <a:t>Efficency</a:t>
            </a:r>
            <a:r>
              <a:rPr lang="en-US" sz="1600" b="1" dirty="0"/>
              <a:t> improvements in Land Transport</a:t>
            </a:r>
          </a:p>
          <a:p>
            <a:pPr marL="214313" indent="-214313">
              <a:buFont typeface="Arial" panose="020B0604020202020204" pitchFamily="34" charset="0"/>
              <a:buChar char="•"/>
            </a:pPr>
            <a:r>
              <a:rPr lang="en-US" sz="1600" dirty="0"/>
              <a:t>Introduce a 25% EV market sales for private passenger vehicles + public passenger vehicles from 2025 onwards</a:t>
            </a:r>
          </a:p>
          <a:p>
            <a:pPr marL="214313" indent="-214313">
              <a:buFont typeface="Arial" panose="020B0604020202020204" pitchFamily="34" charset="0"/>
              <a:buChar char="•"/>
            </a:pPr>
            <a:r>
              <a:rPr lang="en-US" sz="1600" dirty="0"/>
              <a:t>All buses sold from 2025 onwards should be hybrid buses. </a:t>
            </a:r>
          </a:p>
          <a:p>
            <a:endParaRPr lang="en-FJ" sz="1600" dirty="0"/>
          </a:p>
        </p:txBody>
      </p:sp>
      <p:sp>
        <p:nvSpPr>
          <p:cNvPr id="13" name="TextBox 12">
            <a:extLst>
              <a:ext uri="{FF2B5EF4-FFF2-40B4-BE49-F238E27FC236}">
                <a16:creationId xmlns:a16="http://schemas.microsoft.com/office/drawing/2014/main" id="{B1885AD4-2B1D-DDEB-860E-1D175EB74A5C}"/>
              </a:ext>
            </a:extLst>
          </p:cNvPr>
          <p:cNvSpPr txBox="1"/>
          <p:nvPr/>
        </p:nvSpPr>
        <p:spPr>
          <a:xfrm>
            <a:off x="228598" y="3125719"/>
            <a:ext cx="6229351" cy="369332"/>
          </a:xfrm>
          <a:prstGeom prst="rect">
            <a:avLst/>
          </a:prstGeom>
          <a:noFill/>
        </p:spPr>
        <p:txBody>
          <a:bodyPr wrap="square" rtlCol="0">
            <a:spAutoFit/>
          </a:bodyPr>
          <a:lstStyle/>
          <a:p>
            <a:r>
              <a:rPr lang="en-US" b="1" dirty="0">
                <a:solidFill>
                  <a:srgbClr val="0070C0"/>
                </a:solidFill>
              </a:rPr>
              <a:t>Fiji Updated NDC 2020 (2021 – 2030) </a:t>
            </a:r>
          </a:p>
        </p:txBody>
      </p:sp>
      <p:sp>
        <p:nvSpPr>
          <p:cNvPr id="14" name="TextBox 13">
            <a:extLst>
              <a:ext uri="{FF2B5EF4-FFF2-40B4-BE49-F238E27FC236}">
                <a16:creationId xmlns:a16="http://schemas.microsoft.com/office/drawing/2014/main" id="{1A851224-AE2A-E7FA-0943-E84D3FFFE1AC}"/>
              </a:ext>
            </a:extLst>
          </p:cNvPr>
          <p:cNvSpPr txBox="1"/>
          <p:nvPr/>
        </p:nvSpPr>
        <p:spPr>
          <a:xfrm>
            <a:off x="245164" y="2048501"/>
            <a:ext cx="8670236" cy="1077218"/>
          </a:xfrm>
          <a:prstGeom prst="rect">
            <a:avLst/>
          </a:prstGeom>
          <a:noFill/>
        </p:spPr>
        <p:txBody>
          <a:bodyPr wrap="square" rtlCol="0">
            <a:spAutoFit/>
          </a:bodyPr>
          <a:lstStyle/>
          <a:p>
            <a:r>
              <a:rPr lang="en-US" sz="1600" b="1" dirty="0"/>
              <a:t>Aim to reach net zero carbon emissions by 2050!!!</a:t>
            </a:r>
            <a:endParaRPr lang="en-FJ" sz="1600" b="1" dirty="0"/>
          </a:p>
          <a:p>
            <a:endParaRPr lang="en-US" sz="1600" b="1" dirty="0"/>
          </a:p>
          <a:p>
            <a:r>
              <a:rPr lang="en-US" sz="1600" b="1" dirty="0"/>
              <a:t>Very High Ambition Scenario</a:t>
            </a:r>
          </a:p>
          <a:p>
            <a:r>
              <a:rPr lang="en-US" sz="1600" dirty="0"/>
              <a:t>By 2050, 100% of all vehicle types will be EVs</a:t>
            </a:r>
            <a:endParaRPr lang="en-FJ" sz="1600" dirty="0"/>
          </a:p>
        </p:txBody>
      </p:sp>
      <p:sp>
        <p:nvSpPr>
          <p:cNvPr id="2" name="Slide Number Placeholder 1">
            <a:extLst>
              <a:ext uri="{FF2B5EF4-FFF2-40B4-BE49-F238E27FC236}">
                <a16:creationId xmlns:a16="http://schemas.microsoft.com/office/drawing/2014/main" id="{B5009FFA-3D24-EC5D-AF8F-5214A5949CE9}"/>
              </a:ext>
            </a:extLst>
          </p:cNvPr>
          <p:cNvSpPr>
            <a:spLocks noGrp="1"/>
          </p:cNvSpPr>
          <p:nvPr>
            <p:ph type="sldNum" sz="quarter" idx="12"/>
          </p:nvPr>
        </p:nvSpPr>
        <p:spPr/>
        <p:txBody>
          <a:bodyPr/>
          <a:lstStyle/>
          <a:p>
            <a:fld id="{5267BFB4-DE33-42C6-BB9A-2D0AFA43FD58}" type="slidenum">
              <a:rPr lang="en-AU" smtClean="0"/>
              <a:t>5</a:t>
            </a:fld>
            <a:endParaRPr lang="en-AU"/>
          </a:p>
        </p:txBody>
      </p:sp>
    </p:spTree>
    <p:extLst>
      <p:ext uri="{BB962C8B-B14F-4D97-AF65-F5344CB8AC3E}">
        <p14:creationId xmlns:p14="http://schemas.microsoft.com/office/powerpoint/2010/main" val="356702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75F998-BDE8-E788-C85B-FC44B647E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525" y="1985899"/>
            <a:ext cx="2060567" cy="2790608"/>
          </a:xfrm>
          <a:prstGeom prst="rect">
            <a:avLst/>
          </a:prstGeom>
        </p:spPr>
      </p:pic>
      <p:pic>
        <p:nvPicPr>
          <p:cNvPr id="8" name="Picture 7">
            <a:extLst>
              <a:ext uri="{FF2B5EF4-FFF2-40B4-BE49-F238E27FC236}">
                <a16:creationId xmlns:a16="http://schemas.microsoft.com/office/drawing/2014/main" id="{82BBBBF4-DE48-C6FE-61E8-C9633F093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3933" y="1985898"/>
            <a:ext cx="2060567" cy="2790607"/>
          </a:xfrm>
          <a:prstGeom prst="rect">
            <a:avLst/>
          </a:prstGeom>
        </p:spPr>
      </p:pic>
      <p:sp>
        <p:nvSpPr>
          <p:cNvPr id="9" name="TextBox 8">
            <a:extLst>
              <a:ext uri="{FF2B5EF4-FFF2-40B4-BE49-F238E27FC236}">
                <a16:creationId xmlns:a16="http://schemas.microsoft.com/office/drawing/2014/main" id="{46F93B3A-587E-89BE-ABDD-DBE979F4858B}"/>
              </a:ext>
            </a:extLst>
          </p:cNvPr>
          <p:cNvSpPr txBox="1"/>
          <p:nvPr/>
        </p:nvSpPr>
        <p:spPr>
          <a:xfrm>
            <a:off x="6899834" y="4872103"/>
            <a:ext cx="2469405" cy="507831"/>
          </a:xfrm>
          <a:prstGeom prst="rect">
            <a:avLst/>
          </a:prstGeom>
          <a:noFill/>
        </p:spPr>
        <p:txBody>
          <a:bodyPr wrap="square" rtlCol="0">
            <a:spAutoFit/>
          </a:bodyPr>
          <a:lstStyle/>
          <a:p>
            <a:r>
              <a:rPr lang="en-US" sz="1350" dirty="0"/>
              <a:t>10% of Light Duty Vehicles are electric by 2030</a:t>
            </a:r>
            <a:endParaRPr lang="en-FJ" sz="1350" dirty="0"/>
          </a:p>
        </p:txBody>
      </p:sp>
      <p:sp>
        <p:nvSpPr>
          <p:cNvPr id="10" name="TextBox 9">
            <a:extLst>
              <a:ext uri="{FF2B5EF4-FFF2-40B4-BE49-F238E27FC236}">
                <a16:creationId xmlns:a16="http://schemas.microsoft.com/office/drawing/2014/main" id="{2897FBE6-FDCE-84A8-4F8B-2A94645FD8F6}"/>
              </a:ext>
            </a:extLst>
          </p:cNvPr>
          <p:cNvSpPr txBox="1"/>
          <p:nvPr/>
        </p:nvSpPr>
        <p:spPr>
          <a:xfrm>
            <a:off x="2613713" y="4862923"/>
            <a:ext cx="2060567" cy="507831"/>
          </a:xfrm>
          <a:prstGeom prst="rect">
            <a:avLst/>
          </a:prstGeom>
          <a:noFill/>
        </p:spPr>
        <p:txBody>
          <a:bodyPr wrap="square" rtlCol="0">
            <a:spAutoFit/>
          </a:bodyPr>
          <a:lstStyle/>
          <a:p>
            <a:r>
              <a:rPr lang="en-US" sz="1350" dirty="0"/>
              <a:t>30% of total new vehicles sales to be EV by 2035</a:t>
            </a:r>
            <a:endParaRPr lang="en-FJ" sz="1350" dirty="0"/>
          </a:p>
        </p:txBody>
      </p:sp>
      <p:sp>
        <p:nvSpPr>
          <p:cNvPr id="2" name="TextBox 1">
            <a:extLst>
              <a:ext uri="{FF2B5EF4-FFF2-40B4-BE49-F238E27FC236}">
                <a16:creationId xmlns:a16="http://schemas.microsoft.com/office/drawing/2014/main" id="{FC283F4A-5DD0-178B-B936-85C9DE678DB8}"/>
              </a:ext>
            </a:extLst>
          </p:cNvPr>
          <p:cNvSpPr txBox="1"/>
          <p:nvPr/>
        </p:nvSpPr>
        <p:spPr>
          <a:xfrm>
            <a:off x="3585712" y="1012496"/>
            <a:ext cx="5092065" cy="600164"/>
          </a:xfrm>
          <a:prstGeom prst="rect">
            <a:avLst/>
          </a:prstGeom>
          <a:noFill/>
        </p:spPr>
        <p:txBody>
          <a:bodyPr wrap="square" rtlCol="0">
            <a:spAutoFit/>
          </a:bodyPr>
          <a:lstStyle/>
          <a:p>
            <a:r>
              <a:rPr lang="en-US" sz="3300" b="1" dirty="0">
                <a:solidFill>
                  <a:srgbClr val="FF0000"/>
                </a:solidFill>
              </a:rPr>
              <a:t>TONGA</a:t>
            </a:r>
            <a:endParaRPr lang="en-FJ" sz="3300" b="1" dirty="0">
              <a:solidFill>
                <a:srgbClr val="FF0000"/>
              </a:solidFill>
            </a:endParaRPr>
          </a:p>
        </p:txBody>
      </p:sp>
      <p:pic>
        <p:nvPicPr>
          <p:cNvPr id="5" name="Picture 4">
            <a:extLst>
              <a:ext uri="{FF2B5EF4-FFF2-40B4-BE49-F238E27FC236}">
                <a16:creationId xmlns:a16="http://schemas.microsoft.com/office/drawing/2014/main" id="{A5CD5957-994E-8805-5E9D-C1E205E3F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4785" y="2023953"/>
            <a:ext cx="1886468" cy="2790608"/>
          </a:xfrm>
          <a:prstGeom prst="rect">
            <a:avLst/>
          </a:prstGeom>
        </p:spPr>
      </p:pic>
      <p:pic>
        <p:nvPicPr>
          <p:cNvPr id="12" name="Picture 11">
            <a:extLst>
              <a:ext uri="{FF2B5EF4-FFF2-40B4-BE49-F238E27FC236}">
                <a16:creationId xmlns:a16="http://schemas.microsoft.com/office/drawing/2014/main" id="{F3FFF6F3-0D69-A3E1-A411-0EEE3870B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139" y="1985898"/>
            <a:ext cx="2060567" cy="2828663"/>
          </a:xfrm>
          <a:prstGeom prst="rect">
            <a:avLst/>
          </a:prstGeom>
        </p:spPr>
      </p:pic>
      <p:sp>
        <p:nvSpPr>
          <p:cNvPr id="3" name="Slide Number Placeholder 2">
            <a:extLst>
              <a:ext uri="{FF2B5EF4-FFF2-40B4-BE49-F238E27FC236}">
                <a16:creationId xmlns:a16="http://schemas.microsoft.com/office/drawing/2014/main" id="{BB7046C8-DA53-81FB-CDE7-CB88A31A9677}"/>
              </a:ext>
            </a:extLst>
          </p:cNvPr>
          <p:cNvSpPr>
            <a:spLocks noGrp="1"/>
          </p:cNvSpPr>
          <p:nvPr>
            <p:ph type="sldNum" sz="quarter" idx="12"/>
          </p:nvPr>
        </p:nvSpPr>
        <p:spPr/>
        <p:txBody>
          <a:bodyPr/>
          <a:lstStyle/>
          <a:p>
            <a:fld id="{5267BFB4-DE33-42C6-BB9A-2D0AFA43FD58}" type="slidenum">
              <a:rPr lang="en-AU" smtClean="0"/>
              <a:t>6</a:t>
            </a:fld>
            <a:endParaRPr lang="en-AU"/>
          </a:p>
        </p:txBody>
      </p:sp>
    </p:spTree>
    <p:extLst>
      <p:ext uri="{BB962C8B-B14F-4D97-AF65-F5344CB8AC3E}">
        <p14:creationId xmlns:p14="http://schemas.microsoft.com/office/powerpoint/2010/main" val="247303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1" y="1036840"/>
            <a:ext cx="5588000" cy="553998"/>
          </a:xfrm>
          <a:prstGeom prst="rect">
            <a:avLst/>
          </a:prstGeom>
          <a:noFill/>
        </p:spPr>
        <p:txBody>
          <a:bodyPr wrap="square" rtlCol="0">
            <a:spAutoFit/>
          </a:bodyPr>
          <a:lstStyle/>
          <a:p>
            <a:r>
              <a:rPr lang="en-AU" sz="3000" b="1" u="sng" dirty="0">
                <a:solidFill>
                  <a:srgbClr val="FF0000"/>
                </a:solidFill>
              </a:rPr>
              <a:t>Roles of PCREEE – on </a:t>
            </a:r>
            <a:r>
              <a:rPr lang="en-AU" sz="3000" b="1" u="sng" dirty="0" err="1">
                <a:solidFill>
                  <a:srgbClr val="FF0000"/>
                </a:solidFill>
              </a:rPr>
              <a:t>Emobility</a:t>
            </a:r>
            <a:endParaRPr lang="en-AU" sz="3000" b="1" u="sng" dirty="0">
              <a:solidFill>
                <a:srgbClr val="FF0000"/>
              </a:solidFill>
            </a:endParaRPr>
          </a:p>
        </p:txBody>
      </p:sp>
      <p:sp>
        <p:nvSpPr>
          <p:cNvPr id="5" name="TextBox 4"/>
          <p:cNvSpPr txBox="1"/>
          <p:nvPr/>
        </p:nvSpPr>
        <p:spPr>
          <a:xfrm>
            <a:off x="128466" y="1723813"/>
            <a:ext cx="8636000" cy="2126864"/>
          </a:xfrm>
          <a:prstGeom prst="rect">
            <a:avLst/>
          </a:prstGeom>
          <a:noFill/>
        </p:spPr>
        <p:txBody>
          <a:bodyPr wrap="square" rtlCol="0">
            <a:spAutoFit/>
          </a:bodyPr>
          <a:lstStyle/>
          <a:p>
            <a:pPr>
              <a:lnSpc>
                <a:spcPct val="150000"/>
              </a:lnSpc>
            </a:pPr>
            <a:r>
              <a:rPr lang="en-AU" dirty="0"/>
              <a:t>Four key areas /programs PCREEE focuses on:</a:t>
            </a:r>
          </a:p>
          <a:p>
            <a:pPr marL="257175" indent="-257175">
              <a:lnSpc>
                <a:spcPct val="150000"/>
              </a:lnSpc>
              <a:buFont typeface="+mj-lt"/>
              <a:buAutoNum type="arabicPeriod"/>
            </a:pPr>
            <a:r>
              <a:rPr lang="en-AU" dirty="0"/>
              <a:t>RE &amp; EE Business start-up and Entrepreneurship Support</a:t>
            </a:r>
          </a:p>
          <a:p>
            <a:pPr marL="257175" indent="-257175">
              <a:lnSpc>
                <a:spcPct val="150000"/>
              </a:lnSpc>
              <a:buFont typeface="+mj-lt"/>
              <a:buAutoNum type="arabicPeriod"/>
            </a:pPr>
            <a:r>
              <a:rPr lang="en-AU" b="1" dirty="0">
                <a:solidFill>
                  <a:schemeClr val="accent6">
                    <a:lumMod val="75000"/>
                  </a:schemeClr>
                </a:solidFill>
              </a:rPr>
              <a:t>RE and EE for Sustainable Mobility</a:t>
            </a:r>
          </a:p>
          <a:p>
            <a:pPr marL="257175" indent="-257175">
              <a:lnSpc>
                <a:spcPct val="150000"/>
              </a:lnSpc>
              <a:buFont typeface="+mj-lt"/>
              <a:buAutoNum type="arabicPeriod"/>
            </a:pPr>
            <a:r>
              <a:rPr lang="en-AU" dirty="0"/>
              <a:t>RE Mini-grids</a:t>
            </a:r>
          </a:p>
          <a:p>
            <a:pPr marL="257175" indent="-257175">
              <a:lnSpc>
                <a:spcPct val="150000"/>
              </a:lnSpc>
              <a:buFont typeface="+mj-lt"/>
              <a:buAutoNum type="arabicPeriod"/>
            </a:pPr>
            <a:r>
              <a:rPr lang="en-AU" dirty="0"/>
              <a:t>Energy Efficiency Investment</a:t>
            </a:r>
          </a:p>
        </p:txBody>
      </p:sp>
      <p:cxnSp>
        <p:nvCxnSpPr>
          <p:cNvPr id="7" name="Elbow Connector 6"/>
          <p:cNvCxnSpPr/>
          <p:nvPr/>
        </p:nvCxnSpPr>
        <p:spPr>
          <a:xfrm rot="16200000" flipH="1">
            <a:off x="2990723" y="3352926"/>
            <a:ext cx="1346456" cy="546103"/>
          </a:xfrm>
          <a:prstGeom prst="bentConnector3">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3644900" y="4299206"/>
            <a:ext cx="6934200" cy="1546577"/>
          </a:xfrm>
          <a:prstGeom prst="rect">
            <a:avLst/>
          </a:prstGeom>
          <a:noFill/>
        </p:spPr>
        <p:txBody>
          <a:bodyPr wrap="square" rtlCol="0">
            <a:spAutoFit/>
          </a:bodyPr>
          <a:lstStyle/>
          <a:p>
            <a:r>
              <a:rPr lang="en-AU" sz="1350" b="1" dirty="0">
                <a:solidFill>
                  <a:schemeClr val="accent6">
                    <a:lumMod val="75000"/>
                  </a:schemeClr>
                </a:solidFill>
              </a:rPr>
              <a:t>Output 1: Central Sustainable e-mobility policy and regulatory frameworks</a:t>
            </a:r>
          </a:p>
          <a:p>
            <a:endParaRPr lang="en-AU" sz="1350" b="1" dirty="0">
              <a:solidFill>
                <a:schemeClr val="accent6">
                  <a:lumMod val="75000"/>
                </a:schemeClr>
              </a:solidFill>
            </a:endParaRPr>
          </a:p>
          <a:p>
            <a:r>
              <a:rPr lang="en-AU" sz="1350" b="1" dirty="0">
                <a:solidFill>
                  <a:schemeClr val="accent6">
                    <a:lumMod val="75000"/>
                  </a:schemeClr>
                </a:solidFill>
              </a:rPr>
              <a:t>Output 2: Adopted standards and guidelines</a:t>
            </a:r>
          </a:p>
          <a:p>
            <a:endParaRPr lang="en-AU" sz="1350" b="1" dirty="0">
              <a:solidFill>
                <a:schemeClr val="accent6">
                  <a:lumMod val="75000"/>
                </a:schemeClr>
              </a:solidFill>
            </a:endParaRPr>
          </a:p>
          <a:p>
            <a:r>
              <a:rPr lang="en-AU" sz="1350" b="1" dirty="0">
                <a:solidFill>
                  <a:schemeClr val="accent6">
                    <a:lumMod val="75000"/>
                  </a:schemeClr>
                </a:solidFill>
              </a:rPr>
              <a:t>Output 3: Awareness Raising and Promotion</a:t>
            </a:r>
          </a:p>
          <a:p>
            <a:endParaRPr lang="en-AU" sz="1350" b="1" dirty="0">
              <a:solidFill>
                <a:schemeClr val="accent6">
                  <a:lumMod val="75000"/>
                </a:schemeClr>
              </a:solidFill>
            </a:endParaRPr>
          </a:p>
          <a:p>
            <a:r>
              <a:rPr lang="en-AU" sz="1350" b="1" dirty="0">
                <a:solidFill>
                  <a:schemeClr val="accent6">
                    <a:lumMod val="75000"/>
                  </a:schemeClr>
                </a:solidFill>
              </a:rPr>
              <a:t>Output 4: Demonstration and Upscale</a:t>
            </a:r>
          </a:p>
        </p:txBody>
      </p:sp>
      <p:sp>
        <p:nvSpPr>
          <p:cNvPr id="2" name="Slide Number Placeholder 1">
            <a:extLst>
              <a:ext uri="{FF2B5EF4-FFF2-40B4-BE49-F238E27FC236}">
                <a16:creationId xmlns:a16="http://schemas.microsoft.com/office/drawing/2014/main" id="{812DC212-7DE8-2D3F-EBC1-AF61AC48CE60}"/>
              </a:ext>
            </a:extLst>
          </p:cNvPr>
          <p:cNvSpPr>
            <a:spLocks noGrp="1"/>
          </p:cNvSpPr>
          <p:nvPr>
            <p:ph type="sldNum" sz="quarter" idx="12"/>
          </p:nvPr>
        </p:nvSpPr>
        <p:spPr/>
        <p:txBody>
          <a:bodyPr/>
          <a:lstStyle/>
          <a:p>
            <a:fld id="{5267BFB4-DE33-42C6-BB9A-2D0AFA43FD58}" type="slidenum">
              <a:rPr lang="en-AU" smtClean="0"/>
              <a:t>7</a:t>
            </a:fld>
            <a:endParaRPr lang="en-AU"/>
          </a:p>
        </p:txBody>
      </p:sp>
    </p:spTree>
    <p:extLst>
      <p:ext uri="{BB962C8B-B14F-4D97-AF65-F5344CB8AC3E}">
        <p14:creationId xmlns:p14="http://schemas.microsoft.com/office/powerpoint/2010/main" val="3429686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1465B0-7A49-4334-B619-44EAC0A4940B}"/>
              </a:ext>
            </a:extLst>
          </p:cNvPr>
          <p:cNvSpPr>
            <a:spLocks noGrp="1"/>
          </p:cNvSpPr>
          <p:nvPr>
            <p:ph idx="4294967295"/>
          </p:nvPr>
        </p:nvSpPr>
        <p:spPr>
          <a:xfrm>
            <a:off x="4991100" y="2001838"/>
            <a:ext cx="4152900" cy="2951162"/>
          </a:xfrm>
        </p:spPr>
        <p:txBody>
          <a:bodyPr>
            <a:normAutofit fontScale="70000" lnSpcReduction="20000"/>
          </a:bodyPr>
          <a:lstStyle/>
          <a:p>
            <a:pPr lvl="0">
              <a:lnSpc>
                <a:spcPct val="90000"/>
              </a:lnSpc>
            </a:pPr>
            <a:r>
              <a:rPr lang="en-AU" dirty="0"/>
              <a:t> …. </a:t>
            </a:r>
            <a:r>
              <a:rPr lang="en-AU" b="1" dirty="0"/>
              <a:t>regional e-mobility policy document</a:t>
            </a:r>
            <a:endParaRPr lang="en-AU" dirty="0"/>
          </a:p>
          <a:p>
            <a:pPr lvl="0">
              <a:lnSpc>
                <a:spcPct val="90000"/>
              </a:lnSpc>
            </a:pPr>
            <a:r>
              <a:rPr lang="en-AU" dirty="0"/>
              <a:t>…….  </a:t>
            </a:r>
            <a:r>
              <a:rPr lang="en-AU" b="1" dirty="0"/>
              <a:t>regional e-mobility program  to address existing barriers   </a:t>
            </a:r>
          </a:p>
          <a:p>
            <a:pPr marL="0" indent="0">
              <a:buNone/>
            </a:pPr>
            <a:r>
              <a:rPr lang="en-AU" dirty="0"/>
              <a:t> </a:t>
            </a:r>
          </a:p>
          <a:p>
            <a:pPr lvl="0">
              <a:lnSpc>
                <a:spcPct val="90000"/>
              </a:lnSpc>
            </a:pPr>
            <a:r>
              <a:rPr lang="en-AU" dirty="0"/>
              <a:t>…… promote </a:t>
            </a:r>
            <a:r>
              <a:rPr lang="en-AU" b="1" u="sng" dirty="0"/>
              <a:t>SIDS-SIDS cooperation</a:t>
            </a:r>
          </a:p>
          <a:p>
            <a:pPr marL="0" indent="0">
              <a:buNone/>
            </a:pPr>
            <a:endParaRPr lang="en-AU" b="1" u="sng" dirty="0"/>
          </a:p>
          <a:p>
            <a:pPr lvl="0">
              <a:lnSpc>
                <a:spcPct val="90000"/>
              </a:lnSpc>
            </a:pPr>
            <a:r>
              <a:rPr lang="en-AU" b="1" u="sng" dirty="0"/>
              <a:t>Regional Electric Mobility Policy for PICTs (July 2020)</a:t>
            </a:r>
          </a:p>
          <a:p>
            <a:pPr marL="0" indent="0">
              <a:buNone/>
            </a:pPr>
            <a:endParaRPr lang="en-AU" sz="2000" dirty="0"/>
          </a:p>
          <a:p>
            <a:endParaRPr lang="en-AU" dirty="0"/>
          </a:p>
          <a:p>
            <a:pPr lvl="0">
              <a:lnSpc>
                <a:spcPct val="90000"/>
              </a:lnSpc>
            </a:pPr>
            <a:endParaRPr lang="en-AU" dirty="0"/>
          </a:p>
          <a:p>
            <a:pPr>
              <a:lnSpc>
                <a:spcPct val="90000"/>
              </a:lnSpc>
            </a:pPr>
            <a:endParaRPr lang="en-AU" dirty="0"/>
          </a:p>
        </p:txBody>
      </p:sp>
      <p:sp>
        <p:nvSpPr>
          <p:cNvPr id="9" name="Title 1">
            <a:extLst>
              <a:ext uri="{FF2B5EF4-FFF2-40B4-BE49-F238E27FC236}">
                <a16:creationId xmlns:a16="http://schemas.microsoft.com/office/drawing/2014/main" id="{033171BD-5107-4299-AE8F-52A8B505C662}"/>
              </a:ext>
            </a:extLst>
          </p:cNvPr>
          <p:cNvSpPr txBox="1">
            <a:spLocks/>
          </p:cNvSpPr>
          <p:nvPr/>
        </p:nvSpPr>
        <p:spPr>
          <a:xfrm>
            <a:off x="215901" y="2076450"/>
            <a:ext cx="3136899" cy="1444100"/>
          </a:xfrm>
          <a:prstGeom prst="rect">
            <a:avLst/>
          </a:prstGeom>
        </p:spPr>
        <p:txBody>
          <a:bodyPr vert="horz" lIns="45720" tIns="22860" rIns="45720" bIns="2286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25" b="1" dirty="0">
                <a:ln w="0">
                  <a:solidFill>
                    <a:srgbClr val="00B050"/>
                  </a:solidFill>
                </a:ln>
                <a:solidFill>
                  <a:schemeClr val="accent1"/>
                </a:solidFill>
              </a:rPr>
              <a:t>4</a:t>
            </a:r>
            <a:r>
              <a:rPr lang="en-US" sz="2625" b="1" baseline="30000" dirty="0">
                <a:ln w="0">
                  <a:solidFill>
                    <a:srgbClr val="00B050"/>
                  </a:solidFill>
                </a:ln>
                <a:solidFill>
                  <a:schemeClr val="accent1"/>
                </a:solidFill>
              </a:rPr>
              <a:t>th</a:t>
            </a:r>
            <a:r>
              <a:rPr lang="en-US" sz="2625" b="1" dirty="0">
                <a:ln w="0">
                  <a:solidFill>
                    <a:srgbClr val="00B050"/>
                  </a:solidFill>
                </a:ln>
                <a:solidFill>
                  <a:schemeClr val="accent1"/>
                </a:solidFill>
              </a:rPr>
              <a:t> PETMM Direction</a:t>
            </a:r>
          </a:p>
        </p:txBody>
      </p:sp>
      <p:sp>
        <p:nvSpPr>
          <p:cNvPr id="2" name="Slide Number Placeholder 1">
            <a:extLst>
              <a:ext uri="{FF2B5EF4-FFF2-40B4-BE49-F238E27FC236}">
                <a16:creationId xmlns:a16="http://schemas.microsoft.com/office/drawing/2014/main" id="{F4FC0948-B73A-9730-C4BA-2715EA7756CD}"/>
              </a:ext>
            </a:extLst>
          </p:cNvPr>
          <p:cNvSpPr>
            <a:spLocks noGrp="1"/>
          </p:cNvSpPr>
          <p:nvPr>
            <p:ph type="sldNum" sz="quarter" idx="12"/>
          </p:nvPr>
        </p:nvSpPr>
        <p:spPr/>
        <p:txBody>
          <a:bodyPr/>
          <a:lstStyle/>
          <a:p>
            <a:fld id="{5267BFB4-DE33-42C6-BB9A-2D0AFA43FD58}" type="slidenum">
              <a:rPr lang="en-AU" smtClean="0"/>
              <a:t>8</a:t>
            </a:fld>
            <a:endParaRPr lang="en-AU"/>
          </a:p>
        </p:txBody>
      </p:sp>
    </p:spTree>
    <p:extLst>
      <p:ext uri="{BB962C8B-B14F-4D97-AF65-F5344CB8AC3E}">
        <p14:creationId xmlns:p14="http://schemas.microsoft.com/office/powerpoint/2010/main" val="1862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6AEBC4-5547-5DE2-06BE-F32D727C78EB}"/>
              </a:ext>
            </a:extLst>
          </p:cNvPr>
          <p:cNvSpPr>
            <a:spLocks noGrp="1"/>
          </p:cNvSpPr>
          <p:nvPr>
            <p:ph type="sldNum" sz="quarter" idx="12"/>
          </p:nvPr>
        </p:nvSpPr>
        <p:spPr/>
        <p:txBody>
          <a:bodyPr/>
          <a:lstStyle/>
          <a:p>
            <a:fld id="{5267BFB4-DE33-42C6-BB9A-2D0AFA43FD58}" type="slidenum">
              <a:rPr lang="en-AU" smtClean="0"/>
              <a:t>9</a:t>
            </a:fld>
            <a:endParaRPr lang="en-AU"/>
          </a:p>
        </p:txBody>
      </p:sp>
      <p:sp>
        <p:nvSpPr>
          <p:cNvPr id="3" name="TextBox 2">
            <a:extLst>
              <a:ext uri="{FF2B5EF4-FFF2-40B4-BE49-F238E27FC236}">
                <a16:creationId xmlns:a16="http://schemas.microsoft.com/office/drawing/2014/main" id="{EE097758-4338-578E-D4BA-7ADAEAC238E2}"/>
              </a:ext>
            </a:extLst>
          </p:cNvPr>
          <p:cNvSpPr txBox="1"/>
          <p:nvPr/>
        </p:nvSpPr>
        <p:spPr>
          <a:xfrm>
            <a:off x="2285776" y="480242"/>
            <a:ext cx="5092065" cy="461665"/>
          </a:xfrm>
          <a:prstGeom prst="rect">
            <a:avLst/>
          </a:prstGeom>
          <a:noFill/>
        </p:spPr>
        <p:txBody>
          <a:bodyPr wrap="square" rtlCol="0">
            <a:spAutoFit/>
          </a:bodyPr>
          <a:lstStyle/>
          <a:p>
            <a:r>
              <a:rPr lang="en-US" sz="2400" b="1" dirty="0">
                <a:solidFill>
                  <a:srgbClr val="0070C0"/>
                </a:solidFill>
              </a:rPr>
              <a:t>PCREEE supported PICTs in E-Mobility</a:t>
            </a:r>
            <a:endParaRPr lang="en-FJ" sz="2400" b="1" dirty="0">
              <a:solidFill>
                <a:srgbClr val="0070C0"/>
              </a:solidFill>
            </a:endParaRPr>
          </a:p>
        </p:txBody>
      </p:sp>
      <p:sp>
        <p:nvSpPr>
          <p:cNvPr id="4" name="TextBox 3">
            <a:extLst>
              <a:ext uri="{FF2B5EF4-FFF2-40B4-BE49-F238E27FC236}">
                <a16:creationId xmlns:a16="http://schemas.microsoft.com/office/drawing/2014/main" id="{82BD7545-AFE1-53D2-1E72-3CD6FF95C78F}"/>
              </a:ext>
            </a:extLst>
          </p:cNvPr>
          <p:cNvSpPr txBox="1"/>
          <p:nvPr/>
        </p:nvSpPr>
        <p:spPr>
          <a:xfrm>
            <a:off x="513707" y="1525470"/>
            <a:ext cx="8116585" cy="4708981"/>
          </a:xfrm>
          <a:prstGeom prst="rect">
            <a:avLst/>
          </a:prstGeom>
          <a:noFill/>
        </p:spPr>
        <p:txBody>
          <a:bodyPr wrap="square" rtlCol="0">
            <a:spAutoFit/>
          </a:bodyPr>
          <a:lstStyle/>
          <a:p>
            <a:pPr marL="342900" indent="-342900">
              <a:buAutoNum type="arabicPeriod"/>
            </a:pPr>
            <a:r>
              <a:rPr lang="en-US" sz="2000" dirty="0"/>
              <a:t>Conducted webinar to support e-mobility development in:</a:t>
            </a:r>
          </a:p>
          <a:p>
            <a:pPr marL="857250" lvl="1" indent="-400050">
              <a:buFont typeface="+mj-lt"/>
              <a:buAutoNum type="romanLcPeriod"/>
            </a:pPr>
            <a:r>
              <a:rPr lang="en-US" sz="2000" dirty="0"/>
              <a:t>Kiribati – 26</a:t>
            </a:r>
            <a:r>
              <a:rPr lang="en-US" sz="2000" baseline="30000" dirty="0"/>
              <a:t>th</a:t>
            </a:r>
            <a:r>
              <a:rPr lang="en-US" sz="2000" dirty="0"/>
              <a:t> May 2022</a:t>
            </a:r>
          </a:p>
          <a:p>
            <a:pPr marL="857250" lvl="1" indent="-400050">
              <a:buFont typeface="+mj-lt"/>
              <a:buAutoNum type="romanLcPeriod"/>
            </a:pPr>
            <a:r>
              <a:rPr lang="en-US" sz="2000" dirty="0"/>
              <a:t>Tuvalu – 30</a:t>
            </a:r>
            <a:r>
              <a:rPr lang="en-US" sz="2000" baseline="30000" dirty="0"/>
              <a:t>th</a:t>
            </a:r>
            <a:r>
              <a:rPr lang="en-US" sz="2000" dirty="0"/>
              <a:t> August 2022</a:t>
            </a:r>
          </a:p>
          <a:p>
            <a:pPr marL="857250" lvl="1" indent="-400050">
              <a:buFont typeface="+mj-lt"/>
              <a:buAutoNum type="romanLcPeriod"/>
            </a:pPr>
            <a:endParaRPr lang="en-US" sz="2000" dirty="0"/>
          </a:p>
          <a:p>
            <a:pPr lvl="1"/>
            <a:r>
              <a:rPr lang="en-US" sz="2000" dirty="0"/>
              <a:t>Aimed to support the e-mobility development and to be better prepared for the EV uptake. </a:t>
            </a:r>
          </a:p>
          <a:p>
            <a:pPr lvl="1"/>
            <a:endParaRPr lang="en-US" sz="2000" dirty="0"/>
          </a:p>
          <a:p>
            <a:pPr marL="363538" lvl="1" indent="-342900">
              <a:buFont typeface="+mj-lt"/>
              <a:buAutoNum type="arabicPeriod" startAt="2"/>
            </a:pPr>
            <a:r>
              <a:rPr lang="en-US" sz="2000" dirty="0"/>
              <a:t>Supported Leaf Capital /Switch Network in Fiji to ensure their company’s vision is put in place and commercially viable while complying with relevant legislation and regulations in Fiji</a:t>
            </a:r>
          </a:p>
          <a:p>
            <a:pPr marL="820738" lvl="2" indent="-342900">
              <a:buFont typeface="Arial" panose="020B0604020202020204" pitchFamily="34" charset="0"/>
              <a:buChar char="•"/>
            </a:pPr>
            <a:r>
              <a:rPr lang="en-US" sz="2000" dirty="0"/>
              <a:t>TA to conduct a legal review of the Fiji Electricity Act and training</a:t>
            </a:r>
          </a:p>
          <a:p>
            <a:pPr marL="820738" lvl="2" indent="-342900">
              <a:buFont typeface="Arial" panose="020B0604020202020204" pitchFamily="34" charset="0"/>
              <a:buChar char="•"/>
            </a:pPr>
            <a:r>
              <a:rPr lang="en-US" sz="2000" dirty="0"/>
              <a:t>Fund their engineer /electrician to participate in the NZ EV summit. </a:t>
            </a:r>
          </a:p>
          <a:p>
            <a:pPr marL="363538" lvl="2" indent="-342900">
              <a:buFont typeface="+mj-lt"/>
              <a:buAutoNum type="arabicPeriod" startAt="3"/>
            </a:pPr>
            <a:r>
              <a:rPr lang="en-US" sz="2000" dirty="0"/>
              <a:t>Partnership with Tonga Ministry of MEIDECC in EV Demonstration Project </a:t>
            </a:r>
          </a:p>
          <a:p>
            <a:pPr marL="820738" lvl="3" indent="-342900">
              <a:buFont typeface="Arial" panose="020B0604020202020204" pitchFamily="34" charset="0"/>
              <a:buChar char="•"/>
            </a:pPr>
            <a:r>
              <a:rPr lang="en-US" sz="2000" dirty="0"/>
              <a:t>Host the first EV-group meeting in May 2022</a:t>
            </a:r>
          </a:p>
          <a:p>
            <a:pPr marL="820738" lvl="3" indent="-342900">
              <a:buFont typeface="Arial" panose="020B0604020202020204" pitchFamily="34" charset="0"/>
              <a:buChar char="•"/>
            </a:pPr>
            <a:r>
              <a:rPr lang="en-US" sz="2000" dirty="0"/>
              <a:t>Tonga EV-interest group was established </a:t>
            </a:r>
          </a:p>
        </p:txBody>
      </p:sp>
    </p:spTree>
    <p:extLst>
      <p:ext uri="{BB962C8B-B14F-4D97-AF65-F5344CB8AC3E}">
        <p14:creationId xmlns:p14="http://schemas.microsoft.com/office/powerpoint/2010/main" val="1285579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3683</TotalTime>
  <Words>1482</Words>
  <Application>Microsoft Office PowerPoint</Application>
  <PresentationFormat>On-screen Show (4:3)</PresentationFormat>
  <Paragraphs>198</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Sosefo Tofu</dc:creator>
  <cp:lastModifiedBy>Sinalauli'i Fifita</cp:lastModifiedBy>
  <cp:revision>23</cp:revision>
  <dcterms:created xsi:type="dcterms:W3CDTF">2022-11-16T20:12:27Z</dcterms:created>
  <dcterms:modified xsi:type="dcterms:W3CDTF">2023-01-11T01:35:40Z</dcterms:modified>
</cp:coreProperties>
</file>