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8E2"/>
          </a:solidFill>
        </a:fill>
      </a:tcStyle>
    </a:wholeTbl>
    <a:band2H>
      <a:tcTxStyle/>
      <a:tcStyle>
        <a:tcBdr/>
        <a:fill>
          <a:solidFill>
            <a:srgbClr val="EAEC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DE"/>
          </a:solidFill>
        </a:fill>
      </a:tcStyle>
    </a:wholeTbl>
    <a:band2H>
      <a:tcTxStyle/>
      <a:tcStyle>
        <a:tcBdr/>
        <a:fill>
          <a:solidFill>
            <a:srgbClr val="E7EB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0D7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1C834-C994-48F9-9A18-8A1B1767433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0F5C680-78E4-4B24-BED1-61C09AC92FC3}">
      <dgm:prSet phldrT="[Text]" custT="1"/>
      <dgm:spPr>
        <a:xfrm>
          <a:off x="3060" y="87459"/>
          <a:ext cx="2673857" cy="5078443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b="1" u="sng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Knowledge Brokerage</a:t>
          </a:r>
        </a:p>
      </dgm:t>
    </dgm:pt>
    <dgm:pt modelId="{D202935B-DB50-486B-AF36-C5C4326C8BCD}" type="parTrans" cxnId="{82B6718E-CF21-4941-B08C-3C53E060E5EE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ADE16ABC-A3EA-4201-86C5-174287D2F088}" type="sibTrans" cxnId="{82B6718E-CF21-4941-B08C-3C53E060E5EE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C4564EAC-1938-41A6-9CC0-DD1FCCF827FF}">
      <dgm:prSet phldrT="[Text]" custT="1"/>
      <dgm:spPr>
        <a:xfrm>
          <a:off x="2179279" y="87459"/>
          <a:ext cx="2488188" cy="5078443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b="1" u="sng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Capacity Building</a:t>
          </a:r>
        </a:p>
      </dgm:t>
    </dgm:pt>
    <dgm:pt modelId="{F160F80C-57FB-43E5-934A-04FDFF6A569F}" type="parTrans" cxnId="{0021A122-7F3E-464C-B45E-57FA66562816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D4289E42-18C6-4478-8E37-29FE3C14288F}" type="sibTrans" cxnId="{0021A122-7F3E-464C-B45E-57FA66562816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148BE694-6CE8-4BAC-8440-EE862DA08E68}">
      <dgm:prSet phldrT="[Text]" custT="1"/>
      <dgm:spPr>
        <a:xfrm>
          <a:off x="4169830" y="140943"/>
          <a:ext cx="2488188" cy="4971475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b="1" u="sng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Applied Research</a:t>
          </a:r>
        </a:p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en-AU" sz="20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2DF7024-E073-4928-9D3B-B93225E08654}" type="parTrans" cxnId="{256D8394-E6F1-4A33-BA09-2EB258B7C802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0DAC4777-EF26-4963-A216-57380B97CE48}" type="sibTrans" cxnId="{256D8394-E6F1-4A33-BA09-2EB258B7C802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3743AF97-1583-490C-B375-E88A22121020}">
      <dgm:prSet phldrT="[Text]" custT="1"/>
      <dgm:spPr>
        <a:xfrm>
          <a:off x="6160381" y="87459"/>
          <a:ext cx="2488188" cy="5078443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b="1" u="sng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Innovation</a:t>
          </a:r>
        </a:p>
        <a:p>
          <a:pPr>
            <a:buNone/>
          </a:pPr>
          <a:endParaRPr lang="en-US" sz="2000" b="0" u="none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n-US" sz="2000" b="1" u="sng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en-AU" sz="2000" b="1" u="sng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814DF86-87C0-41F3-AD33-CA3EBC0C68D7}" type="parTrans" cxnId="{2EDCC5B3-DF9B-4E8B-A111-823A80B4B425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59DC0E86-6A5C-42BD-BCFA-E259484389B4}" type="sibTrans" cxnId="{2EDCC5B3-DF9B-4E8B-A111-823A80B4B425}">
      <dgm:prSet/>
      <dgm:spPr/>
      <dgm:t>
        <a:bodyPr/>
        <a:lstStyle/>
        <a:p>
          <a:endParaRPr lang="en-AU">
            <a:solidFill>
              <a:schemeClr val="bg1"/>
            </a:solidFill>
          </a:endParaRPr>
        </a:p>
      </dgm:t>
    </dgm:pt>
    <dgm:pt modelId="{586B9897-50D2-4143-8933-C1D2FBEB4266}" type="pres">
      <dgm:prSet presAssocID="{B0F1C834-C994-48F9-9A18-8A1B1767433B}" presName="Name0" presStyleCnt="0">
        <dgm:presLayoutVars>
          <dgm:dir/>
          <dgm:resizeHandles val="exact"/>
        </dgm:presLayoutVars>
      </dgm:prSet>
      <dgm:spPr/>
    </dgm:pt>
    <dgm:pt modelId="{68103EE3-1DDB-41FC-A9DB-C0BCDDC27D05}" type="pres">
      <dgm:prSet presAssocID="{50F5C680-78E4-4B24-BED1-61C09AC92FC3}" presName="Name5" presStyleLbl="vennNode1" presStyleIdx="0" presStyleCnt="4" custScaleX="107462" custScaleY="204102">
        <dgm:presLayoutVars>
          <dgm:bulletEnabled val="1"/>
        </dgm:presLayoutVars>
      </dgm:prSet>
      <dgm:spPr/>
    </dgm:pt>
    <dgm:pt modelId="{064D863F-3EBF-4E24-BFB9-68039A2339B9}" type="pres">
      <dgm:prSet presAssocID="{ADE16ABC-A3EA-4201-86C5-174287D2F088}" presName="space" presStyleCnt="0"/>
      <dgm:spPr/>
    </dgm:pt>
    <dgm:pt modelId="{E1DBF1E4-CE79-4075-8B15-92D608F2A1BF}" type="pres">
      <dgm:prSet presAssocID="{C4564EAC-1938-41A6-9CC0-DD1FCCF827FF}" presName="Name5" presStyleLbl="vennNode1" presStyleIdx="1" presStyleCnt="4" custScaleY="204102">
        <dgm:presLayoutVars>
          <dgm:bulletEnabled val="1"/>
        </dgm:presLayoutVars>
      </dgm:prSet>
      <dgm:spPr/>
    </dgm:pt>
    <dgm:pt modelId="{BA89002C-57EC-479A-9C77-C89B584BD6F0}" type="pres">
      <dgm:prSet presAssocID="{D4289E42-18C6-4478-8E37-29FE3C14288F}" presName="space" presStyleCnt="0"/>
      <dgm:spPr/>
    </dgm:pt>
    <dgm:pt modelId="{36F0118E-0786-4517-A0FD-7674D4CED615}" type="pres">
      <dgm:prSet presAssocID="{148BE694-6CE8-4BAC-8440-EE862DA08E68}" presName="Name5" presStyleLbl="vennNode1" presStyleIdx="2" presStyleCnt="4" custScaleY="199803">
        <dgm:presLayoutVars>
          <dgm:bulletEnabled val="1"/>
        </dgm:presLayoutVars>
      </dgm:prSet>
      <dgm:spPr/>
    </dgm:pt>
    <dgm:pt modelId="{D30D6631-0BD7-4D9E-BB47-83AA6BE47E12}" type="pres">
      <dgm:prSet presAssocID="{0DAC4777-EF26-4963-A216-57380B97CE48}" presName="space" presStyleCnt="0"/>
      <dgm:spPr/>
    </dgm:pt>
    <dgm:pt modelId="{1761C6C1-B4BA-473A-91DA-485D2A4A8AF8}" type="pres">
      <dgm:prSet presAssocID="{3743AF97-1583-490C-B375-E88A22121020}" presName="Name5" presStyleLbl="vennNode1" presStyleIdx="3" presStyleCnt="4" custScaleX="113901" custScaleY="204102">
        <dgm:presLayoutVars>
          <dgm:bulletEnabled val="1"/>
        </dgm:presLayoutVars>
      </dgm:prSet>
      <dgm:spPr/>
    </dgm:pt>
  </dgm:ptLst>
  <dgm:cxnLst>
    <dgm:cxn modelId="{0021A122-7F3E-464C-B45E-57FA66562816}" srcId="{B0F1C834-C994-48F9-9A18-8A1B1767433B}" destId="{C4564EAC-1938-41A6-9CC0-DD1FCCF827FF}" srcOrd="1" destOrd="0" parTransId="{F160F80C-57FB-43E5-934A-04FDFF6A569F}" sibTransId="{D4289E42-18C6-4478-8E37-29FE3C14288F}"/>
    <dgm:cxn modelId="{285CAD5F-92E9-4E32-BF43-DA71C22DC96F}" type="presOf" srcId="{3743AF97-1583-490C-B375-E88A22121020}" destId="{1761C6C1-B4BA-473A-91DA-485D2A4A8AF8}" srcOrd="0" destOrd="0" presId="urn:microsoft.com/office/officeart/2005/8/layout/venn3"/>
    <dgm:cxn modelId="{82B6718E-CF21-4941-B08C-3C53E060E5EE}" srcId="{B0F1C834-C994-48F9-9A18-8A1B1767433B}" destId="{50F5C680-78E4-4B24-BED1-61C09AC92FC3}" srcOrd="0" destOrd="0" parTransId="{D202935B-DB50-486B-AF36-C5C4326C8BCD}" sibTransId="{ADE16ABC-A3EA-4201-86C5-174287D2F088}"/>
    <dgm:cxn modelId="{256D8394-E6F1-4A33-BA09-2EB258B7C802}" srcId="{B0F1C834-C994-48F9-9A18-8A1B1767433B}" destId="{148BE694-6CE8-4BAC-8440-EE862DA08E68}" srcOrd="2" destOrd="0" parTransId="{82DF7024-E073-4928-9D3B-B93225E08654}" sibTransId="{0DAC4777-EF26-4963-A216-57380B97CE48}"/>
    <dgm:cxn modelId="{2EDCC5B3-DF9B-4E8B-A111-823A80B4B425}" srcId="{B0F1C834-C994-48F9-9A18-8A1B1767433B}" destId="{3743AF97-1583-490C-B375-E88A22121020}" srcOrd="3" destOrd="0" parTransId="{8814DF86-87C0-41F3-AD33-CA3EBC0C68D7}" sibTransId="{59DC0E86-6A5C-42BD-BCFA-E259484389B4}"/>
    <dgm:cxn modelId="{10C9C0CC-A0F9-4EAE-A71B-E69D7F622CA3}" type="presOf" srcId="{148BE694-6CE8-4BAC-8440-EE862DA08E68}" destId="{36F0118E-0786-4517-A0FD-7674D4CED615}" srcOrd="0" destOrd="0" presId="urn:microsoft.com/office/officeart/2005/8/layout/venn3"/>
    <dgm:cxn modelId="{FCC9D0D5-B292-439D-B842-4B665D5F0A8F}" type="presOf" srcId="{C4564EAC-1938-41A6-9CC0-DD1FCCF827FF}" destId="{E1DBF1E4-CE79-4075-8B15-92D608F2A1BF}" srcOrd="0" destOrd="0" presId="urn:microsoft.com/office/officeart/2005/8/layout/venn3"/>
    <dgm:cxn modelId="{BBC439E3-52C5-4A0E-9EF9-FCC9AD68ACE4}" type="presOf" srcId="{50F5C680-78E4-4B24-BED1-61C09AC92FC3}" destId="{68103EE3-1DDB-41FC-A9DB-C0BCDDC27D05}" srcOrd="0" destOrd="0" presId="urn:microsoft.com/office/officeart/2005/8/layout/venn3"/>
    <dgm:cxn modelId="{ED1665F0-C0D7-449A-B0B5-BABF6F00510B}" type="presOf" srcId="{B0F1C834-C994-48F9-9A18-8A1B1767433B}" destId="{586B9897-50D2-4143-8933-C1D2FBEB4266}" srcOrd="0" destOrd="0" presId="urn:microsoft.com/office/officeart/2005/8/layout/venn3"/>
    <dgm:cxn modelId="{2BA8E1D9-BB83-47A6-970C-91D6DE75598B}" type="presParOf" srcId="{586B9897-50D2-4143-8933-C1D2FBEB4266}" destId="{68103EE3-1DDB-41FC-A9DB-C0BCDDC27D05}" srcOrd="0" destOrd="0" presId="urn:microsoft.com/office/officeart/2005/8/layout/venn3"/>
    <dgm:cxn modelId="{D849AEB1-7986-4DAE-9DC9-3FC2D2108EBD}" type="presParOf" srcId="{586B9897-50D2-4143-8933-C1D2FBEB4266}" destId="{064D863F-3EBF-4E24-BFB9-68039A2339B9}" srcOrd="1" destOrd="0" presId="urn:microsoft.com/office/officeart/2005/8/layout/venn3"/>
    <dgm:cxn modelId="{326E3798-302E-49F4-8F08-8C99B780E4FD}" type="presParOf" srcId="{586B9897-50D2-4143-8933-C1D2FBEB4266}" destId="{E1DBF1E4-CE79-4075-8B15-92D608F2A1BF}" srcOrd="2" destOrd="0" presId="urn:microsoft.com/office/officeart/2005/8/layout/venn3"/>
    <dgm:cxn modelId="{435E24C8-8963-42C9-A36C-191975662AE2}" type="presParOf" srcId="{586B9897-50D2-4143-8933-C1D2FBEB4266}" destId="{BA89002C-57EC-479A-9C77-C89B584BD6F0}" srcOrd="3" destOrd="0" presId="urn:microsoft.com/office/officeart/2005/8/layout/venn3"/>
    <dgm:cxn modelId="{AF450703-39D2-4E76-9701-270E30EB59FC}" type="presParOf" srcId="{586B9897-50D2-4143-8933-C1D2FBEB4266}" destId="{36F0118E-0786-4517-A0FD-7674D4CED615}" srcOrd="4" destOrd="0" presId="urn:microsoft.com/office/officeart/2005/8/layout/venn3"/>
    <dgm:cxn modelId="{3A4AC9CF-034C-4001-A9F3-6A9970C222BC}" type="presParOf" srcId="{586B9897-50D2-4143-8933-C1D2FBEB4266}" destId="{D30D6631-0BD7-4D9E-BB47-83AA6BE47E12}" srcOrd="5" destOrd="0" presId="urn:microsoft.com/office/officeart/2005/8/layout/venn3"/>
    <dgm:cxn modelId="{88DBFB9C-5C81-490A-8404-C789B199514E}" type="presParOf" srcId="{586B9897-50D2-4143-8933-C1D2FBEB4266}" destId="{1761C6C1-B4BA-473A-91DA-485D2A4A8AF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3EE3-1DDB-41FC-A9DB-C0BCDDC27D05}">
      <dsp:nvSpPr>
        <dsp:cNvPr id="0" name=""/>
        <dsp:cNvSpPr/>
      </dsp:nvSpPr>
      <dsp:spPr>
        <a:xfrm>
          <a:off x="252180" y="1835"/>
          <a:ext cx="2296657" cy="4362028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16" tIns="25400" rIns="11761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Knowledge Brokerage</a:t>
          </a:r>
        </a:p>
      </dsp:txBody>
      <dsp:txXfrm>
        <a:off x="588518" y="640639"/>
        <a:ext cx="1623981" cy="3084420"/>
      </dsp:txXfrm>
    </dsp:sp>
    <dsp:sp modelId="{E1DBF1E4-CE79-4075-8B15-92D608F2A1BF}">
      <dsp:nvSpPr>
        <dsp:cNvPr id="0" name=""/>
        <dsp:cNvSpPr/>
      </dsp:nvSpPr>
      <dsp:spPr>
        <a:xfrm>
          <a:off x="2121402" y="1835"/>
          <a:ext cx="2137180" cy="4362028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16" tIns="25400" rIns="11761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Capacity Building</a:t>
          </a:r>
        </a:p>
      </dsp:txBody>
      <dsp:txXfrm>
        <a:off x="2434385" y="640639"/>
        <a:ext cx="1511214" cy="3084420"/>
      </dsp:txXfrm>
    </dsp:sp>
    <dsp:sp modelId="{36F0118E-0786-4517-A0FD-7674D4CED615}">
      <dsp:nvSpPr>
        <dsp:cNvPr id="0" name=""/>
        <dsp:cNvSpPr/>
      </dsp:nvSpPr>
      <dsp:spPr>
        <a:xfrm>
          <a:off x="3831146" y="47773"/>
          <a:ext cx="2137180" cy="4270151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16" tIns="25400" rIns="11761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Applied Research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en-AU" sz="20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144129" y="673122"/>
        <a:ext cx="1511214" cy="3019453"/>
      </dsp:txXfrm>
    </dsp:sp>
    <dsp:sp modelId="{1761C6C1-B4BA-473A-91DA-485D2A4A8AF8}">
      <dsp:nvSpPr>
        <dsp:cNvPr id="0" name=""/>
        <dsp:cNvSpPr/>
      </dsp:nvSpPr>
      <dsp:spPr>
        <a:xfrm>
          <a:off x="5540891" y="1835"/>
          <a:ext cx="2434270" cy="4362028"/>
        </a:xfrm>
        <a:prstGeom prst="ellipse">
          <a:avLst/>
        </a:prstGeom>
        <a:solidFill>
          <a:srgbClr val="6283A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616" tIns="25400" rIns="117616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Innovation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u="none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 </a:t>
          </a:r>
          <a:endParaRPr lang="en-AU" sz="2000" b="1" u="sng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897382" y="640639"/>
        <a:ext cx="1721288" cy="308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85799" y="1763759"/>
            <a:ext cx="7772401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4194" y="3709657"/>
            <a:ext cx="6400801" cy="1752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1306733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632295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35635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063F9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63F9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00521F-55C3-CA37-C5EB-8E7847B3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PACIFIC ISLANDS WORKSHOP ON ELECTRIC MOBILITY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28 – 30 November 2022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Suva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8D27A-0BE7-39B2-04F2-2EFD5D2A4A4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42720" y="4322642"/>
            <a:ext cx="6400800" cy="1752600"/>
          </a:xfrm>
        </p:spPr>
        <p:txBody>
          <a:bodyPr/>
          <a:lstStyle/>
          <a:p>
            <a:r>
              <a:rPr lang="fr-FR" sz="1800" dirty="0">
                <a:solidFill>
                  <a:schemeClr val="tx1"/>
                </a:solidFill>
              </a:rPr>
              <a:t>'Ofa </a:t>
            </a:r>
            <a:r>
              <a:rPr lang="fr-FR" sz="1800" dirty="0" err="1">
                <a:solidFill>
                  <a:schemeClr val="tx1"/>
                </a:solidFill>
              </a:rPr>
              <a:t>Ma'asi</a:t>
            </a:r>
            <a:r>
              <a:rPr lang="fr-FR" sz="1800" dirty="0">
                <a:solidFill>
                  <a:schemeClr val="tx1"/>
                </a:solidFill>
              </a:rPr>
              <a:t>-Kaisamy </a:t>
            </a:r>
          </a:p>
          <a:p>
            <a:r>
              <a:rPr lang="fr-FR" sz="1800" dirty="0">
                <a:solidFill>
                  <a:schemeClr val="tx1"/>
                </a:solidFill>
              </a:rPr>
              <a:t> Manager, Pacific Climate Change Centre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A0004-1681-35B1-5269-D37E1FB5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96" y="85286"/>
            <a:ext cx="3676207" cy="13229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A073A-30BE-9C4F-EE78-F9D86C81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68" y="75126"/>
            <a:ext cx="3682303" cy="1322947"/>
          </a:xfrm>
          <a:prstGeom prst="rect">
            <a:avLst/>
          </a:prstGeom>
        </p:spPr>
      </p:pic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72923C32-227D-80AD-00F2-2618FEC21AE6}"/>
              </a:ext>
            </a:extLst>
          </p:cNvPr>
          <p:cNvSpPr txBox="1">
            <a:spLocks/>
          </p:cNvSpPr>
          <p:nvPr/>
        </p:nvSpPr>
        <p:spPr>
          <a:xfrm>
            <a:off x="195943" y="1526859"/>
            <a:ext cx="4995817" cy="52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</a:rPr>
              <a:t>KEY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OUTPUTs</a:t>
            </a: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Training programs are established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Micro, Small and Medium-sized Enterprises (MSMEs) and government entities for innovative solutions.</a:t>
            </a:r>
          </a:p>
          <a:p>
            <a:pPr marL="265112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innovation function of the PCCC is strengthened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support both the public and private sectors in making innovative solutions available.</a:t>
            </a:r>
          </a:p>
          <a:p>
            <a:pPr marL="265112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39750" marR="0" lvl="1" indent="-2746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Partnerships of public and private sector entities and modalities of engagement by the PCCC are established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 demonstrate innovative climate resilience solutions in at least 3 PICs.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63F9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図 3">
            <a:extLst>
              <a:ext uri="{FF2B5EF4-FFF2-40B4-BE49-F238E27FC236}">
                <a16:creationId xmlns:a16="http://schemas.microsoft.com/office/drawing/2014/main" id="{A5E5F4E7-6BA4-4E61-30D5-0AD38463C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49"/>
          <a:stretch/>
        </p:blipFill>
        <p:spPr>
          <a:xfrm>
            <a:off x="5074699" y="2248053"/>
            <a:ext cx="4069301" cy="37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03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3DBB-792F-B153-B938-451BCD2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3053"/>
            <a:ext cx="8229600" cy="806547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tx1"/>
                </a:solidFill>
              </a:rPr>
              <a:t>Next Steps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66464-5662-4473-E538-0CA303D3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9600"/>
            <a:ext cx="8463280" cy="449372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JICA Project for Innovative Solutions for Pacific Climate Change Resilience – Begins June/July 2023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Finalize the Innovation Strategic Partnership Framework -  2023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PCCC CC Innovation Lounge to be launched 2023 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Engagement with national and regional stakeholders on innovative CC solutions for collaboration through the Innovation Strategic Partnership Framework 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Working with countries to catalyze innovative CC solutions  implementation in countries at sectoral and sub-national levels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Strengthen capacity and support PICTs improve climate finance access for innovative CC solutions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Facilitate South – South collaboration and partnerships for innovative CC solutions ( facilitated by PCCC innovation lounge) </a:t>
            </a:r>
          </a:p>
          <a:p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953DB-478B-A9B2-7F25-8F6DB763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08" y="75126"/>
            <a:ext cx="368230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984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10A0-444A-ECE2-1FD8-6B96F664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999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AU" dirty="0"/>
              <a:t>Thank You 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E417D-4507-5DBC-F393-EE7023C8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968" y="0"/>
            <a:ext cx="368230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652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6ABDF-A57E-6BC5-C5B8-6597AEF7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2" y="2860896"/>
            <a:ext cx="8211115" cy="3722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34E919-1F9E-2C41-191B-D6992152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28" y="0"/>
            <a:ext cx="3682303" cy="13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2A138-F4FD-901C-C6EC-F9E131A3851E}"/>
              </a:ext>
            </a:extLst>
          </p:cNvPr>
          <p:cNvSpPr txBox="1"/>
          <p:nvPr/>
        </p:nvSpPr>
        <p:spPr>
          <a:xfrm>
            <a:off x="466442" y="1432560"/>
            <a:ext cx="8211115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 Pacific Climate Change Center hosted at SPREP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i="1" dirty="0"/>
              <a:t>100 Percent Solar Powered Building </a:t>
            </a:r>
            <a:endParaRPr kumimoji="0" lang="en-AU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7614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DF274-FAFC-3C84-D8DD-4B2D1A14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856" y="0"/>
            <a:ext cx="3676207" cy="1322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3C734-CD80-77B1-E06E-4DDAD7CC60ED}"/>
              </a:ext>
            </a:extLst>
          </p:cNvPr>
          <p:cNvSpPr txBox="1"/>
          <p:nvPr/>
        </p:nvSpPr>
        <p:spPr>
          <a:xfrm>
            <a:off x="386080" y="1564640"/>
            <a:ext cx="8077200" cy="5816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Presentation Outline; 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dirty="0"/>
              <a:t>The Pacific Climate Change Centre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Innovative Exhibition 4-6 Oct. 2022 – Key outcomes 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 Innovation Strategic Partnership Framework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JICA PCCC PROJECT: Supporting the Pacific to Access Climate Innovative Solutions 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Next Steps – partnership and collaboration on innovative solutions to CC in region and PICTs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4603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1BE74D-8934-522F-065E-B3D17B8B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96" y="0"/>
            <a:ext cx="3676207" cy="132294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FC32446-8C37-3FA7-9356-2FF47D61E349}"/>
              </a:ext>
            </a:extLst>
          </p:cNvPr>
          <p:cNvSpPr txBox="1">
            <a:spLocks/>
          </p:cNvSpPr>
          <p:nvPr/>
        </p:nvSpPr>
        <p:spPr>
          <a:xfrm>
            <a:off x="482563" y="1557603"/>
            <a:ext cx="6138406" cy="80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Pacific Climate Chance Centre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1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 of Excellence</a:t>
            </a:r>
            <a:endParaRPr kumimoji="1" lang="ja-JP" altLang="en-U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図 4">
            <a:extLst>
              <a:ext uri="{FF2B5EF4-FFF2-40B4-BE49-F238E27FC236}">
                <a16:creationId xmlns:a16="http://schemas.microsoft.com/office/drawing/2014/main" id="{39988322-F3C1-6C15-F603-2A476747C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24" y="3128069"/>
            <a:ext cx="1873179" cy="14048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8F2588-D765-860B-9DC5-C1ADE9F81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/>
          <a:stretch/>
        </p:blipFill>
        <p:spPr>
          <a:xfrm>
            <a:off x="6966025" y="1752468"/>
            <a:ext cx="1873179" cy="1243911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5D45D11-3C4E-8B49-F1CB-8E9D978AEC67}"/>
              </a:ext>
            </a:extLst>
          </p:cNvPr>
          <p:cNvSpPr txBox="1">
            <a:spLocks/>
          </p:cNvSpPr>
          <p:nvPr/>
        </p:nvSpPr>
        <p:spPr>
          <a:xfrm>
            <a:off x="304796" y="2363104"/>
            <a:ext cx="6493933" cy="4339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ts val="2175"/>
              </a:lnSpc>
              <a:spcBef>
                <a:spcPts val="450"/>
              </a:spcBef>
              <a:buFont typeface="Arial" pitchFamily="34" charset="0"/>
              <a:buNone/>
              <a:defRPr/>
            </a:pPr>
            <a:r>
              <a:rPr lang="en-US" altLang="ja-JP" sz="1600" b="1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VISION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Highly valued by Pacific Island Countries and Territories (PICTs) as it provides practical support, knowledge and training. 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Underpinned by strong partnerships with Pacific Governments, applied research institutions, donors and the private sector. 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Trusted source of user-friendly, scientifically robust information. 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Leads to better decision-making and innovative products which are increasing resilience in the Pacific. </a:t>
            </a:r>
          </a:p>
          <a:p>
            <a:pPr marL="0" indent="0" defTabSz="685800">
              <a:lnSpc>
                <a:spcPts val="2175"/>
              </a:lnSpc>
              <a:spcBef>
                <a:spcPts val="450"/>
              </a:spcBef>
              <a:buFont typeface="Arial" pitchFamily="34" charset="0"/>
              <a:buNone/>
              <a:defRPr/>
            </a:pPr>
            <a:r>
              <a:rPr lang="en-US" altLang="ja-JP" sz="1600" b="1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FUNCTIONS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Lead to better decision-making and innovative products for resilience building in the Pacific. </a:t>
            </a:r>
          </a:p>
          <a:p>
            <a:pPr defTabSz="685800">
              <a:lnSpc>
                <a:spcPts val="2175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ja-JP" sz="1600" dirty="0">
                <a:latin typeface="Arial" panose="020B0604020202020204" pitchFamily="34" charset="0"/>
                <a:ea typeface="HGSｺﾞｼｯｸE"/>
                <a:cs typeface="Arial" panose="020B0604020202020204" pitchFamily="34" charset="0"/>
                <a:sym typeface="Calibri"/>
              </a:rPr>
              <a:t>Knowledge brokerage, Applied research, Capacity building through training and learning, and Innovation.</a:t>
            </a:r>
            <a:endParaRPr lang="ja-JP" altLang="en-US" sz="1600" dirty="0">
              <a:latin typeface="Arial" panose="020B0604020202020204" pitchFamily="34" charset="0"/>
              <a:ea typeface="HGSｺﾞｼｯｸE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図 7">
            <a:extLst>
              <a:ext uri="{FF2B5EF4-FFF2-40B4-BE49-F238E27FC236}">
                <a16:creationId xmlns:a16="http://schemas.microsoft.com/office/drawing/2014/main" id="{72AFF268-557B-5ED3-C381-065EDE82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24" y="4664642"/>
            <a:ext cx="1873176" cy="14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03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9144C-0F45-4B8E-D688-35D060C1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68" y="-16214"/>
            <a:ext cx="3682303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0AB0E9-71B3-E779-BE58-ECF1A1D48375}"/>
              </a:ext>
            </a:extLst>
          </p:cNvPr>
          <p:cNvSpPr txBox="1">
            <a:spLocks/>
          </p:cNvSpPr>
          <p:nvPr/>
        </p:nvSpPr>
        <p:spPr bwMode="auto">
          <a:xfrm>
            <a:off x="678898" y="1306733"/>
            <a:ext cx="7369470" cy="9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Key Pillars of the PCCC Function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EA01A110-CBDB-57DD-B9DD-E36B2D905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83174"/>
              </p:ext>
            </p:extLst>
          </p:nvPr>
        </p:nvGraphicFramePr>
        <p:xfrm>
          <a:off x="489936" y="2193880"/>
          <a:ext cx="8227343" cy="436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6776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D8348-7CDD-076D-2DAC-CA5279A52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608" y="0"/>
            <a:ext cx="3682303" cy="132294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76BFFAE-1A4A-E699-E025-F12E3F54590F}"/>
              </a:ext>
            </a:extLst>
          </p:cNvPr>
          <p:cNvSpPr txBox="1">
            <a:spLocks/>
          </p:cNvSpPr>
          <p:nvPr/>
        </p:nvSpPr>
        <p:spPr>
          <a:xfrm>
            <a:off x="724228" y="1212673"/>
            <a:ext cx="8133347" cy="422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Exhibition 4-6 Oct. 2022 – Key outcomes 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71A670CA-087B-ECDE-7E6D-9A8BCB684E0D}"/>
              </a:ext>
            </a:extLst>
          </p:cNvPr>
          <p:cNvSpPr txBox="1"/>
          <p:nvPr/>
        </p:nvSpPr>
        <p:spPr>
          <a:xfrm>
            <a:off x="286425" y="1635130"/>
            <a:ext cx="813888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Attendance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400 participants per session, reaching 1600 for the innovation presentations.</a:t>
            </a:r>
          </a:p>
          <a:p>
            <a:pPr marL="285750" indent="-28575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 key topic per day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Disaster Response and preparedness, Energy efficiency and green energy production, Biodiversity, Water Protection and Agriculture (from surveys)</a:t>
            </a:r>
          </a:p>
          <a:p>
            <a:pPr marL="285750" indent="-28575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Multi-stakeholders event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private sector companies, research universities, public institutions, CSOs.</a:t>
            </a:r>
          </a:p>
          <a:p>
            <a:pPr marL="285750" indent="-28575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Examples of solutions presented during the exhibition</a:t>
            </a: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resilient housing with local constructing material to increase cyclone resistance;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GIS mapping for improved biodiversity, forestry and health management in remote communities;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Micronesia Conservation Trust;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solar panel printing technology;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partnerships platform dedicated to islands network;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Solutions for Coastal Erosion and High Tides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smart crop production systems for food security,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advance policy initiatives to advance electric public transportation transition.(Decarbonizations of the Public Bus Sector in Fiji)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r>
              <a:rPr lang="en-US" sz="14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Niue Ocean Conservation Credit </a:t>
            </a:r>
          </a:p>
          <a:p>
            <a:pPr marL="285750" indent="-285750" hangingPunct="1">
              <a:lnSpc>
                <a:spcPct val="150000"/>
              </a:lnSpc>
              <a:buFontTx/>
              <a:buChar char="-"/>
            </a:pPr>
            <a:endParaRPr lang="fr-FR" sz="1400" kern="1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indent="-285750" hangingPunct="1">
              <a:buFont typeface="Arial" panose="020B0604020202020204" pitchFamily="34" charset="0"/>
              <a:buChar char="•"/>
            </a:pPr>
            <a:endParaRPr lang="fr-FR" sz="1600" kern="1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hangingPunct="1"/>
            <a:endParaRPr lang="fr-FR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10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40361-BAC4-D43F-FB83-18024E32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48" y="0"/>
            <a:ext cx="3682303" cy="132294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BEDFECE-B6EF-0734-5918-5DD8147A5930}"/>
              </a:ext>
            </a:extLst>
          </p:cNvPr>
          <p:cNvSpPr txBox="1">
            <a:spLocks/>
          </p:cNvSpPr>
          <p:nvPr/>
        </p:nvSpPr>
        <p:spPr>
          <a:xfrm>
            <a:off x="301681" y="1231356"/>
            <a:ext cx="8103937" cy="779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Strategic Partnership Framework</a:t>
            </a: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C13A3D4B-217A-7827-8190-F52AF45DC0F3}"/>
              </a:ext>
            </a:extLst>
          </p:cNvPr>
          <p:cNvSpPr txBox="1"/>
          <p:nvPr/>
        </p:nvSpPr>
        <p:spPr>
          <a:xfrm>
            <a:off x="187693" y="18399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/>
            <a:r>
              <a:rPr lang="fr-FR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</a:t>
            </a:r>
            <a:r>
              <a:rPr lang="en-US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virtuous</a:t>
            </a:r>
            <a:r>
              <a:rPr lang="fr-FR" sz="2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b="1" kern="1200" noProof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circle of 7 step approach </a:t>
            </a: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607EC2D8-2FB7-09D3-2E2F-25B963F42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858" y="2240015"/>
            <a:ext cx="4657141" cy="4636327"/>
          </a:xfrm>
          <a:prstGeom prst="rect">
            <a:avLst/>
          </a:prstGeom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id="{D27E135C-9D6D-027B-AA31-5EFA90065F97}"/>
              </a:ext>
            </a:extLst>
          </p:cNvPr>
          <p:cNvSpPr txBox="1"/>
          <p:nvPr/>
        </p:nvSpPr>
        <p:spPr>
          <a:xfrm>
            <a:off x="397738" y="2222304"/>
            <a:ext cx="4174262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Socialise and </a:t>
            </a:r>
            <a:r>
              <a:rPr lang="fr-FR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define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an innovative </a:t>
            </a:r>
            <a:r>
              <a:rPr lang="fr-FR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idea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/vision/goal/objectives 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Identify needs, gaps and </a:t>
            </a:r>
            <a:r>
              <a:rPr lang="fr-FR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opportunities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Initiate and catalyse through the PCCC  innovation lounge 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Incubate and formalise the partnerships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Implementiaton  of partnerships 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Overseer and Monitor  the partnerships</a:t>
            </a:r>
          </a:p>
          <a:p>
            <a:pPr marL="342900" indent="-342900" hangingPunct="1">
              <a:lnSpc>
                <a:spcPct val="150000"/>
              </a:lnSpc>
              <a:buFont typeface="+mj-lt"/>
              <a:buAutoNum type="arabicPeriod"/>
            </a:pPr>
            <a:r>
              <a:rPr lang="en-AU" sz="1800" kern="1200" noProof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Build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on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lessons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 learnt</a:t>
            </a:r>
            <a:endParaRPr lang="fr-FR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546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5903-DCBF-FFD6-D05A-20AC457B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" y="2219960"/>
            <a:ext cx="8229600" cy="453697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innovation strategic partnership framework to be delivered and implemented through the JICA PCCC PROJECT: Supporting the Pacific to Access Climate Innovative Solutions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Lead Partnership  - The Government of Samoa and JICA</a:t>
            </a:r>
          </a:p>
          <a:p>
            <a:endParaRPr lang="en-US" sz="2400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A6271-D47C-4F2C-189A-DEF70F44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48" y="0"/>
            <a:ext cx="3682303" cy="13229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63BFAA-04BC-F752-2185-797C5B1D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8898"/>
            <a:ext cx="8229600" cy="585433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>
                <a:solidFill>
                  <a:schemeClr val="tx1"/>
                </a:solidFill>
              </a:rPr>
              <a:t>JICA PCCC PROJECT: Supporting the Pacific to Access Climate Innovative Solutions </a:t>
            </a:r>
            <a:br>
              <a:rPr lang="en-US" sz="2700" b="1" dirty="0">
                <a:solidFill>
                  <a:schemeClr val="tx1"/>
                </a:solidFill>
              </a:rPr>
            </a:br>
            <a:br>
              <a:rPr lang="en-AU" dirty="0"/>
            </a:b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F09B8-185F-04B0-66AE-2AAD7760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13" y="4352327"/>
            <a:ext cx="5992887" cy="2505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8FA83-E429-A3B9-6E21-89CB7ED6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22" y="4389121"/>
            <a:ext cx="2483270" cy="9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14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F8735-703E-6CBD-071D-ECE4D1FA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88" y="0"/>
            <a:ext cx="3682303" cy="1322947"/>
          </a:xfrm>
          <a:prstGeom prst="rect">
            <a:avLst/>
          </a:prstGeom>
        </p:spPr>
      </p:pic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A56CDE6-0D31-150A-C99F-882C8151CA06}"/>
              </a:ext>
            </a:extLst>
          </p:cNvPr>
          <p:cNvSpPr txBox="1">
            <a:spLocks/>
          </p:cNvSpPr>
          <p:nvPr/>
        </p:nvSpPr>
        <p:spPr>
          <a:xfrm>
            <a:off x="259624" y="1746116"/>
            <a:ext cx="8624752" cy="511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63F9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GOAL</a:t>
            </a:r>
          </a:p>
          <a:p>
            <a:pPr marL="538163" marR="0" lvl="1" indent="-2762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Capacities for climate resilience in the Pacific are enhanced through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strengthened innovation and capacity-building functions of the PCCC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538163" marR="0" lvl="1" indent="-2762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PURPOSE</a:t>
            </a:r>
          </a:p>
          <a:p>
            <a:pPr marL="538163" marR="0" lvl="1" indent="-2762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Innovation and Capacity Building functions of the PCCC are enhanced by establishing partnerships and strengthening its capacity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support both public and private sector initiatives to facilitate and institutionalize innovative solutions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63F9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6356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5 SPREP PYOCR">
  <a:themeElements>
    <a:clrScheme name="25 SPREP PYOC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0000FF"/>
      </a:hlink>
      <a:folHlink>
        <a:srgbClr val="FF00FF"/>
      </a:folHlink>
    </a:clrScheme>
    <a:fontScheme name="25 SPREP PYOC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5 SPREP PYOC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5 SPREP PYOCR">
  <a:themeElements>
    <a:clrScheme name="25 SPREP PYOC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0000FF"/>
      </a:hlink>
      <a:folHlink>
        <a:srgbClr val="FF00FF"/>
      </a:folHlink>
    </a:clrScheme>
    <a:fontScheme name="25 SPREP PYOC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25 SPREP PYOC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695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25 SPREP PYOCR</vt:lpstr>
      <vt:lpstr>PACIFIC ISLANDS WORKSHOP ON ELECTRIC MOBILITY  28 – 30 November 2022 Suva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JICA PCCC PROJECT: Supporting the Pacific to Access Climate Innovative Solutions   </vt:lpstr>
      <vt:lpstr>PowerPoint Presentation</vt:lpstr>
      <vt:lpstr>PowerPoint Presentation</vt:lpstr>
      <vt:lpstr>Next Steps 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Patison</dc:creator>
  <cp:lastModifiedBy>Sinalauli'i Fifita</cp:lastModifiedBy>
  <cp:revision>27</cp:revision>
  <dcterms:modified xsi:type="dcterms:W3CDTF">2023-01-11T01:35:01Z</dcterms:modified>
</cp:coreProperties>
</file>