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2"/>
  </p:notesMasterIdLst>
  <p:handoutMasterIdLst>
    <p:handoutMasterId r:id="rId13"/>
  </p:handoutMasterIdLst>
  <p:sldIdLst>
    <p:sldId id="300" r:id="rId2"/>
    <p:sldId id="304" r:id="rId3"/>
    <p:sldId id="305" r:id="rId4"/>
    <p:sldId id="306" r:id="rId5"/>
    <p:sldId id="303" r:id="rId6"/>
    <p:sldId id="307" r:id="rId7"/>
    <p:sldId id="308" r:id="rId8"/>
    <p:sldId id="309" r:id="rId9"/>
    <p:sldId id="310" r:id="rId10"/>
    <p:sldId id="301" r:id="rId11"/>
  </p:sldIdLst>
  <p:sldSz cx="12192000" cy="6858000"/>
  <p:notesSz cx="6797675" cy="9926638"/>
  <p:embeddedFontLst>
    <p:embeddedFont>
      <p:font typeface="Calibri" panose="020F0502020204030204" pitchFamily="34" charset="0"/>
      <p:regular r:id="rId14"/>
      <p:bold r:id="rId15"/>
      <p:italic r:id="rId16"/>
      <p:boldItalic r:id="rId17"/>
    </p:embeddedFont>
    <p:embeddedFont>
      <p:font typeface="Helvetica" panose="020B0604020202020204"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008FFF"/>
    <a:srgbClr val="3A464A"/>
    <a:srgbClr val="00C2FF"/>
    <a:srgbClr val="00D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2" autoAdjust="0"/>
    <p:restoredTop sz="77225" autoAdjust="0"/>
  </p:normalViewPr>
  <p:slideViewPr>
    <p:cSldViewPr snapToGrid="0">
      <p:cViewPr varScale="1">
        <p:scale>
          <a:sx n="51" d="100"/>
          <a:sy n="51" d="100"/>
        </p:scale>
        <p:origin x="1220"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76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92" cy="4972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02" y="0"/>
            <a:ext cx="2946292" cy="497286"/>
          </a:xfrm>
          <a:prstGeom prst="rect">
            <a:avLst/>
          </a:prstGeom>
        </p:spPr>
        <p:txBody>
          <a:bodyPr vert="horz" lIns="91440" tIns="45720" rIns="91440" bIns="45720" rtlCol="0"/>
          <a:lstStyle>
            <a:lvl1pPr algn="r">
              <a:defRPr sz="1200"/>
            </a:lvl1pPr>
          </a:lstStyle>
          <a:p>
            <a:fld id="{A59720CF-1CC8-4559-9309-EDD352EE3DA2}" type="datetimeFigureOut">
              <a:rPr lang="en-GB" smtClean="0"/>
              <a:t>11/01/2023</a:t>
            </a:fld>
            <a:endParaRPr lang="en-GB"/>
          </a:p>
        </p:txBody>
      </p:sp>
      <p:sp>
        <p:nvSpPr>
          <p:cNvPr id="4" name="Footer Placeholder 3"/>
          <p:cNvSpPr>
            <a:spLocks noGrp="1"/>
          </p:cNvSpPr>
          <p:nvPr>
            <p:ph type="ftr" sz="quarter" idx="2"/>
          </p:nvPr>
        </p:nvSpPr>
        <p:spPr>
          <a:xfrm>
            <a:off x="1" y="9429354"/>
            <a:ext cx="2946292" cy="49728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02" y="9429354"/>
            <a:ext cx="2946292" cy="497285"/>
          </a:xfrm>
          <a:prstGeom prst="rect">
            <a:avLst/>
          </a:prstGeom>
        </p:spPr>
        <p:txBody>
          <a:bodyPr vert="horz" lIns="91440" tIns="45720" rIns="91440" bIns="45720" rtlCol="0" anchor="b"/>
          <a:lstStyle>
            <a:lvl1pPr algn="r">
              <a:defRPr sz="1200"/>
            </a:lvl1pPr>
          </a:lstStyle>
          <a:p>
            <a:fld id="{85105CEC-F4A7-4280-9D6F-65F0451646C7}" type="slidenum">
              <a:rPr lang="en-GB" smtClean="0"/>
              <a:t>‹#›</a:t>
            </a:fld>
            <a:endParaRPr lang="en-GB"/>
          </a:p>
        </p:txBody>
      </p:sp>
    </p:spTree>
    <p:extLst>
      <p:ext uri="{BB962C8B-B14F-4D97-AF65-F5344CB8AC3E}">
        <p14:creationId xmlns:p14="http://schemas.microsoft.com/office/powerpoint/2010/main" val="1295533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768659A-FE49-6848-A043-1DC9A9295BB9}" type="datetimeFigureOut">
              <a:rPr lang="en-US" smtClean="0"/>
              <a:t>1/11/2023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779BABF-612C-0049-AF02-33C0395200A0}" type="slidenum">
              <a:rPr lang="en-US" smtClean="0"/>
              <a:t>‹#›</a:t>
            </a:fld>
            <a:endParaRPr lang="en-US"/>
          </a:p>
        </p:txBody>
      </p:sp>
    </p:spTree>
    <p:extLst>
      <p:ext uri="{BB962C8B-B14F-4D97-AF65-F5344CB8AC3E}">
        <p14:creationId xmlns:p14="http://schemas.microsoft.com/office/powerpoint/2010/main" val="20382648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actions-being-taken-eu_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ur-lex.europa.eu/legal-content/EN/AUTO/?uri=CELEX:52020DC078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Engine</a:t>
            </a:r>
            <a:r>
              <a:rPr lang="fr-BE" baseline="0" dirty="0"/>
              <a:t> </a:t>
            </a:r>
            <a:r>
              <a:rPr lang="fr-BE" baseline="0" dirty="0" err="1"/>
              <a:t>installed</a:t>
            </a:r>
            <a:r>
              <a:rPr lang="fr-BE" baseline="0" dirty="0"/>
              <a:t>:</a:t>
            </a:r>
            <a:endParaRPr lang="fr-BE" dirty="0"/>
          </a:p>
          <a:p>
            <a:r>
              <a:rPr lang="fr-BE" dirty="0" err="1"/>
              <a:t>Torqeedo</a:t>
            </a:r>
            <a:r>
              <a:rPr lang="fr-BE" dirty="0"/>
              <a:t>;</a:t>
            </a:r>
            <a:r>
              <a:rPr lang="fr-BE" baseline="0" dirty="0"/>
              <a:t> 20 HP</a:t>
            </a:r>
          </a:p>
          <a:p>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overall objective of the MTCC-Pacific is to support targeted PICTs in their efforts to reduce their GHG emissions and reliance on fossil fuel by the implementation of standards, best practices and innovative solutions by maritime transport operators. </a:t>
            </a:r>
          </a:p>
          <a:p>
            <a:endParaRPr lang="fr-BE" dirty="0"/>
          </a:p>
          <a:p>
            <a:r>
              <a:rPr lang="en-AU" sz="1200" kern="1200" dirty="0">
                <a:solidFill>
                  <a:schemeClr val="tx1"/>
                </a:solidFill>
                <a:effectLst/>
                <a:latin typeface="+mn-lt"/>
                <a:ea typeface="+mn-ea"/>
                <a:cs typeface="+mn-cs"/>
              </a:rPr>
              <a:t>a)Provide all Pacific Island Countries and Territories (PICTs) with technical support through templates, guidelines, generic law for energy efficient operations of ships and ports; and</a:t>
            </a:r>
            <a:endParaRPr lang="en-GB"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 Provide targeted countries (Fiji, Kiribati, Marshall Islands, Samoa, Solomon Islands, Tuvalu and Vanuatu) with in-country technical assistance through the implementation of adapted Ship Energy Efficiency Management Plan (SEEMP) on board domestic ships, energy audits in ports. Some pilot projects relate to low-carbon technologies and operations in maritime transport, and others relates to Data Collection and Reporting (DCR) systems on fuel consumption of ships. </a:t>
            </a:r>
            <a:endParaRPr lang="fr-BE" dirty="0"/>
          </a:p>
          <a:p>
            <a:endParaRPr lang="fr-BE" dirty="0"/>
          </a:p>
          <a:p>
            <a:r>
              <a:rPr lang="fr-BE" dirty="0"/>
              <a:t>First phase </a:t>
            </a:r>
            <a:r>
              <a:rPr lang="fr-BE" dirty="0" err="1"/>
              <a:t>was</a:t>
            </a:r>
            <a:r>
              <a:rPr lang="fr-BE" dirty="0"/>
              <a:t> </a:t>
            </a:r>
            <a:r>
              <a:rPr lang="fr-BE" dirty="0" err="1"/>
              <a:t>concluded</a:t>
            </a:r>
            <a:r>
              <a:rPr lang="fr-BE" dirty="0"/>
              <a:t> a couple of </a:t>
            </a:r>
            <a:r>
              <a:rPr lang="fr-BE" dirty="0" err="1"/>
              <a:t>months</a:t>
            </a:r>
            <a:r>
              <a:rPr lang="fr-BE" dirty="0"/>
              <a:t> </a:t>
            </a:r>
            <a:r>
              <a:rPr lang="fr-BE" dirty="0" err="1"/>
              <a:t>ago</a:t>
            </a:r>
            <a:r>
              <a:rPr lang="fr-BE" dirty="0"/>
              <a:t> and </a:t>
            </a:r>
            <a:r>
              <a:rPr lang="fr-BE" dirty="0" err="1"/>
              <a:t>next</a:t>
            </a:r>
            <a:r>
              <a:rPr lang="fr-BE" dirty="0"/>
              <a:t> phase </a:t>
            </a:r>
            <a:r>
              <a:rPr lang="fr-BE" dirty="0" err="1"/>
              <a:t>will</a:t>
            </a:r>
            <a:r>
              <a:rPr lang="fr-BE" dirty="0"/>
              <a:t> </a:t>
            </a:r>
            <a:r>
              <a:rPr lang="fr-BE" dirty="0" err="1"/>
              <a:t>start</a:t>
            </a:r>
            <a:r>
              <a:rPr lang="fr-BE" dirty="0"/>
              <a:t> </a:t>
            </a:r>
            <a:r>
              <a:rPr lang="fr-BE" dirty="0" err="1"/>
              <a:t>early</a:t>
            </a:r>
            <a:r>
              <a:rPr lang="fr-BE" dirty="0"/>
              <a:t> 2023.</a:t>
            </a:r>
            <a:r>
              <a:rPr lang="fr-BE" baseline="0" dirty="0"/>
              <a:t> </a:t>
            </a:r>
            <a:endParaRPr lang="fr-BE" dirty="0"/>
          </a:p>
          <a:p>
            <a:endParaRPr lang="fr-BE" dirty="0"/>
          </a:p>
          <a:p>
            <a:endParaRPr lang="en-GB" dirty="0"/>
          </a:p>
        </p:txBody>
      </p:sp>
      <p:sp>
        <p:nvSpPr>
          <p:cNvPr id="4" name="Slide Number Placeholder 3"/>
          <p:cNvSpPr>
            <a:spLocks noGrp="1"/>
          </p:cNvSpPr>
          <p:nvPr>
            <p:ph type="sldNum" sz="quarter" idx="10"/>
          </p:nvPr>
        </p:nvSpPr>
        <p:spPr/>
        <p:txBody>
          <a:bodyPr/>
          <a:lstStyle/>
          <a:p>
            <a:fld id="{D779BABF-612C-0049-AF02-33C0395200A0}" type="slidenum">
              <a:rPr lang="en-US" smtClean="0"/>
              <a:t>3</a:t>
            </a:fld>
            <a:endParaRPr lang="en-US"/>
          </a:p>
        </p:txBody>
      </p:sp>
    </p:spTree>
    <p:extLst>
      <p:ext uri="{BB962C8B-B14F-4D97-AF65-F5344CB8AC3E}">
        <p14:creationId xmlns:p14="http://schemas.microsoft.com/office/powerpoint/2010/main" val="291089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aseline="0" dirty="0"/>
              <a:t>There </a:t>
            </a:r>
            <a:r>
              <a:rPr lang="fr-BE" baseline="0" dirty="0" err="1"/>
              <a:t>is</a:t>
            </a:r>
            <a:r>
              <a:rPr lang="fr-BE" baseline="0" dirty="0"/>
              <a:t> </a:t>
            </a:r>
            <a:r>
              <a:rPr lang="fr-BE" baseline="0" dirty="0" err="1"/>
              <a:t>also</a:t>
            </a:r>
            <a:r>
              <a:rPr lang="fr-BE" baseline="0" dirty="0"/>
              <a:t> a data collection component </a:t>
            </a:r>
            <a:r>
              <a:rPr lang="fr-BE" baseline="0" dirty="0" err="1"/>
              <a:t>being</a:t>
            </a:r>
            <a:r>
              <a:rPr lang="fr-BE" baseline="0" dirty="0"/>
              <a:t> </a:t>
            </a:r>
            <a:r>
              <a:rPr lang="fr-BE" baseline="0" dirty="0" err="1"/>
              <a:t>undertaken</a:t>
            </a:r>
            <a:r>
              <a:rPr lang="fr-BE" baseline="0" dirty="0"/>
              <a:t> </a:t>
            </a:r>
            <a:r>
              <a:rPr lang="fr-BE" baseline="0" dirty="0" err="1"/>
              <a:t>with</a:t>
            </a:r>
            <a:r>
              <a:rPr lang="fr-BE" baseline="0" dirty="0"/>
              <a:t> the </a:t>
            </a:r>
            <a:r>
              <a:rPr lang="fr-BE" baseline="0" dirty="0" err="1"/>
              <a:t>government</a:t>
            </a:r>
            <a:r>
              <a:rPr lang="fr-BE" baseline="0" dirty="0"/>
              <a:t> </a:t>
            </a:r>
            <a:r>
              <a:rPr lang="fr-BE" baseline="0" dirty="0" err="1"/>
              <a:t>fleet</a:t>
            </a:r>
            <a:r>
              <a:rPr lang="fr-BE" baseline="0" dirty="0"/>
              <a:t> drivers </a:t>
            </a:r>
            <a:r>
              <a:rPr lang="fr-BE" baseline="0" dirty="0" err="1"/>
              <a:t>through</a:t>
            </a:r>
            <a:r>
              <a:rPr lang="fr-BE" baseline="0" dirty="0"/>
              <a:t> a GPS application to </a:t>
            </a:r>
            <a:r>
              <a:rPr lang="fr-BE" baseline="0" dirty="0" err="1"/>
              <a:t>understand</a:t>
            </a:r>
            <a:r>
              <a:rPr lang="fr-BE" baseline="0" dirty="0"/>
              <a:t> </a:t>
            </a:r>
            <a:r>
              <a:rPr lang="fr-BE" baseline="0" dirty="0" err="1"/>
              <a:t>better</a:t>
            </a:r>
            <a:r>
              <a:rPr lang="fr-BE" baseline="0" dirty="0"/>
              <a:t> the </a:t>
            </a:r>
            <a:r>
              <a:rPr lang="fr-BE" baseline="0" dirty="0" err="1"/>
              <a:t>vehicle</a:t>
            </a:r>
            <a:r>
              <a:rPr lang="fr-BE" baseline="0" dirty="0"/>
              <a:t> </a:t>
            </a:r>
            <a:r>
              <a:rPr lang="fr-BE" baseline="0" dirty="0" err="1"/>
              <a:t>specifications</a:t>
            </a:r>
            <a:r>
              <a:rPr lang="fr-BE" baseline="0" dirty="0"/>
              <a:t>; the routes </a:t>
            </a:r>
            <a:r>
              <a:rPr lang="fr-BE" baseline="0" dirty="0" err="1"/>
              <a:t>taken</a:t>
            </a:r>
            <a:r>
              <a:rPr lang="fr-BE" baseline="0" dirty="0"/>
              <a:t>, km </a:t>
            </a:r>
            <a:r>
              <a:rPr lang="fr-BE" baseline="0" dirty="0" err="1"/>
              <a:t>driven</a:t>
            </a:r>
            <a:r>
              <a:rPr lang="fr-BE" baseline="0" dirty="0"/>
              <a:t>, </a:t>
            </a:r>
            <a:r>
              <a:rPr lang="fr-BE" baseline="0" dirty="0" err="1"/>
              <a:t>etc</a:t>
            </a:r>
            <a:endParaRPr lang="fr-B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B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The </a:t>
            </a:r>
            <a:r>
              <a:rPr lang="fr-BE" dirty="0" err="1"/>
              <a:t>potential</a:t>
            </a:r>
            <a:r>
              <a:rPr lang="fr-BE" dirty="0"/>
              <a:t> impact on the </a:t>
            </a:r>
            <a:r>
              <a:rPr lang="fr-BE" dirty="0" err="1"/>
              <a:t>grid</a:t>
            </a:r>
            <a:r>
              <a:rPr lang="fr-BE" dirty="0"/>
              <a:t> </a:t>
            </a:r>
            <a:r>
              <a:rPr lang="fr-BE" dirty="0" err="1"/>
              <a:t>will</a:t>
            </a:r>
            <a:r>
              <a:rPr lang="fr-BE" dirty="0"/>
              <a:t> </a:t>
            </a:r>
            <a:r>
              <a:rPr lang="fr-BE" dirty="0" err="1"/>
              <a:t>also</a:t>
            </a:r>
            <a:r>
              <a:rPr lang="fr-BE" dirty="0"/>
              <a:t> </a:t>
            </a:r>
            <a:r>
              <a:rPr lang="fr-BE" dirty="0" err="1"/>
              <a:t>be</a:t>
            </a:r>
            <a:r>
              <a:rPr lang="fr-BE" baseline="0" dirty="0"/>
              <a:t> </a:t>
            </a:r>
            <a:r>
              <a:rPr lang="fr-BE" baseline="0" dirty="0" err="1"/>
              <a:t>modeled</a:t>
            </a:r>
            <a:r>
              <a:rPr lang="fr-BE" baseline="0" dirty="0"/>
              <a:t> and </a:t>
            </a:r>
            <a:r>
              <a:rPr lang="fr-BE" baseline="0" dirty="0" err="1"/>
              <a:t>simulated</a:t>
            </a:r>
            <a:endParaRPr lang="fr-BE" baseline="0" dirty="0"/>
          </a:p>
          <a:p>
            <a:endParaRPr lang="en-GB" dirty="0"/>
          </a:p>
        </p:txBody>
      </p:sp>
      <p:sp>
        <p:nvSpPr>
          <p:cNvPr id="4" name="Slide Number Placeholder 3"/>
          <p:cNvSpPr>
            <a:spLocks noGrp="1"/>
          </p:cNvSpPr>
          <p:nvPr>
            <p:ph type="sldNum" sz="quarter" idx="10"/>
          </p:nvPr>
        </p:nvSpPr>
        <p:spPr/>
        <p:txBody>
          <a:bodyPr/>
          <a:lstStyle/>
          <a:p>
            <a:fld id="{D779BABF-612C-0049-AF02-33C0395200A0}" type="slidenum">
              <a:rPr lang="en-US" smtClean="0"/>
              <a:t>4</a:t>
            </a:fld>
            <a:endParaRPr lang="en-US"/>
          </a:p>
        </p:txBody>
      </p:sp>
    </p:spTree>
    <p:extLst>
      <p:ext uri="{BB962C8B-B14F-4D97-AF65-F5344CB8AC3E}">
        <p14:creationId xmlns:p14="http://schemas.microsoft.com/office/powerpoint/2010/main" val="236107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a:t>
            </a:r>
            <a:r>
              <a:rPr lang="en-AU" sz="1200" b="1" u="none" strike="noStrike" kern="1200" dirty="0">
                <a:solidFill>
                  <a:schemeClr val="tx1"/>
                </a:solidFill>
                <a:effectLst/>
                <a:latin typeface="+mn-lt"/>
                <a:ea typeface="+mn-ea"/>
                <a:cs typeface="+mn-cs"/>
                <a:hlinkClick r:id="rId3"/>
              </a:rPr>
              <a:t>European Green Deal</a:t>
            </a:r>
            <a:r>
              <a:rPr lang="en-AU" sz="1200" b="1" kern="1200" dirty="0">
                <a:solidFill>
                  <a:schemeClr val="tx1"/>
                </a:solidFill>
                <a:effectLst/>
                <a:latin typeface="+mn-lt"/>
                <a:ea typeface="+mn-ea"/>
                <a:cs typeface="+mn-cs"/>
              </a:rPr>
              <a:t> was announced in December 2019. </a:t>
            </a:r>
            <a:r>
              <a:rPr lang="en-GB" sz="1200" dirty="0">
                <a:solidFill>
                  <a:srgbClr val="404040"/>
                </a:solidFill>
                <a:latin typeface="Calibri" panose="020F0502020204030204" pitchFamily="34" charset="0"/>
                <a:cs typeface="Calibri" panose="020F0502020204030204" pitchFamily="34" charset="0"/>
              </a:rPr>
              <a:t>Our Goal is to Make Europe the first climate neutral continent.</a:t>
            </a:r>
            <a:r>
              <a:rPr lang="en-GB" sz="1200" baseline="0" dirty="0">
                <a:solidFill>
                  <a:srgbClr val="404040"/>
                </a:solidFill>
                <a:latin typeface="Calibri" panose="020F0502020204030204" pitchFamily="34" charset="0"/>
                <a:cs typeface="Calibri" panose="020F0502020204030204" pitchFamily="34" charset="0"/>
              </a:rPr>
              <a:t> This means for the transport sector a 90% cut in emissions by 2050. </a:t>
            </a:r>
            <a:endParaRPr lang="en-GB" sz="1200" dirty="0">
              <a:latin typeface="Calibri" panose="020F0502020204030204" pitchFamily="34" charset="0"/>
              <a:cs typeface="Calibri" panose="020F0502020204030204" pitchFamily="34" charset="0"/>
            </a:endParaRPr>
          </a:p>
          <a:p>
            <a:endParaRPr lang="en-AU"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December 2020 the </a:t>
            </a:r>
            <a:r>
              <a:rPr lang="en-AU" sz="1200" kern="1200" dirty="0" err="1">
                <a:solidFill>
                  <a:schemeClr val="tx1"/>
                </a:solidFill>
                <a:effectLst/>
                <a:latin typeface="+mn-lt"/>
                <a:ea typeface="+mn-ea"/>
                <a:cs typeface="+mn-cs"/>
              </a:rPr>
              <a:t>Eurpean</a:t>
            </a:r>
            <a:r>
              <a:rPr lang="en-AU" sz="1200" kern="1200" baseline="0" dirty="0">
                <a:solidFill>
                  <a:schemeClr val="tx1"/>
                </a:solidFill>
                <a:effectLst/>
                <a:latin typeface="+mn-lt"/>
                <a:ea typeface="+mn-ea"/>
                <a:cs typeface="+mn-cs"/>
              </a:rPr>
              <a:t> Council endorsed a new binding climate target of a net domestic reduction of GHG emissions by at least 55% by 2030. </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In </a:t>
            </a:r>
            <a:r>
              <a:rPr lang="en-AU" sz="1200" kern="1200" dirty="0">
                <a:solidFill>
                  <a:schemeClr val="tx1"/>
                </a:solidFill>
                <a:effectLst/>
                <a:latin typeface="+mn-lt"/>
                <a:ea typeface="+mn-ea"/>
                <a:cs typeface="+mn-cs"/>
              </a:rPr>
              <a:t>July 2021, the European Commission put forward the </a:t>
            </a:r>
            <a:r>
              <a:rPr lang="en-AU" sz="1200" b="1" kern="1200" dirty="0">
                <a:solidFill>
                  <a:schemeClr val="tx1"/>
                </a:solidFill>
                <a:effectLst/>
                <a:latin typeface="+mn-lt"/>
                <a:ea typeface="+mn-ea"/>
                <a:cs typeface="+mn-cs"/>
              </a:rPr>
              <a:t>'fit for 55'</a:t>
            </a:r>
            <a:r>
              <a:rPr lang="en-AU" sz="1200" kern="1200" dirty="0">
                <a:solidFill>
                  <a:schemeClr val="tx1"/>
                </a:solidFill>
                <a:effectLst/>
                <a:latin typeface="+mn-lt"/>
                <a:ea typeface="+mn-ea"/>
                <a:cs typeface="+mn-cs"/>
              </a:rPr>
              <a:t> package of legislative proposals to meet this target.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port and clean energy, preserving biodiversity, oceans and forests, promoting sustainable agriculture, developing green cities and the circular economy. </a:t>
            </a:r>
            <a:endParaRPr lang="en-GB" dirty="0"/>
          </a:p>
        </p:txBody>
      </p:sp>
      <p:sp>
        <p:nvSpPr>
          <p:cNvPr id="4" name="Slide Number Placeholder 3"/>
          <p:cNvSpPr>
            <a:spLocks noGrp="1"/>
          </p:cNvSpPr>
          <p:nvPr>
            <p:ph type="sldNum" sz="quarter" idx="10"/>
          </p:nvPr>
        </p:nvSpPr>
        <p:spPr/>
        <p:txBody>
          <a:bodyPr/>
          <a:lstStyle/>
          <a:p>
            <a:fld id="{D779BABF-612C-0049-AF02-33C0395200A0}" type="slidenum">
              <a:rPr lang="en-US" smtClean="0"/>
              <a:t>5</a:t>
            </a:fld>
            <a:endParaRPr lang="en-US"/>
          </a:p>
        </p:txBody>
      </p:sp>
    </p:spTree>
    <p:extLst>
      <p:ext uri="{BB962C8B-B14F-4D97-AF65-F5344CB8AC3E}">
        <p14:creationId xmlns:p14="http://schemas.microsoft.com/office/powerpoint/2010/main" val="360571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79BABF-612C-0049-AF02-33C0395200A0}" type="slidenum">
              <a:rPr lang="en-US" smtClean="0"/>
              <a:t>6</a:t>
            </a:fld>
            <a:endParaRPr lang="en-US"/>
          </a:p>
        </p:txBody>
      </p:sp>
    </p:spTree>
    <p:extLst>
      <p:ext uri="{BB962C8B-B14F-4D97-AF65-F5344CB8AC3E}">
        <p14:creationId xmlns:p14="http://schemas.microsoft.com/office/powerpoint/2010/main" val="28240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By 2030 the EU has</a:t>
            </a:r>
            <a:r>
              <a:rPr lang="en-GB" baseline="0" dirty="0"/>
              <a:t> the target to install 3M public charging points.</a:t>
            </a:r>
            <a:endParaRPr lang="en-GB" dirty="0"/>
          </a:p>
        </p:txBody>
      </p:sp>
      <p:sp>
        <p:nvSpPr>
          <p:cNvPr id="4" name="Slide Number Placeholder 3"/>
          <p:cNvSpPr>
            <a:spLocks noGrp="1"/>
          </p:cNvSpPr>
          <p:nvPr>
            <p:ph type="sldNum" sz="quarter" idx="10"/>
          </p:nvPr>
        </p:nvSpPr>
        <p:spPr/>
        <p:txBody>
          <a:bodyPr/>
          <a:lstStyle/>
          <a:p>
            <a:fld id="{D779BABF-612C-0049-AF02-33C0395200A0}" type="slidenum">
              <a:rPr lang="en-US" smtClean="0"/>
              <a:t>7</a:t>
            </a:fld>
            <a:endParaRPr lang="en-US"/>
          </a:p>
        </p:txBody>
      </p:sp>
    </p:spTree>
    <p:extLst>
      <p:ext uri="{BB962C8B-B14F-4D97-AF65-F5344CB8AC3E}">
        <p14:creationId xmlns:p14="http://schemas.microsoft.com/office/powerpoint/2010/main" val="329343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a:t>
            </a:r>
            <a:r>
              <a:rPr lang="en-GB" sz="1200" b="0" i="0" kern="1200" baseline="0" dirty="0">
                <a:solidFill>
                  <a:schemeClr val="tx1"/>
                </a:solidFill>
                <a:effectLst/>
                <a:latin typeface="+mn-lt"/>
                <a:ea typeface="+mn-ea"/>
                <a:cs typeface="+mn-cs"/>
              </a:rPr>
              <a:t> European Commission developed a </a:t>
            </a:r>
            <a:r>
              <a:rPr lang="en-GB" sz="1200" b="0" i="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a:rPr>
              <a:t>‘</a:t>
            </a:r>
            <a:r>
              <a:rPr lang="en-GB" sz="1200" b="0" i="0" u="none" kern="1200" dirty="0">
                <a:solidFill>
                  <a:schemeClr val="tx1"/>
                </a:solidFill>
                <a:effectLst/>
                <a:latin typeface="+mn-lt"/>
                <a:ea typeface="+mn-ea"/>
                <a:cs typeface="+mn-cs"/>
                <a:hlinkClick r:id="rId3"/>
              </a:rPr>
              <a:t>Sustainable and Smart Mobility Strategy’ together with an Action Plan</a:t>
            </a:r>
            <a:r>
              <a:rPr lang="en-GB" sz="1200" b="0" i="0" u="none" kern="1200" dirty="0">
                <a:solidFill>
                  <a:schemeClr val="tx1"/>
                </a:solidFill>
                <a:effectLst/>
                <a:latin typeface="+mn-lt"/>
                <a:ea typeface="+mn-ea"/>
                <a:cs typeface="+mn-cs"/>
              </a:rPr>
              <a:t> that was presented in December 2020.</a:t>
            </a:r>
          </a:p>
          <a:p>
            <a:endParaRPr lang="en-GB" sz="1200" b="0" i="0" u="none" kern="1200" dirty="0">
              <a:solidFill>
                <a:schemeClr val="tx1"/>
              </a:solidFill>
              <a:effectLst/>
              <a:latin typeface="+mn-lt"/>
              <a:ea typeface="+mn-ea"/>
              <a:cs typeface="+mn-cs"/>
            </a:endParaRPr>
          </a:p>
          <a:p>
            <a:r>
              <a:rPr lang="en-GB" sz="1200" b="0" i="0" u="none" kern="1200" dirty="0">
                <a:solidFill>
                  <a:schemeClr val="tx1"/>
                </a:solidFill>
                <a:effectLst/>
                <a:latin typeface="+mn-lt"/>
                <a:ea typeface="+mn-ea"/>
                <a:cs typeface="+mn-cs"/>
              </a:rPr>
              <a:t>Some targets from that Action Plan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By 2030 </a:t>
            </a:r>
            <a:r>
              <a:rPr lang="en-GB" sz="1200" kern="1200" dirty="0">
                <a:solidFill>
                  <a:schemeClr val="tx1"/>
                </a:solidFill>
                <a:effectLst/>
                <a:latin typeface="+mn-lt"/>
                <a:ea typeface="+mn-ea"/>
                <a:cs typeface="+mn-cs"/>
              </a:rPr>
              <a:t>scheduled collective travel for journeys under 500 km should be carbon neutral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 By 2030 </a:t>
            </a:r>
            <a:r>
              <a:rPr lang="en-GB" sz="1200" kern="1200" dirty="0">
                <a:solidFill>
                  <a:schemeClr val="tx1"/>
                </a:solidFill>
                <a:effectLst/>
                <a:latin typeface="+mn-lt"/>
                <a:ea typeface="+mn-ea"/>
                <a:cs typeface="+mn-cs"/>
              </a:rPr>
              <a:t>zero-emission marine vessels will be market-ready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By 2035 zero-emission large aircraft will be market-ready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a:p>
            <a:r>
              <a:rPr lang="en-GB" sz="1200" b="0" i="0" u="none" kern="1200" dirty="0">
                <a:solidFill>
                  <a:schemeClr val="tx1"/>
                </a:solidFill>
                <a:effectLst/>
                <a:latin typeface="+mn-lt"/>
                <a:ea typeface="+mn-ea"/>
                <a:cs typeface="+mn-cs"/>
              </a:rPr>
              <a:t>To reach those targets different instruments</a:t>
            </a:r>
            <a:r>
              <a:rPr lang="en-GB" sz="1200" b="0" i="0" u="none" kern="1200" baseline="0" dirty="0">
                <a:solidFill>
                  <a:schemeClr val="tx1"/>
                </a:solidFill>
                <a:effectLst/>
                <a:latin typeface="+mn-lt"/>
                <a:ea typeface="+mn-ea"/>
                <a:cs typeface="+mn-cs"/>
              </a:rPr>
              <a:t> are being deployed: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baseline="0" dirty="0">
                <a:solidFill>
                  <a:schemeClr val="tx1"/>
                </a:solidFill>
                <a:effectLst/>
                <a:latin typeface="+mn-lt"/>
                <a:ea typeface="+mn-ea"/>
                <a:cs typeface="+mn-cs"/>
              </a:rPr>
              <a:t>1. </a:t>
            </a:r>
            <a:r>
              <a:rPr lang="fr-BE" sz="1200" dirty="0">
                <a:solidFill>
                  <a:srgbClr val="282F64"/>
                </a:solidFill>
                <a:latin typeface="Arial" panose="020B0604020202020204" pitchFamily="34" charset="0"/>
                <a:cs typeface="Arial" panose="020B0604020202020204" pitchFamily="34" charset="0"/>
              </a:rPr>
              <a:t>Pricing </a:t>
            </a:r>
            <a:r>
              <a:rPr lang="fr-BE" sz="1200" dirty="0" err="1">
                <a:solidFill>
                  <a:srgbClr val="282F64"/>
                </a:solidFill>
                <a:latin typeface="Arial" panose="020B0604020202020204" pitchFamily="34" charset="0"/>
                <a:cs typeface="Arial" panose="020B0604020202020204" pitchFamily="34" charset="0"/>
              </a:rPr>
              <a:t>Carbon</a:t>
            </a:r>
            <a:r>
              <a:rPr lang="fr-BE" sz="1200" dirty="0">
                <a:solidFill>
                  <a:srgbClr val="282F64"/>
                </a:solidFill>
                <a:latin typeface="Arial" panose="020B0604020202020204" pitchFamily="34" charset="0"/>
                <a:cs typeface="Arial" panose="020B0604020202020204" pitchFamily="34" charset="0"/>
              </a:rPr>
              <a:t> and </a:t>
            </a:r>
            <a:r>
              <a:rPr lang="fr-BE" sz="1200" dirty="0" err="1">
                <a:solidFill>
                  <a:srgbClr val="282F64"/>
                </a:solidFill>
                <a:latin typeface="Arial" panose="020B0604020202020204" pitchFamily="34" charset="0"/>
                <a:cs typeface="Arial" panose="020B0604020202020204" pitchFamily="34" charset="0"/>
              </a:rPr>
              <a:t>providing</a:t>
            </a:r>
            <a:r>
              <a:rPr lang="fr-BE" sz="1200" dirty="0">
                <a:solidFill>
                  <a:srgbClr val="282F64"/>
                </a:solidFill>
                <a:latin typeface="Arial" panose="020B0604020202020204" pitchFamily="34" charset="0"/>
                <a:cs typeface="Arial" panose="020B0604020202020204" pitchFamily="34" charset="0"/>
              </a:rPr>
              <a:t> </a:t>
            </a:r>
            <a:r>
              <a:rPr lang="fr-BE" sz="1200" dirty="0" err="1">
                <a:solidFill>
                  <a:srgbClr val="282F64"/>
                </a:solidFill>
                <a:latin typeface="Arial" panose="020B0604020202020204" pitchFamily="34" charset="0"/>
                <a:cs typeface="Arial" panose="020B0604020202020204" pitchFamily="34" charset="0"/>
              </a:rPr>
              <a:t>better</a:t>
            </a:r>
            <a:r>
              <a:rPr lang="fr-BE" sz="1200" dirty="0">
                <a:solidFill>
                  <a:srgbClr val="282F64"/>
                </a:solidFill>
                <a:latin typeface="Arial" panose="020B0604020202020204" pitchFamily="34" charset="0"/>
                <a:cs typeface="Arial" panose="020B0604020202020204" pitchFamily="34" charset="0"/>
              </a:rPr>
              <a:t> </a:t>
            </a:r>
            <a:r>
              <a:rPr lang="fr-BE" sz="1200" dirty="0" err="1">
                <a:solidFill>
                  <a:srgbClr val="282F64"/>
                </a:solidFill>
                <a:latin typeface="Arial" panose="020B0604020202020204" pitchFamily="34" charset="0"/>
                <a:cs typeface="Arial" panose="020B0604020202020204" pitchFamily="34" charset="0"/>
              </a:rPr>
              <a:t>incentives</a:t>
            </a:r>
            <a:r>
              <a:rPr lang="fr-BE" sz="1200" dirty="0">
                <a:solidFill>
                  <a:srgbClr val="282F64"/>
                </a:solidFill>
                <a:latin typeface="Arial" panose="020B0604020202020204" pitchFamily="34" charset="0"/>
                <a:cs typeface="Arial" panose="020B0604020202020204" pitchFamily="34" charset="0"/>
              </a:rPr>
              <a:t> for </a:t>
            </a:r>
            <a:r>
              <a:rPr lang="fr-BE" sz="1200" dirty="0" err="1">
                <a:solidFill>
                  <a:srgbClr val="282F64"/>
                </a:solidFill>
                <a:latin typeface="Arial" panose="020B0604020202020204" pitchFamily="34" charset="0"/>
                <a:cs typeface="Arial" panose="020B0604020202020204" pitchFamily="34" charset="0"/>
              </a:rPr>
              <a:t>users</a:t>
            </a:r>
            <a:r>
              <a:rPr lang="fr-BE" sz="1200" dirty="0">
                <a:solidFill>
                  <a:srgbClr val="282F64"/>
                </a:solidFill>
                <a:latin typeface="Arial" panose="020B0604020202020204" pitchFamily="34" charset="0"/>
                <a:cs typeface="Arial" panose="020B0604020202020204" pitchFamily="34" charset="0"/>
              </a:rPr>
              <a:t>. </a:t>
            </a:r>
          </a:p>
          <a:p>
            <a:endParaRPr lang="en-GB" sz="1200" b="0" i="0" u="none"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from 2026 road transport will be covered by emissions trading, putting a price on pollution, stimulating cleaner fuel use, and re-investing in clean technologies.</a:t>
            </a:r>
            <a:r>
              <a:rPr lang="en-GB" sz="1200" b="0" i="0" kern="1200" baseline="0" dirty="0">
                <a:solidFill>
                  <a:schemeClr val="tx1"/>
                </a:solidFill>
                <a:effectLst/>
                <a:latin typeface="+mn-lt"/>
                <a:ea typeface="+mn-ea"/>
                <a:cs typeface="+mn-cs"/>
              </a:rPr>
              <a:t> </a:t>
            </a:r>
            <a:r>
              <a:rPr lang="fr-BE" sz="2000" dirty="0" err="1">
                <a:solidFill>
                  <a:srgbClr val="282F64"/>
                </a:solidFill>
                <a:latin typeface="Arial" panose="020B0604020202020204" pitchFamily="34" charset="0"/>
                <a:cs typeface="Arial" panose="020B0604020202020204" pitchFamily="34" charset="0"/>
              </a:rPr>
              <a:t>Carbon</a:t>
            </a:r>
            <a:r>
              <a:rPr lang="fr-BE" sz="2000" dirty="0">
                <a:solidFill>
                  <a:srgbClr val="282F64"/>
                </a:solidFill>
                <a:latin typeface="Arial" panose="020B0604020202020204" pitchFamily="34" charset="0"/>
                <a:cs typeface="Arial" panose="020B0604020202020204" pitchFamily="34" charset="0"/>
              </a:rPr>
              <a:t> Pricing for the aviation sector and the maritime transport sector</a:t>
            </a:r>
            <a:r>
              <a:rPr lang="fr-BE" sz="2000" baseline="0" dirty="0">
                <a:solidFill>
                  <a:srgbClr val="282F64"/>
                </a:solidFill>
                <a:latin typeface="Arial" panose="020B0604020202020204" pitchFamily="34" charset="0"/>
                <a:cs typeface="Arial" panose="020B0604020202020204" pitchFamily="34" charset="0"/>
              </a:rPr>
              <a:t> </a:t>
            </a:r>
            <a:r>
              <a:rPr lang="fr-BE" sz="2000" baseline="0" dirty="0" err="1">
                <a:solidFill>
                  <a:srgbClr val="282F64"/>
                </a:solidFill>
                <a:latin typeface="Arial" panose="020B0604020202020204" pitchFamily="34" charset="0"/>
                <a:cs typeface="Arial" panose="020B0604020202020204" pitchFamily="34" charset="0"/>
              </a:rPr>
              <a:t>will</a:t>
            </a:r>
            <a:r>
              <a:rPr lang="fr-BE" sz="2000" baseline="0" dirty="0">
                <a:solidFill>
                  <a:srgbClr val="282F64"/>
                </a:solidFill>
                <a:latin typeface="Arial" panose="020B0604020202020204" pitchFamily="34" charset="0"/>
                <a:cs typeface="Arial" panose="020B0604020202020204" pitchFamily="34" charset="0"/>
              </a:rPr>
              <a:t> </a:t>
            </a:r>
            <a:r>
              <a:rPr lang="fr-BE" sz="2000" baseline="0" dirty="0" err="1">
                <a:solidFill>
                  <a:srgbClr val="282F64"/>
                </a:solidFill>
                <a:latin typeface="Arial" panose="020B0604020202020204" pitchFamily="34" charset="0"/>
                <a:cs typeface="Arial" panose="020B0604020202020204" pitchFamily="34" charset="0"/>
              </a:rPr>
              <a:t>also</a:t>
            </a:r>
            <a:r>
              <a:rPr lang="fr-BE" sz="2000" baseline="0" dirty="0">
                <a:solidFill>
                  <a:srgbClr val="282F64"/>
                </a:solidFill>
                <a:latin typeface="Arial" panose="020B0604020202020204" pitchFamily="34" charset="0"/>
                <a:cs typeface="Arial" panose="020B0604020202020204" pitchFamily="34" charset="0"/>
              </a:rPr>
              <a:t> </a:t>
            </a:r>
            <a:r>
              <a:rPr lang="fr-BE" sz="2000" baseline="0" dirty="0" err="1">
                <a:solidFill>
                  <a:srgbClr val="282F64"/>
                </a:solidFill>
                <a:latin typeface="Arial" panose="020B0604020202020204" pitchFamily="34" charset="0"/>
                <a:cs typeface="Arial" panose="020B0604020202020204" pitchFamily="34" charset="0"/>
              </a:rPr>
              <a:t>be</a:t>
            </a:r>
            <a:r>
              <a:rPr lang="fr-BE" sz="2000" baseline="0" dirty="0">
                <a:solidFill>
                  <a:srgbClr val="282F64"/>
                </a:solidFill>
                <a:latin typeface="Arial" panose="020B0604020202020204" pitchFamily="34" charset="0"/>
                <a:cs typeface="Arial" panose="020B0604020202020204" pitchFamily="34" charset="0"/>
              </a:rPr>
              <a:t> </a:t>
            </a:r>
            <a:r>
              <a:rPr lang="fr-BE" sz="2000" baseline="0" dirty="0" err="1">
                <a:solidFill>
                  <a:srgbClr val="282F64"/>
                </a:solidFill>
                <a:latin typeface="Arial" panose="020B0604020202020204" pitchFamily="34" charset="0"/>
                <a:cs typeface="Arial" panose="020B0604020202020204" pitchFamily="34" charset="0"/>
              </a:rPr>
              <a:t>deployed</a:t>
            </a:r>
            <a:r>
              <a:rPr lang="fr-BE" sz="2000" baseline="0" dirty="0">
                <a:solidFill>
                  <a:srgbClr val="282F64"/>
                </a:solidFill>
                <a:latin typeface="Arial" panose="020B0604020202020204" pitchFamily="34" charset="0"/>
                <a:cs typeface="Arial" panose="020B0604020202020204" pitchFamily="34" charset="0"/>
              </a:rPr>
              <a:t>. </a:t>
            </a:r>
            <a:endParaRPr lang="fr-BE" sz="2000" dirty="0">
              <a:solidFill>
                <a:srgbClr val="282F64"/>
              </a:solidFill>
              <a:latin typeface="Arial" panose="020B0604020202020204" pitchFamily="34" charset="0"/>
              <a:cs typeface="Arial" panose="020B0604020202020204" pitchFamily="34" charset="0"/>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D779BABF-612C-0049-AF02-33C0395200A0}" type="slidenum">
              <a:rPr lang="en-US" smtClean="0"/>
              <a:t>8</a:t>
            </a:fld>
            <a:endParaRPr lang="en-US"/>
          </a:p>
        </p:txBody>
      </p:sp>
    </p:spTree>
    <p:extLst>
      <p:ext uri="{BB962C8B-B14F-4D97-AF65-F5344CB8AC3E}">
        <p14:creationId xmlns:p14="http://schemas.microsoft.com/office/powerpoint/2010/main" val="228859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mining industry</a:t>
            </a:r>
            <a:r>
              <a:rPr lang="en-GB" baseline="0" dirty="0"/>
              <a:t> is not the </a:t>
            </a:r>
            <a:r>
              <a:rPr lang="en-GB" baseline="0"/>
              <a:t>cleanest one. </a:t>
            </a:r>
          </a:p>
          <a:p>
            <a:r>
              <a:rPr lang="en-GB" dirty="0"/>
              <a:t>Tesla just signed an exclusivity with a Nickel mining in New Caledonia.</a:t>
            </a:r>
            <a:r>
              <a:rPr lang="en-GB" baseline="0" dirty="0"/>
              <a:t> </a:t>
            </a:r>
            <a:endParaRPr lang="en-GB" dirty="0"/>
          </a:p>
        </p:txBody>
      </p:sp>
      <p:sp>
        <p:nvSpPr>
          <p:cNvPr id="4" name="Slide Number Placeholder 3"/>
          <p:cNvSpPr>
            <a:spLocks noGrp="1"/>
          </p:cNvSpPr>
          <p:nvPr>
            <p:ph type="sldNum" sz="quarter" idx="10"/>
          </p:nvPr>
        </p:nvSpPr>
        <p:spPr/>
        <p:txBody>
          <a:bodyPr/>
          <a:lstStyle/>
          <a:p>
            <a:fld id="{D779BABF-612C-0049-AF02-33C0395200A0}" type="slidenum">
              <a:rPr lang="en-US" smtClean="0"/>
              <a:t>9</a:t>
            </a:fld>
            <a:endParaRPr lang="en-US"/>
          </a:p>
        </p:txBody>
      </p:sp>
    </p:spTree>
    <p:extLst>
      <p:ext uri="{BB962C8B-B14F-4D97-AF65-F5344CB8AC3E}">
        <p14:creationId xmlns:p14="http://schemas.microsoft.com/office/powerpoint/2010/main" val="258988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57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11376587" y="6309320"/>
            <a:ext cx="672075" cy="576064"/>
          </a:xfrm>
          <a:prstGeom prst="rect">
            <a:avLst/>
          </a:prstGeom>
        </p:spPr>
        <p:txBody>
          <a:bodyPr vert="horz" lIns="91440" tIns="45720" rIns="91440" bIns="45720" rtlCol="0" anchor="ctr"/>
          <a:lstStyle>
            <a:lvl1pPr algn="r">
              <a:defRPr sz="2133">
                <a:solidFill>
                  <a:schemeClr val="bg1">
                    <a:lumMod val="85000"/>
                  </a:schemeClr>
                </a:solidFill>
                <a:latin typeface="Arial" panose="020B0604020202020204" pitchFamily="34" charset="0"/>
                <a:cs typeface="Arial" panose="020B0604020202020204" pitchFamily="34" charset="0"/>
              </a:defRPr>
            </a:lvl1pPr>
          </a:lstStyle>
          <a:p>
            <a:fld id="{13083413-0AF5-48C7-8164-761F54D033C0}" type="slidenum">
              <a:rPr lang="en-GB" smtClean="0"/>
              <a:pPr/>
              <a:t>‹#›</a:t>
            </a:fld>
            <a:endParaRPr lang="en-GB" dirty="0"/>
          </a:p>
        </p:txBody>
      </p:sp>
      <p:sp>
        <p:nvSpPr>
          <p:cNvPr id="2" name="Title 1">
            <a:extLst>
              <a:ext uri="{FF2B5EF4-FFF2-40B4-BE49-F238E27FC236}">
                <a16:creationId xmlns:a16="http://schemas.microsoft.com/office/drawing/2014/main" id="{EDC69563-4C37-B043-A49C-FA4487BA82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37079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C39F-7AFF-564B-8EBD-A87BAA7280D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27BDE428-22A8-CB42-A54F-6C9B5AD80C2A}"/>
              </a:ext>
            </a:extLst>
          </p:cNvPr>
          <p:cNvSpPr>
            <a:spLocks noGrp="1"/>
          </p:cNvSpPr>
          <p:nvPr>
            <p:ph type="ftr" sz="quarter" idx="10"/>
          </p:nvPr>
        </p:nvSpPr>
        <p:spPr>
          <a:xfrm>
            <a:off x="3" y="6004192"/>
            <a:ext cx="12191997" cy="866829"/>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8C03D7C-7EDA-1C47-9DEF-0AC3F8F378A7}"/>
              </a:ext>
            </a:extLst>
          </p:cNvPr>
          <p:cNvSpPr>
            <a:spLocks noGrp="1"/>
          </p:cNvSpPr>
          <p:nvPr>
            <p:ph type="sldNum" sz="quarter" idx="11"/>
          </p:nvPr>
        </p:nvSpPr>
        <p:spPr/>
        <p:txBody>
          <a:bodyPr/>
          <a:lstStyle/>
          <a:p>
            <a:fld id="{13083413-0AF5-48C7-8164-761F54D033C0}" type="slidenum">
              <a:rPr lang="en-GB" smtClean="0"/>
              <a:pPr/>
              <a:t>‹#›</a:t>
            </a:fld>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641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5" name="Straight Connector 13"/>
          <p:cNvCxnSpPr/>
          <p:nvPr userDrawn="1"/>
        </p:nvCxnSpPr>
        <p:spPr>
          <a:xfrm>
            <a:off x="11376587" y="6405331"/>
            <a:ext cx="0" cy="384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4"/>
          </p:nvPr>
        </p:nvSpPr>
        <p:spPr>
          <a:xfrm>
            <a:off x="11376587" y="6309320"/>
            <a:ext cx="672075" cy="576064"/>
          </a:xfrm>
          <a:prstGeom prst="rect">
            <a:avLst/>
          </a:prstGeom>
        </p:spPr>
        <p:txBody>
          <a:bodyPr vert="horz" lIns="91440" tIns="45720" rIns="91440" bIns="45720" rtlCol="0" anchor="ctr"/>
          <a:lstStyle>
            <a:lvl1pPr algn="r">
              <a:defRPr sz="2133">
                <a:solidFill>
                  <a:schemeClr val="bg1">
                    <a:lumMod val="85000"/>
                  </a:schemeClr>
                </a:solidFill>
                <a:latin typeface="Arial" panose="020B0604020202020204" pitchFamily="34" charset="0"/>
                <a:cs typeface="Arial" panose="020B0604020202020204" pitchFamily="34" charset="0"/>
              </a:defRPr>
            </a:lvl1pPr>
          </a:lstStyle>
          <a:p>
            <a:fld id="{13083413-0AF5-48C7-8164-761F54D033C0}" type="slidenum">
              <a:rPr lang="en-GB" smtClean="0"/>
              <a:pPr/>
              <a:t>‹#›</a:t>
            </a:fld>
            <a:endParaRPr lang="en-GB" dirty="0"/>
          </a:p>
        </p:txBody>
      </p:sp>
    </p:spTree>
    <p:extLst>
      <p:ext uri="{BB962C8B-B14F-4D97-AF65-F5344CB8AC3E}">
        <p14:creationId xmlns:p14="http://schemas.microsoft.com/office/powerpoint/2010/main" val="1891100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7" r:id="rId3"/>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Roxane.castelein@eeas.europa.e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Roxane.castelein@eeas.europa.eu"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19716" cy="6858000"/>
          </a:xfrm>
          <a:prstGeom prst="rect">
            <a:avLst/>
          </a:prstGeom>
        </p:spPr>
      </p:pic>
      <p:sp>
        <p:nvSpPr>
          <p:cNvPr id="4" name="Subtitle 3">
            <a:extLst>
              <a:ext uri="{FF2B5EF4-FFF2-40B4-BE49-F238E27FC236}">
                <a16:creationId xmlns:a16="http://schemas.microsoft.com/office/drawing/2014/main" id="{280A9E0E-C3D2-D04E-8844-3FDFEED8634D}"/>
              </a:ext>
            </a:extLst>
          </p:cNvPr>
          <p:cNvSpPr txBox="1">
            <a:spLocks/>
          </p:cNvSpPr>
          <p:nvPr/>
        </p:nvSpPr>
        <p:spPr>
          <a:xfrm>
            <a:off x="280113" y="1477478"/>
            <a:ext cx="3839603" cy="1790031"/>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ts val="4800"/>
              </a:lnSpc>
              <a:buNone/>
            </a:pPr>
            <a:endParaRPr lang="en-GB" sz="3600" b="1" dirty="0">
              <a:solidFill>
                <a:schemeClr val="bg1"/>
              </a:solidFill>
              <a:latin typeface="Montserrat" pitchFamily="2" charset="77"/>
            </a:endParaRPr>
          </a:p>
        </p:txBody>
      </p:sp>
      <p:sp>
        <p:nvSpPr>
          <p:cNvPr id="6" name="Rectangle 5">
            <a:extLst>
              <a:ext uri="{FF2B5EF4-FFF2-40B4-BE49-F238E27FC236}">
                <a16:creationId xmlns:a16="http://schemas.microsoft.com/office/drawing/2014/main" id="{C40EF41A-61A9-954E-9739-ACA6A93AE952}"/>
              </a:ext>
            </a:extLst>
          </p:cNvPr>
          <p:cNvSpPr/>
          <p:nvPr/>
        </p:nvSpPr>
        <p:spPr>
          <a:xfrm>
            <a:off x="4448692" y="1476001"/>
            <a:ext cx="7247187" cy="3626942"/>
          </a:xfrm>
          <a:prstGeom prst="rect">
            <a:avLst/>
          </a:prstGeom>
        </p:spPr>
        <p:txBody>
          <a:bodyPr wrap="square">
            <a:noAutofit/>
          </a:bodyPr>
          <a:lstStyle/>
          <a:p>
            <a:pPr marL="457200" lvl="3">
              <a:lnSpc>
                <a:spcPts val="2200"/>
              </a:lnSpc>
              <a:spcBef>
                <a:spcPts val="432"/>
              </a:spcBef>
              <a:buClr>
                <a:srgbClr val="3A464A"/>
              </a:buClr>
            </a:pPr>
            <a:endParaRPr lang="da-DK" sz="1600" dirty="0">
              <a:solidFill>
                <a:srgbClr val="3A464A"/>
              </a:solidFill>
            </a:endParaRPr>
          </a:p>
          <a:p>
            <a:pPr marL="742950" lvl="3" indent="-285750">
              <a:lnSpc>
                <a:spcPts val="2200"/>
              </a:lnSpc>
              <a:spcBef>
                <a:spcPts val="432"/>
              </a:spcBef>
              <a:buClr>
                <a:srgbClr val="3A464A"/>
              </a:buClr>
              <a:buFont typeface="Arial" panose="020B0604020202020204" pitchFamily="34" charset="0"/>
              <a:buChar char="•"/>
            </a:pPr>
            <a:endParaRPr lang="en-GB" sz="1600" dirty="0">
              <a:solidFill>
                <a:srgbClr val="3A464A"/>
              </a:solidFill>
            </a:endParaRPr>
          </a:p>
        </p:txBody>
      </p:sp>
      <p:sp>
        <p:nvSpPr>
          <p:cNvPr id="2" name="Slide Number Placeholder 1"/>
          <p:cNvSpPr>
            <a:spLocks noGrp="1"/>
          </p:cNvSpPr>
          <p:nvPr>
            <p:ph type="sldNum" sz="quarter" idx="4"/>
          </p:nvPr>
        </p:nvSpPr>
        <p:spPr/>
        <p:txBody>
          <a:bodyPr/>
          <a:lstStyle/>
          <a:p>
            <a:r>
              <a:rPr lang="en-GB" dirty="0"/>
              <a:t>4</a:t>
            </a:r>
          </a:p>
        </p:txBody>
      </p:sp>
      <p:sp>
        <p:nvSpPr>
          <p:cNvPr id="10" name="Subtitle 3">
            <a:extLst>
              <a:ext uri="{FF2B5EF4-FFF2-40B4-BE49-F238E27FC236}">
                <a16:creationId xmlns:a16="http://schemas.microsoft.com/office/drawing/2014/main" id="{280A9E0E-C3D2-D04E-8844-3FDFEED8634D}"/>
              </a:ext>
            </a:extLst>
          </p:cNvPr>
          <p:cNvSpPr txBox="1">
            <a:spLocks/>
          </p:cNvSpPr>
          <p:nvPr/>
        </p:nvSpPr>
        <p:spPr>
          <a:xfrm>
            <a:off x="280113" y="5582440"/>
            <a:ext cx="3514121" cy="1790031"/>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GB" sz="2000" dirty="0">
                <a:solidFill>
                  <a:schemeClr val="bg1"/>
                </a:solidFill>
                <a:latin typeface="Montserrat" pitchFamily="2" charset="77"/>
              </a:rPr>
              <a:t>DELEGATION OF THE EUROPEAN UNION FOR THE PACIFIC</a:t>
            </a:r>
            <a:endParaRPr lang="en-GB" sz="2000" dirty="0">
              <a:solidFill>
                <a:srgbClr val="00C2FF"/>
              </a:solidFill>
              <a:latin typeface="Montserrat" pitchFamily="2" charset="77"/>
            </a:endParaRPr>
          </a:p>
          <a:p>
            <a:pPr marL="0" indent="0">
              <a:buNone/>
            </a:pPr>
            <a:endParaRPr lang="en-GB" sz="2000" dirty="0">
              <a:solidFill>
                <a:srgbClr val="00C2FF"/>
              </a:solidFill>
              <a:latin typeface="Montserrat" pitchFamily="2" charset="77"/>
            </a:endParaRP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522618" y="410644"/>
            <a:ext cx="954489" cy="828262"/>
          </a:xfrm>
          <a:prstGeom prst="rect">
            <a:avLst/>
          </a:prstGeom>
        </p:spPr>
      </p:pic>
      <p:sp>
        <p:nvSpPr>
          <p:cNvPr id="3" name="Rectangle 2"/>
          <p:cNvSpPr/>
          <p:nvPr/>
        </p:nvSpPr>
        <p:spPr>
          <a:xfrm>
            <a:off x="5284419" y="1149197"/>
            <a:ext cx="5393413" cy="1938992"/>
          </a:xfrm>
          <a:prstGeom prst="rect">
            <a:avLst/>
          </a:prstGeom>
        </p:spPr>
        <p:txBody>
          <a:bodyPr wrap="square">
            <a:spAutoFit/>
          </a:bodyPr>
          <a:lstStyle/>
          <a:p>
            <a:pPr algn="ctr">
              <a:spcBef>
                <a:spcPts val="15"/>
              </a:spcBef>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PACIFIC ISLANDS WORKSHOP ON ELECTRIC MOBILITY</a:t>
            </a:r>
          </a:p>
          <a:p>
            <a:pPr algn="ctr">
              <a:spcBef>
                <a:spcPts val="15"/>
              </a:spcBef>
              <a:spcAft>
                <a:spcPts val="0"/>
              </a:spcAft>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a:spcBef>
                <a:spcPts val="15"/>
              </a:spcBef>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Donor’s Perspective</a:t>
            </a:r>
          </a:p>
          <a:p>
            <a:pPr algn="ctr">
              <a:spcBef>
                <a:spcPts val="15"/>
              </a:spcBef>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GB" sz="2400" dirty="0">
              <a:latin typeface="Calibri" panose="020F0502020204030204" pitchFamily="34" charset="0"/>
              <a:ea typeface="Calibri" panose="020F0502020204030204" pitchFamily="34" charset="0"/>
            </a:endParaRPr>
          </a:p>
        </p:txBody>
      </p:sp>
      <p:sp>
        <p:nvSpPr>
          <p:cNvPr id="7" name="TextBox 6"/>
          <p:cNvSpPr txBox="1"/>
          <p:nvPr/>
        </p:nvSpPr>
        <p:spPr>
          <a:xfrm>
            <a:off x="4857135" y="4729316"/>
            <a:ext cx="6838744" cy="1477328"/>
          </a:xfrm>
          <a:prstGeom prst="rect">
            <a:avLst/>
          </a:prstGeom>
          <a:noFill/>
        </p:spPr>
        <p:txBody>
          <a:bodyPr wrap="square" rtlCol="0">
            <a:spAutoFit/>
          </a:bodyPr>
          <a:lstStyle/>
          <a:p>
            <a:r>
              <a:rPr lang="fr-BE" dirty="0">
                <a:solidFill>
                  <a:srgbClr val="282F64"/>
                </a:solidFill>
                <a:latin typeface="Arial" panose="020B0604020202020204" pitchFamily="34" charset="0"/>
                <a:cs typeface="Arial" panose="020B0604020202020204" pitchFamily="34" charset="0"/>
              </a:rPr>
              <a:t>Roxane Castelein</a:t>
            </a:r>
          </a:p>
          <a:p>
            <a:r>
              <a:rPr lang="fr-BE" dirty="0">
                <a:solidFill>
                  <a:srgbClr val="282F64"/>
                </a:solidFill>
                <a:latin typeface="Arial" panose="020B0604020202020204" pitchFamily="34" charset="0"/>
                <a:cs typeface="Arial" panose="020B0604020202020204" pitchFamily="34" charset="0"/>
              </a:rPr>
              <a:t>Focal Point for Climate Change mitigation </a:t>
            </a:r>
          </a:p>
          <a:p>
            <a:r>
              <a:rPr lang="fr-BE" dirty="0">
                <a:solidFill>
                  <a:srgbClr val="282F64"/>
                </a:solidFill>
                <a:latin typeface="Arial" panose="020B0604020202020204" pitchFamily="34" charset="0"/>
                <a:cs typeface="Arial" panose="020B0604020202020204" pitchFamily="34" charset="0"/>
              </a:rPr>
              <a:t>(Energy and Transport </a:t>
            </a:r>
            <a:r>
              <a:rPr lang="fr-BE" dirty="0" err="1">
                <a:solidFill>
                  <a:srgbClr val="282F64"/>
                </a:solidFill>
                <a:latin typeface="Arial" panose="020B0604020202020204" pitchFamily="34" charset="0"/>
                <a:cs typeface="Arial" panose="020B0604020202020204" pitchFamily="34" charset="0"/>
              </a:rPr>
              <a:t>decarbonization</a:t>
            </a:r>
            <a:r>
              <a:rPr lang="fr-BE" dirty="0">
                <a:solidFill>
                  <a:srgbClr val="282F64"/>
                </a:solidFill>
                <a:latin typeface="Arial" panose="020B0604020202020204" pitchFamily="34" charset="0"/>
                <a:cs typeface="Arial" panose="020B0604020202020204" pitchFamily="34" charset="0"/>
              </a:rPr>
              <a:t>)</a:t>
            </a:r>
          </a:p>
          <a:p>
            <a:r>
              <a:rPr lang="fr-BE" dirty="0">
                <a:solidFill>
                  <a:srgbClr val="282F64"/>
                </a:solidFill>
                <a:latin typeface="Arial" panose="020B0604020202020204" pitchFamily="34" charset="0"/>
                <a:cs typeface="Arial" panose="020B0604020202020204" pitchFamily="34" charset="0"/>
                <a:hlinkClick r:id="rId4"/>
              </a:rPr>
              <a:t>Roxane.castelein@eeas.europa.eu</a:t>
            </a:r>
            <a:endParaRPr lang="en-GB" dirty="0" err="1">
              <a:solidFill>
                <a:srgbClr val="282F64"/>
              </a:solidFill>
              <a:latin typeface="Arial" panose="020B0604020202020204" pitchFamily="34" charset="0"/>
              <a:cs typeface="Arial" panose="020B0604020202020204" pitchFamily="34" charset="0"/>
            </a:endParaRPr>
          </a:p>
          <a:p>
            <a:endParaRPr lang="fr-BE" dirty="0">
              <a:solidFill>
                <a:srgbClr val="282F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13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Slide Number Placeholder 1"/>
          <p:cNvSpPr>
            <a:spLocks noGrp="1"/>
          </p:cNvSpPr>
          <p:nvPr>
            <p:ph type="sldNum" sz="quarter" idx="4"/>
          </p:nvPr>
        </p:nvSpPr>
        <p:spPr/>
        <p:txBody>
          <a:bodyPr/>
          <a:lstStyle/>
          <a:p>
            <a:fld id="{13083413-0AF5-48C7-8164-761F54D033C0}" type="slidenum">
              <a:rPr lang="en-GB" smtClean="0"/>
              <a:pPr/>
              <a:t>10</a:t>
            </a:fld>
            <a:endParaRPr lang="en-GB" dirty="0"/>
          </a:p>
        </p:txBody>
      </p:sp>
      <p:sp>
        <p:nvSpPr>
          <p:cNvPr id="3" name="TextBox 2"/>
          <p:cNvSpPr txBox="1"/>
          <p:nvPr/>
        </p:nvSpPr>
        <p:spPr>
          <a:xfrm>
            <a:off x="1081148" y="1964725"/>
            <a:ext cx="10029701" cy="4493538"/>
          </a:xfrm>
          <a:prstGeom prst="rect">
            <a:avLst/>
          </a:prstGeom>
          <a:noFill/>
        </p:spPr>
        <p:txBody>
          <a:bodyPr wrap="square" rtlCol="0">
            <a:spAutoFit/>
          </a:bodyPr>
          <a:lstStyle/>
          <a:p>
            <a:pPr algn="ctr"/>
            <a:r>
              <a:rPr lang="fr-BE" sz="2600" b="1" dirty="0">
                <a:solidFill>
                  <a:schemeClr val="bg1"/>
                </a:solidFill>
                <a:latin typeface="Arial" panose="020B0604020202020204" pitchFamily="34" charset="0"/>
                <a:cs typeface="Arial" panose="020B0604020202020204" pitchFamily="34" charset="0"/>
              </a:rPr>
              <a:t>THANK YOU!</a:t>
            </a:r>
          </a:p>
          <a:p>
            <a:pPr algn="ctr"/>
            <a:endParaRPr lang="fr-BE" sz="2600" b="1" dirty="0">
              <a:solidFill>
                <a:schemeClr val="bg1"/>
              </a:solidFill>
              <a:latin typeface="Arial" panose="020B0604020202020204" pitchFamily="34" charset="0"/>
              <a:cs typeface="Arial" panose="020B0604020202020204" pitchFamily="34" charset="0"/>
            </a:endParaRPr>
          </a:p>
          <a:p>
            <a:pPr algn="ctr"/>
            <a:r>
              <a:rPr lang="fr-BE" sz="2600" b="1" dirty="0">
                <a:solidFill>
                  <a:schemeClr val="bg1"/>
                </a:solidFill>
                <a:latin typeface="Arial" panose="020B0604020202020204" pitchFamily="34" charset="0"/>
                <a:cs typeface="Arial" panose="020B0604020202020204" pitchFamily="34" charset="0"/>
              </a:rPr>
              <a:t>VINAKA !</a:t>
            </a:r>
          </a:p>
          <a:p>
            <a:pPr algn="ctr"/>
            <a:endParaRPr lang="fr-BE" sz="2400" b="1" dirty="0">
              <a:solidFill>
                <a:schemeClr val="bg1"/>
              </a:solidFill>
              <a:latin typeface="Arial" panose="020B0604020202020204" pitchFamily="34" charset="0"/>
              <a:cs typeface="Arial" panose="020B0604020202020204" pitchFamily="34" charset="0"/>
            </a:endParaRPr>
          </a:p>
          <a:p>
            <a:pPr algn="ctr"/>
            <a:endParaRPr lang="fr-BE" sz="2400" b="1" dirty="0">
              <a:solidFill>
                <a:schemeClr val="bg1"/>
              </a:solidFill>
              <a:latin typeface="Arial" panose="020B0604020202020204" pitchFamily="34" charset="0"/>
              <a:cs typeface="Arial" panose="020B0604020202020204" pitchFamily="34" charset="0"/>
            </a:endParaRPr>
          </a:p>
          <a:p>
            <a:pPr algn="ctr"/>
            <a:endParaRPr lang="fr-BE" sz="2400" b="1" dirty="0">
              <a:solidFill>
                <a:schemeClr val="bg1"/>
              </a:solidFill>
              <a:latin typeface="Arial" panose="020B0604020202020204" pitchFamily="34" charset="0"/>
              <a:cs typeface="Arial" panose="020B0604020202020204" pitchFamily="34" charset="0"/>
            </a:endParaRPr>
          </a:p>
          <a:p>
            <a:pPr algn="ctr"/>
            <a:endParaRPr lang="fr-BE" sz="2400" b="1" dirty="0">
              <a:solidFill>
                <a:schemeClr val="bg1"/>
              </a:solidFill>
              <a:latin typeface="Arial" panose="020B0604020202020204" pitchFamily="34" charset="0"/>
              <a:cs typeface="Arial" panose="020B0604020202020204" pitchFamily="34" charset="0"/>
            </a:endParaRPr>
          </a:p>
          <a:p>
            <a:pPr algn="ctr"/>
            <a:endParaRPr lang="fr-BE" sz="2400" b="1" dirty="0">
              <a:solidFill>
                <a:schemeClr val="bg1"/>
              </a:solidFill>
              <a:latin typeface="Arial" panose="020B0604020202020204" pitchFamily="34" charset="0"/>
              <a:cs typeface="Arial" panose="020B0604020202020204" pitchFamily="34" charset="0"/>
            </a:endParaRPr>
          </a:p>
          <a:p>
            <a:pPr algn="ctr"/>
            <a:endParaRPr lang="fr-BE" sz="2400" b="1" dirty="0">
              <a:solidFill>
                <a:schemeClr val="bg1"/>
              </a:solidFill>
              <a:latin typeface="Arial" panose="020B0604020202020204" pitchFamily="34" charset="0"/>
              <a:cs typeface="Arial" panose="020B0604020202020204" pitchFamily="34" charset="0"/>
            </a:endParaRPr>
          </a:p>
          <a:p>
            <a:r>
              <a:rPr lang="fr-BE" sz="2000" b="1" dirty="0">
                <a:solidFill>
                  <a:schemeClr val="bg1"/>
                </a:solidFill>
                <a:latin typeface="Arial" panose="020B0604020202020204" pitchFamily="34" charset="0"/>
                <a:cs typeface="Arial" panose="020B0604020202020204" pitchFamily="34" charset="0"/>
              </a:rPr>
              <a:t>Roxane Castelein</a:t>
            </a:r>
          </a:p>
          <a:p>
            <a:r>
              <a:rPr lang="fr-BE" sz="2000" b="1" dirty="0">
                <a:solidFill>
                  <a:schemeClr val="bg1"/>
                </a:solidFill>
                <a:latin typeface="Arial" panose="020B0604020202020204" pitchFamily="34" charset="0"/>
                <a:cs typeface="Arial" panose="020B0604020202020204" pitchFamily="34" charset="0"/>
                <a:hlinkClick r:id="rId3"/>
              </a:rPr>
              <a:t>Roxane.castelein@eeas.europa.eu</a:t>
            </a:r>
            <a:endParaRPr lang="fr-BE" sz="2000" b="1" dirty="0">
              <a:solidFill>
                <a:schemeClr val="bg1"/>
              </a:solidFill>
              <a:latin typeface="Arial" panose="020B0604020202020204" pitchFamily="34" charset="0"/>
              <a:cs typeface="Arial" panose="020B0604020202020204" pitchFamily="34" charset="0"/>
            </a:endParaRPr>
          </a:p>
          <a:p>
            <a:pPr algn="ctr"/>
            <a:endParaRPr lang="fr-BE"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68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3176"/>
            <a:ext cx="12192000" cy="864824"/>
          </a:xfrm>
          <a:prstGeom prst="rect">
            <a:avLst/>
          </a:prstGeom>
        </p:spPr>
      </p:pic>
      <p:sp>
        <p:nvSpPr>
          <p:cNvPr id="2" name="Slide Number Placeholder 1">
            <a:extLst>
              <a:ext uri="{FF2B5EF4-FFF2-40B4-BE49-F238E27FC236}">
                <a16:creationId xmlns:a16="http://schemas.microsoft.com/office/drawing/2014/main" id="{0DA9C64B-FD01-AA44-B0D7-0577D6BFCF00}"/>
              </a:ext>
            </a:extLst>
          </p:cNvPr>
          <p:cNvSpPr>
            <a:spLocks noGrp="1"/>
          </p:cNvSpPr>
          <p:nvPr>
            <p:ph type="sldNum" sz="quarter" idx="4"/>
          </p:nvPr>
        </p:nvSpPr>
        <p:spPr/>
        <p:txBody>
          <a:bodyPr/>
          <a:lstStyle/>
          <a:p>
            <a:r>
              <a:rPr lang="en-GB" dirty="0"/>
              <a:t>3</a:t>
            </a:r>
          </a:p>
        </p:txBody>
      </p:sp>
      <p:sp>
        <p:nvSpPr>
          <p:cNvPr id="4" name="Content Placeholder 2">
            <a:extLst>
              <a:ext uri="{FF2B5EF4-FFF2-40B4-BE49-F238E27FC236}">
                <a16:creationId xmlns:a16="http://schemas.microsoft.com/office/drawing/2014/main" id="{8F7213A7-C905-1F4A-B416-45A6E14DBC67}"/>
              </a:ext>
            </a:extLst>
          </p:cNvPr>
          <p:cNvSpPr txBox="1">
            <a:spLocks/>
          </p:cNvSpPr>
          <p:nvPr/>
        </p:nvSpPr>
        <p:spPr>
          <a:xfrm>
            <a:off x="855903" y="1318339"/>
            <a:ext cx="5482849" cy="3639077"/>
          </a:xfrm>
          <a:ln>
            <a:solidFill>
              <a:srgbClr val="FF0000">
                <a:alpha val="0"/>
              </a:srgbClr>
            </a:solidFill>
          </a:ln>
        </p:spPr>
        <p:txBody>
          <a:bodyPr tIns="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8FFF"/>
              </a:buClr>
              <a:buFont typeface="Helvetica" pitchFamily="2" charset="0"/>
              <a:buChar char="●"/>
            </a:pPr>
            <a:endParaRPr lang="en-US" sz="1800" dirty="0">
              <a:solidFill>
                <a:srgbClr val="008FFF"/>
              </a:solidFill>
            </a:endParaRPr>
          </a:p>
        </p:txBody>
      </p:sp>
      <p:sp>
        <p:nvSpPr>
          <p:cNvPr id="5" name="Title 1">
            <a:extLst>
              <a:ext uri="{FF2B5EF4-FFF2-40B4-BE49-F238E27FC236}">
                <a16:creationId xmlns:a16="http://schemas.microsoft.com/office/drawing/2014/main" id="{34EDBAD4-E4C7-E94D-9E11-AC04EEA34648}"/>
              </a:ext>
            </a:extLst>
          </p:cNvPr>
          <p:cNvSpPr txBox="1">
            <a:spLocks/>
          </p:cNvSpPr>
          <p:nvPr/>
        </p:nvSpPr>
        <p:spPr>
          <a:xfrm>
            <a:off x="824374" y="436546"/>
            <a:ext cx="10178865" cy="557777"/>
          </a:xfrm>
        </p:spPr>
        <p:txBody>
          <a:bodyPr>
            <a:normAutofit fontScale="82500" lnSpcReduction="2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fr-BE" sz="4400" b="1" dirty="0" err="1">
                <a:solidFill>
                  <a:schemeClr val="accent1">
                    <a:lumMod val="75000"/>
                  </a:schemeClr>
                </a:solidFill>
              </a:rPr>
              <a:t>EU’s</a:t>
            </a:r>
            <a:r>
              <a:rPr lang="fr-BE" sz="4400" b="1" dirty="0">
                <a:solidFill>
                  <a:schemeClr val="accent1">
                    <a:lumMod val="75000"/>
                  </a:schemeClr>
                </a:solidFill>
              </a:rPr>
              <a:t> e-</a:t>
            </a:r>
            <a:r>
              <a:rPr lang="fr-BE" sz="4400" b="1" dirty="0" err="1">
                <a:solidFill>
                  <a:schemeClr val="accent1">
                    <a:lumMod val="75000"/>
                  </a:schemeClr>
                </a:solidFill>
              </a:rPr>
              <a:t>mobility</a:t>
            </a:r>
            <a:r>
              <a:rPr lang="fr-BE" sz="4400" b="1" dirty="0">
                <a:solidFill>
                  <a:schemeClr val="accent1">
                    <a:lumMod val="75000"/>
                  </a:schemeClr>
                </a:solidFill>
              </a:rPr>
              <a:t> </a:t>
            </a:r>
            <a:r>
              <a:rPr lang="fr-BE" sz="4400" b="1" dirty="0" err="1">
                <a:solidFill>
                  <a:schemeClr val="accent1">
                    <a:lumMod val="75000"/>
                  </a:schemeClr>
                </a:solidFill>
              </a:rPr>
              <a:t>Projects</a:t>
            </a:r>
            <a:r>
              <a:rPr lang="fr-BE" sz="4400" b="1" dirty="0">
                <a:solidFill>
                  <a:schemeClr val="accent1">
                    <a:lumMod val="75000"/>
                  </a:schemeClr>
                </a:solidFill>
              </a:rPr>
              <a:t> in the Pacific</a:t>
            </a:r>
          </a:p>
          <a:p>
            <a:pPr algn="l"/>
            <a:endParaRPr lang="fr-BE" sz="44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68621FB7-A30A-DC4D-AE1D-7045F9C7535C}"/>
              </a:ext>
            </a:extLst>
          </p:cNvPr>
          <p:cNvCxnSpPr>
            <a:cxnSpLocks/>
          </p:cNvCxnSpPr>
          <p:nvPr/>
        </p:nvCxnSpPr>
        <p:spPr>
          <a:xfrm>
            <a:off x="935425" y="1074839"/>
            <a:ext cx="10321150" cy="0"/>
          </a:xfrm>
          <a:prstGeom prst="line">
            <a:avLst/>
          </a:prstGeom>
          <a:ln w="28575">
            <a:solidFill>
              <a:srgbClr val="008FFF"/>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24927" y="6073693"/>
            <a:ext cx="857250" cy="663575"/>
          </a:xfrm>
          <a:prstGeom prst="rect">
            <a:avLst/>
          </a:prstGeom>
        </p:spPr>
      </p:pic>
      <p:sp>
        <p:nvSpPr>
          <p:cNvPr id="3" name="TextBox 2"/>
          <p:cNvSpPr txBox="1"/>
          <p:nvPr/>
        </p:nvSpPr>
        <p:spPr>
          <a:xfrm>
            <a:off x="855903" y="1318339"/>
            <a:ext cx="8760045" cy="3600986"/>
          </a:xfrm>
          <a:prstGeom prst="rect">
            <a:avLst/>
          </a:prstGeom>
          <a:noFill/>
        </p:spPr>
        <p:txBody>
          <a:bodyPr wrap="square" rtlCol="0">
            <a:spAutoFit/>
          </a:bodyPr>
          <a:lstStyle/>
          <a:p>
            <a:r>
              <a:rPr lang="fr-BE" sz="2400" dirty="0">
                <a:solidFill>
                  <a:srgbClr val="282F64"/>
                </a:solidFill>
                <a:latin typeface="Arial" panose="020B0604020202020204" pitchFamily="34" charset="0"/>
                <a:cs typeface="Arial" panose="020B0604020202020204" pitchFamily="34" charset="0"/>
              </a:rPr>
              <a:t>Electric Scooters for police </a:t>
            </a:r>
            <a:r>
              <a:rPr lang="fr-BE" sz="2400" dirty="0" err="1">
                <a:solidFill>
                  <a:srgbClr val="282F64"/>
                </a:solidFill>
                <a:latin typeface="Arial" panose="020B0604020202020204" pitchFamily="34" charset="0"/>
                <a:cs typeface="Arial" panose="020B0604020202020204" pitchFamily="34" charset="0"/>
              </a:rPr>
              <a:t>officers</a:t>
            </a:r>
            <a:r>
              <a:rPr lang="fr-BE" sz="2400" dirty="0">
                <a:solidFill>
                  <a:srgbClr val="282F64"/>
                </a:solidFill>
                <a:latin typeface="Arial" panose="020B0604020202020204" pitchFamily="34" charset="0"/>
                <a:cs typeface="Arial" panose="020B0604020202020204" pitchFamily="34" charset="0"/>
              </a:rPr>
              <a:t> in the Marshall Islands</a:t>
            </a:r>
          </a:p>
          <a:p>
            <a:endParaRPr lang="fr-BE" sz="2400" dirty="0">
              <a:solidFill>
                <a:srgbClr val="282F6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000" dirty="0" err="1">
                <a:solidFill>
                  <a:srgbClr val="282F64"/>
                </a:solidFill>
                <a:latin typeface="Arial" panose="020B0604020202020204" pitchFamily="34" charset="0"/>
                <a:cs typeface="Arial" panose="020B0604020202020204" pitchFamily="34" charset="0"/>
              </a:rPr>
              <a:t>Implemented</a:t>
            </a:r>
            <a:r>
              <a:rPr lang="fr-BE" sz="2000" dirty="0">
                <a:solidFill>
                  <a:srgbClr val="282F64"/>
                </a:solidFill>
                <a:latin typeface="Arial" panose="020B0604020202020204" pitchFamily="34" charset="0"/>
                <a:cs typeface="Arial" panose="020B0604020202020204" pitchFamily="34" charset="0"/>
              </a:rPr>
              <a:t> by RECO;</a:t>
            </a:r>
          </a:p>
          <a:p>
            <a:pPr marL="342900" indent="-342900">
              <a:buFont typeface="Arial" panose="020B0604020202020204" pitchFamily="34" charset="0"/>
              <a:buChar char="•"/>
            </a:pPr>
            <a:endParaRPr lang="fr-BE" sz="2000" dirty="0">
              <a:solidFill>
                <a:srgbClr val="282F6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000" dirty="0">
                <a:solidFill>
                  <a:srgbClr val="282F64"/>
                </a:solidFill>
                <a:latin typeface="Arial" panose="020B0604020202020204" pitchFamily="34" charset="0"/>
                <a:cs typeface="Arial" panose="020B0604020202020204" pitchFamily="34" charset="0"/>
              </a:rPr>
              <a:t>10 e-scooters </a:t>
            </a:r>
            <a:r>
              <a:rPr lang="fr-BE" sz="2000" dirty="0" err="1">
                <a:solidFill>
                  <a:srgbClr val="282F64"/>
                </a:solidFill>
                <a:latin typeface="Arial" panose="020B0604020202020204" pitchFamily="34" charset="0"/>
                <a:cs typeface="Arial" panose="020B0604020202020204" pitchFamily="34" charset="0"/>
              </a:rPr>
              <a:t>provided</a:t>
            </a:r>
            <a:r>
              <a:rPr lang="fr-BE" sz="2000" dirty="0">
                <a:solidFill>
                  <a:srgbClr val="282F64"/>
                </a:solidFill>
                <a:latin typeface="Arial" panose="020B0604020202020204" pitchFamily="34" charset="0"/>
                <a:cs typeface="Arial" panose="020B0604020202020204" pitchFamily="34" charset="0"/>
              </a:rPr>
              <a:t> to the police in 2021 for </a:t>
            </a:r>
            <a:r>
              <a:rPr lang="fr-BE" sz="2000" dirty="0" err="1">
                <a:solidFill>
                  <a:srgbClr val="282F64"/>
                </a:solidFill>
                <a:latin typeface="Arial" panose="020B0604020202020204" pitchFamily="34" charset="0"/>
                <a:cs typeface="Arial" panose="020B0604020202020204" pitchFamily="34" charset="0"/>
              </a:rPr>
              <a:t>demonstration</a:t>
            </a:r>
            <a:r>
              <a:rPr lang="fr-BE" sz="2000" dirty="0">
                <a:solidFill>
                  <a:srgbClr val="282F64"/>
                </a:solidFill>
                <a:latin typeface="Arial" panose="020B0604020202020204" pitchFamily="34" charset="0"/>
                <a:cs typeface="Arial" panose="020B0604020202020204" pitchFamily="34" charset="0"/>
              </a:rPr>
              <a:t> of the </a:t>
            </a:r>
            <a:r>
              <a:rPr lang="fr-BE" sz="2000" dirty="0" err="1">
                <a:solidFill>
                  <a:srgbClr val="282F64"/>
                </a:solidFill>
                <a:latin typeface="Arial" panose="020B0604020202020204" pitchFamily="34" charset="0"/>
                <a:cs typeface="Arial" panose="020B0604020202020204" pitchFamily="34" charset="0"/>
              </a:rPr>
              <a:t>technology</a:t>
            </a:r>
            <a:r>
              <a:rPr lang="fr-BE" sz="2000" dirty="0">
                <a:solidFill>
                  <a:srgbClr val="282F64"/>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fr-BE" sz="2000" dirty="0">
              <a:solidFill>
                <a:srgbClr val="282F6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000" dirty="0">
                <a:solidFill>
                  <a:srgbClr val="282F64"/>
                </a:solidFill>
                <a:latin typeface="Arial" panose="020B0604020202020204" pitchFamily="34" charset="0"/>
                <a:cs typeface="Arial" panose="020B0604020202020204" pitchFamily="34" charset="0"/>
              </a:rPr>
              <a:t>A </a:t>
            </a:r>
            <a:r>
              <a:rPr lang="fr-BE" sz="2000" dirty="0" err="1">
                <a:solidFill>
                  <a:srgbClr val="282F64"/>
                </a:solidFill>
                <a:latin typeface="Arial" panose="020B0604020202020204" pitchFamily="34" charset="0"/>
                <a:cs typeface="Arial" panose="020B0604020202020204" pitchFamily="34" charset="0"/>
              </a:rPr>
              <a:t>charging</a:t>
            </a:r>
            <a:r>
              <a:rPr lang="fr-BE" sz="2000" dirty="0">
                <a:solidFill>
                  <a:srgbClr val="282F64"/>
                </a:solidFill>
                <a:latin typeface="Arial" panose="020B0604020202020204" pitchFamily="34" charset="0"/>
                <a:cs typeface="Arial" panose="020B0604020202020204" pitchFamily="34" charset="0"/>
              </a:rPr>
              <a:t> station;</a:t>
            </a:r>
          </a:p>
          <a:p>
            <a:pPr marL="342900" indent="-342900">
              <a:buFont typeface="Arial" panose="020B0604020202020204" pitchFamily="34" charset="0"/>
              <a:buChar char="•"/>
            </a:pPr>
            <a:endParaRPr lang="fr-BE" sz="2000" dirty="0">
              <a:solidFill>
                <a:srgbClr val="282F6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000" dirty="0">
                <a:solidFill>
                  <a:srgbClr val="282F64"/>
                </a:solidFill>
                <a:latin typeface="Arial" panose="020B0604020202020204" pitchFamily="34" charset="0"/>
                <a:cs typeface="Arial" panose="020B0604020202020204" pitchFamily="34" charset="0"/>
              </a:rPr>
              <a:t>Policy support for the Local </a:t>
            </a:r>
            <a:r>
              <a:rPr lang="fr-BE" sz="2000" dirty="0" err="1">
                <a:solidFill>
                  <a:srgbClr val="282F64"/>
                </a:solidFill>
                <a:latin typeface="Arial" panose="020B0604020202020204" pitchFamily="34" charset="0"/>
                <a:cs typeface="Arial" panose="020B0604020202020204" pitchFamily="34" charset="0"/>
              </a:rPr>
              <a:t>Government</a:t>
            </a:r>
            <a:r>
              <a:rPr lang="fr-BE" sz="2000" dirty="0">
                <a:solidFill>
                  <a:srgbClr val="282F64"/>
                </a:solidFill>
                <a:latin typeface="Arial" panose="020B0604020202020204" pitchFamily="34" charset="0"/>
                <a:cs typeface="Arial" panose="020B0604020202020204" pitchFamily="34" charset="0"/>
              </a:rPr>
              <a:t> to </a:t>
            </a:r>
            <a:r>
              <a:rPr lang="fr-BE" sz="2000" dirty="0" err="1">
                <a:solidFill>
                  <a:srgbClr val="282F64"/>
                </a:solidFill>
                <a:latin typeface="Arial" panose="020B0604020202020204" pitchFamily="34" charset="0"/>
                <a:cs typeface="Arial" panose="020B0604020202020204" pitchFamily="34" charset="0"/>
              </a:rPr>
              <a:t>develop</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regulations</a:t>
            </a:r>
            <a:r>
              <a:rPr lang="fr-BE" sz="2000" dirty="0">
                <a:solidFill>
                  <a:srgbClr val="282F64"/>
                </a:solidFill>
                <a:latin typeface="Arial" panose="020B0604020202020204" pitchFamily="34" charset="0"/>
                <a:cs typeface="Arial" panose="020B0604020202020204" pitchFamily="34" charset="0"/>
              </a:rPr>
              <a:t> to support the adoption of e-scooters.</a:t>
            </a:r>
            <a:endParaRPr lang="en-GB" sz="2000" dirty="0" err="1">
              <a:solidFill>
                <a:srgbClr val="282F64"/>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4"/>
          <a:srcRect l="5976" t="1952" r="6048" b="2369"/>
          <a:stretch/>
        </p:blipFill>
        <p:spPr>
          <a:xfrm>
            <a:off x="9006349" y="1521452"/>
            <a:ext cx="2605548" cy="3864078"/>
          </a:xfrm>
          <a:prstGeom prst="rect">
            <a:avLst/>
          </a:prstGeom>
        </p:spPr>
      </p:pic>
    </p:spTree>
    <p:extLst>
      <p:ext uri="{BB962C8B-B14F-4D97-AF65-F5344CB8AC3E}">
        <p14:creationId xmlns:p14="http://schemas.microsoft.com/office/powerpoint/2010/main" val="149591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3176"/>
            <a:ext cx="12192000" cy="864824"/>
          </a:xfrm>
          <a:prstGeom prst="rect">
            <a:avLst/>
          </a:prstGeom>
        </p:spPr>
      </p:pic>
      <p:sp>
        <p:nvSpPr>
          <p:cNvPr id="2" name="Slide Number Placeholder 1">
            <a:extLst>
              <a:ext uri="{FF2B5EF4-FFF2-40B4-BE49-F238E27FC236}">
                <a16:creationId xmlns:a16="http://schemas.microsoft.com/office/drawing/2014/main" id="{0DA9C64B-FD01-AA44-B0D7-0577D6BFCF00}"/>
              </a:ext>
            </a:extLst>
          </p:cNvPr>
          <p:cNvSpPr>
            <a:spLocks noGrp="1"/>
          </p:cNvSpPr>
          <p:nvPr>
            <p:ph type="sldNum" sz="quarter" idx="4"/>
          </p:nvPr>
        </p:nvSpPr>
        <p:spPr/>
        <p:txBody>
          <a:bodyPr/>
          <a:lstStyle/>
          <a:p>
            <a:r>
              <a:rPr lang="en-GB" dirty="0"/>
              <a:t>3</a:t>
            </a:r>
          </a:p>
        </p:txBody>
      </p:sp>
      <p:sp>
        <p:nvSpPr>
          <p:cNvPr id="4" name="Content Placeholder 2">
            <a:extLst>
              <a:ext uri="{FF2B5EF4-FFF2-40B4-BE49-F238E27FC236}">
                <a16:creationId xmlns:a16="http://schemas.microsoft.com/office/drawing/2014/main" id="{8F7213A7-C905-1F4A-B416-45A6E14DBC67}"/>
              </a:ext>
            </a:extLst>
          </p:cNvPr>
          <p:cNvSpPr txBox="1">
            <a:spLocks/>
          </p:cNvSpPr>
          <p:nvPr/>
        </p:nvSpPr>
        <p:spPr>
          <a:xfrm>
            <a:off x="855903" y="1318339"/>
            <a:ext cx="5482849" cy="3639077"/>
          </a:xfrm>
          <a:ln>
            <a:solidFill>
              <a:srgbClr val="FF0000">
                <a:alpha val="0"/>
              </a:srgbClr>
            </a:solidFill>
          </a:ln>
        </p:spPr>
        <p:txBody>
          <a:bodyPr tIns="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8FFF"/>
              </a:buClr>
              <a:buFont typeface="Helvetica" pitchFamily="2" charset="0"/>
              <a:buChar char="●"/>
            </a:pPr>
            <a:endParaRPr lang="en-US" sz="1800" dirty="0">
              <a:solidFill>
                <a:srgbClr val="008FFF"/>
              </a:solidFill>
            </a:endParaRPr>
          </a:p>
        </p:txBody>
      </p:sp>
      <p:sp>
        <p:nvSpPr>
          <p:cNvPr id="5" name="Title 1">
            <a:extLst>
              <a:ext uri="{FF2B5EF4-FFF2-40B4-BE49-F238E27FC236}">
                <a16:creationId xmlns:a16="http://schemas.microsoft.com/office/drawing/2014/main" id="{34EDBAD4-E4C7-E94D-9E11-AC04EEA34648}"/>
              </a:ext>
            </a:extLst>
          </p:cNvPr>
          <p:cNvSpPr txBox="1">
            <a:spLocks/>
          </p:cNvSpPr>
          <p:nvPr/>
        </p:nvSpPr>
        <p:spPr>
          <a:xfrm>
            <a:off x="824374" y="436546"/>
            <a:ext cx="10178865" cy="557777"/>
          </a:xfrm>
        </p:spPr>
        <p:txBody>
          <a:bodyPr>
            <a:normAutofit fontScale="82500" lnSpcReduction="2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fr-BE" sz="4400" b="1" dirty="0" err="1">
                <a:solidFill>
                  <a:schemeClr val="accent1">
                    <a:lumMod val="75000"/>
                  </a:schemeClr>
                </a:solidFill>
              </a:rPr>
              <a:t>EU’s</a:t>
            </a:r>
            <a:r>
              <a:rPr lang="fr-BE" sz="4400" b="1" dirty="0">
                <a:solidFill>
                  <a:schemeClr val="accent1">
                    <a:lumMod val="75000"/>
                  </a:schemeClr>
                </a:solidFill>
              </a:rPr>
              <a:t> e-</a:t>
            </a:r>
            <a:r>
              <a:rPr lang="fr-BE" sz="4400" b="1" dirty="0" err="1">
                <a:solidFill>
                  <a:schemeClr val="accent1">
                    <a:lumMod val="75000"/>
                  </a:schemeClr>
                </a:solidFill>
              </a:rPr>
              <a:t>mobility</a:t>
            </a:r>
            <a:r>
              <a:rPr lang="fr-BE" sz="4400" b="1" dirty="0">
                <a:solidFill>
                  <a:schemeClr val="accent1">
                    <a:lumMod val="75000"/>
                  </a:schemeClr>
                </a:solidFill>
              </a:rPr>
              <a:t> </a:t>
            </a:r>
            <a:r>
              <a:rPr lang="fr-BE" sz="4400" b="1" dirty="0" err="1">
                <a:solidFill>
                  <a:schemeClr val="accent1">
                    <a:lumMod val="75000"/>
                  </a:schemeClr>
                </a:solidFill>
              </a:rPr>
              <a:t>Projects</a:t>
            </a:r>
            <a:r>
              <a:rPr lang="fr-BE" sz="4400" b="1" dirty="0">
                <a:solidFill>
                  <a:schemeClr val="accent1">
                    <a:lumMod val="75000"/>
                  </a:schemeClr>
                </a:solidFill>
              </a:rPr>
              <a:t> in the Pacific</a:t>
            </a:r>
          </a:p>
          <a:p>
            <a:pPr algn="l"/>
            <a:endParaRPr lang="fr-BE" sz="44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68621FB7-A30A-DC4D-AE1D-7045F9C7535C}"/>
              </a:ext>
            </a:extLst>
          </p:cNvPr>
          <p:cNvCxnSpPr>
            <a:cxnSpLocks/>
          </p:cNvCxnSpPr>
          <p:nvPr/>
        </p:nvCxnSpPr>
        <p:spPr>
          <a:xfrm>
            <a:off x="935425" y="1074839"/>
            <a:ext cx="10321150" cy="0"/>
          </a:xfrm>
          <a:prstGeom prst="line">
            <a:avLst/>
          </a:prstGeom>
          <a:ln w="28575">
            <a:solidFill>
              <a:srgbClr val="008FFF"/>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224927" y="6073693"/>
            <a:ext cx="857250" cy="663575"/>
          </a:xfrm>
          <a:prstGeom prst="rect">
            <a:avLst/>
          </a:prstGeom>
        </p:spPr>
      </p:pic>
      <p:sp>
        <p:nvSpPr>
          <p:cNvPr id="3" name="TextBox 2"/>
          <p:cNvSpPr txBox="1"/>
          <p:nvPr/>
        </p:nvSpPr>
        <p:spPr>
          <a:xfrm>
            <a:off x="224927" y="1252029"/>
            <a:ext cx="6553249" cy="4647426"/>
          </a:xfrm>
          <a:prstGeom prst="rect">
            <a:avLst/>
          </a:prstGeom>
          <a:noFill/>
        </p:spPr>
        <p:txBody>
          <a:bodyPr wrap="square" rtlCol="0">
            <a:spAutoFit/>
          </a:bodyPr>
          <a:lstStyle/>
          <a:p>
            <a:r>
              <a:rPr lang="fr-BE" sz="2400" b="1" dirty="0">
                <a:solidFill>
                  <a:srgbClr val="282F64"/>
                </a:solidFill>
                <a:latin typeface="Arial" panose="020B0604020202020204" pitchFamily="34" charset="0"/>
                <a:cs typeface="Arial" panose="020B0604020202020204" pitchFamily="34" charset="0"/>
              </a:rPr>
              <a:t>Solar </a:t>
            </a:r>
            <a:r>
              <a:rPr lang="fr-BE" sz="2400" b="1" dirty="0" err="1">
                <a:solidFill>
                  <a:srgbClr val="282F64"/>
                </a:solidFill>
                <a:latin typeface="Arial" panose="020B0604020202020204" pitchFamily="34" charset="0"/>
                <a:cs typeface="Arial" panose="020B0604020202020204" pitchFamily="34" charset="0"/>
              </a:rPr>
              <a:t>powered</a:t>
            </a:r>
            <a:r>
              <a:rPr lang="fr-BE" sz="2400" b="1" dirty="0">
                <a:solidFill>
                  <a:srgbClr val="282F64"/>
                </a:solidFill>
                <a:latin typeface="Arial" panose="020B0604020202020204" pitchFamily="34" charset="0"/>
                <a:cs typeface="Arial" panose="020B0604020202020204" pitchFamily="34" charset="0"/>
              </a:rPr>
              <a:t> </a:t>
            </a:r>
            <a:r>
              <a:rPr lang="fr-BE" sz="2400" b="1" dirty="0" err="1">
                <a:solidFill>
                  <a:srgbClr val="282F64"/>
                </a:solidFill>
                <a:latin typeface="Arial" panose="020B0604020202020204" pitchFamily="34" charset="0"/>
                <a:cs typeface="Arial" panose="020B0604020202020204" pitchFamily="34" charset="0"/>
              </a:rPr>
              <a:t>electric</a:t>
            </a:r>
            <a:r>
              <a:rPr lang="fr-BE" sz="2400" b="1" dirty="0">
                <a:solidFill>
                  <a:srgbClr val="282F64"/>
                </a:solidFill>
                <a:latin typeface="Arial" panose="020B0604020202020204" pitchFamily="34" charset="0"/>
                <a:cs typeface="Arial" panose="020B0604020202020204" pitchFamily="34" charset="0"/>
              </a:rPr>
              <a:t> </a:t>
            </a:r>
            <a:r>
              <a:rPr lang="fr-BE" sz="2400" b="1" dirty="0" err="1">
                <a:solidFill>
                  <a:srgbClr val="282F64"/>
                </a:solidFill>
                <a:latin typeface="Arial" panose="020B0604020202020204" pitchFamily="34" charset="0"/>
                <a:cs typeface="Arial" panose="020B0604020202020204" pitchFamily="34" charset="0"/>
              </a:rPr>
              <a:t>outboard</a:t>
            </a:r>
            <a:r>
              <a:rPr lang="fr-BE" sz="2400" b="1" dirty="0">
                <a:solidFill>
                  <a:srgbClr val="282F64"/>
                </a:solidFill>
                <a:latin typeface="Arial" panose="020B0604020202020204" pitchFamily="34" charset="0"/>
                <a:cs typeface="Arial" panose="020B0604020202020204" pitchFamily="34" charset="0"/>
              </a:rPr>
              <a:t> boat</a:t>
            </a:r>
          </a:p>
          <a:p>
            <a:endParaRPr lang="fr-BE" sz="2000" dirty="0">
              <a:solidFill>
                <a:srgbClr val="282F64"/>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BE" dirty="0" err="1">
                <a:solidFill>
                  <a:srgbClr val="282F64"/>
                </a:solidFill>
                <a:latin typeface="Arial" panose="020B0604020202020204" pitchFamily="34" charset="0"/>
                <a:cs typeface="Arial" panose="020B0604020202020204" pitchFamily="34" charset="0"/>
              </a:rPr>
              <a:t>Implemented</a:t>
            </a:r>
            <a:r>
              <a:rPr lang="fr-BE" dirty="0">
                <a:solidFill>
                  <a:srgbClr val="282F64"/>
                </a:solidFill>
                <a:latin typeface="Arial" panose="020B0604020202020204" pitchFamily="34" charset="0"/>
                <a:cs typeface="Arial" panose="020B0604020202020204" pitchFamily="34" charset="0"/>
              </a:rPr>
              <a:t> by the Pacific Maritime </a:t>
            </a:r>
            <a:r>
              <a:rPr lang="fr-BE" dirty="0" err="1">
                <a:solidFill>
                  <a:srgbClr val="282F64"/>
                </a:solidFill>
                <a:latin typeface="Arial" panose="020B0604020202020204" pitchFamily="34" charset="0"/>
                <a:cs typeface="Arial" panose="020B0604020202020204" pitchFamily="34" charset="0"/>
              </a:rPr>
              <a:t>Technology</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Cooperation</a:t>
            </a:r>
            <a:r>
              <a:rPr lang="fr-BE" dirty="0">
                <a:solidFill>
                  <a:srgbClr val="282F64"/>
                </a:solidFill>
                <a:latin typeface="Arial" panose="020B0604020202020204" pitchFamily="34" charset="0"/>
                <a:cs typeface="Arial" panose="020B0604020202020204" pitchFamily="34" charset="0"/>
              </a:rPr>
              <a:t> Center (MTCC). Global </a:t>
            </a:r>
            <a:r>
              <a:rPr lang="fr-BE" dirty="0" err="1">
                <a:solidFill>
                  <a:srgbClr val="282F64"/>
                </a:solidFill>
                <a:latin typeface="Arial" panose="020B0604020202020204" pitchFamily="34" charset="0"/>
                <a:cs typeface="Arial" panose="020B0604020202020204" pitchFamily="34" charset="0"/>
              </a:rPr>
              <a:t>project</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implemented</a:t>
            </a:r>
            <a:r>
              <a:rPr lang="fr-BE" dirty="0">
                <a:solidFill>
                  <a:srgbClr val="282F64"/>
                </a:solidFill>
                <a:latin typeface="Arial" panose="020B0604020202020204" pitchFamily="34" charset="0"/>
                <a:cs typeface="Arial" panose="020B0604020202020204" pitchFamily="34" charset="0"/>
              </a:rPr>
              <a:t> by the IMO and SPC and SPREP in the Pacific;</a:t>
            </a:r>
          </a:p>
          <a:p>
            <a:pPr marL="342900" indent="-342900" algn="just">
              <a:buFont typeface="Arial" panose="020B0604020202020204" pitchFamily="34" charset="0"/>
              <a:buChar char="•"/>
            </a:pPr>
            <a:endParaRPr lang="fr-BE" dirty="0">
              <a:solidFill>
                <a:srgbClr val="282F64"/>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BE" dirty="0">
                <a:solidFill>
                  <a:srgbClr val="282F64"/>
                </a:solidFill>
                <a:latin typeface="Arial" panose="020B0604020202020204" pitchFamily="34" charset="0"/>
                <a:cs typeface="Arial" panose="020B0604020202020204" pitchFamily="34" charset="0"/>
              </a:rPr>
              <a:t> Objective: </a:t>
            </a:r>
            <a:r>
              <a:rPr lang="fr-BE" dirty="0" err="1">
                <a:solidFill>
                  <a:srgbClr val="282F64"/>
                </a:solidFill>
                <a:latin typeface="Arial" panose="020B0604020202020204" pitchFamily="34" charset="0"/>
                <a:cs typeface="Arial" panose="020B0604020202020204" pitchFamily="34" charset="0"/>
              </a:rPr>
              <a:t>Decarbonizing</a:t>
            </a:r>
            <a:r>
              <a:rPr lang="fr-BE" dirty="0">
                <a:solidFill>
                  <a:srgbClr val="282F64"/>
                </a:solidFill>
                <a:latin typeface="Arial" panose="020B0604020202020204" pitchFamily="34" charset="0"/>
                <a:cs typeface="Arial" panose="020B0604020202020204" pitchFamily="34" charset="0"/>
              </a:rPr>
              <a:t> maritime transport;</a:t>
            </a:r>
          </a:p>
          <a:p>
            <a:pPr marL="342900" indent="-342900" algn="just">
              <a:buFont typeface="Arial" panose="020B0604020202020204" pitchFamily="34" charset="0"/>
              <a:buChar char="•"/>
            </a:pPr>
            <a:endParaRPr lang="fr-BE" dirty="0">
              <a:solidFill>
                <a:srgbClr val="282F64"/>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BE" dirty="0" err="1">
                <a:solidFill>
                  <a:srgbClr val="282F64"/>
                </a:solidFill>
                <a:latin typeface="Arial" panose="020B0604020202020204" pitchFamily="34" charset="0"/>
                <a:cs typeface="Arial" panose="020B0604020202020204" pitchFamily="34" charset="0"/>
              </a:rPr>
              <a:t>Regional</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technical</a:t>
            </a:r>
            <a:r>
              <a:rPr lang="fr-BE" dirty="0">
                <a:solidFill>
                  <a:srgbClr val="282F64"/>
                </a:solidFill>
                <a:latin typeface="Arial" panose="020B0604020202020204" pitchFamily="34" charset="0"/>
                <a:cs typeface="Arial" panose="020B0604020202020204" pitchFamily="34" charset="0"/>
              </a:rPr>
              <a:t> support and </a:t>
            </a:r>
            <a:r>
              <a:rPr lang="fr-BE" dirty="0" err="1">
                <a:solidFill>
                  <a:srgbClr val="282F64"/>
                </a:solidFill>
                <a:latin typeface="Arial" panose="020B0604020202020204" pitchFamily="34" charset="0"/>
                <a:cs typeface="Arial" panose="020B0604020202020204" pitchFamily="34" charset="0"/>
              </a:rPr>
              <a:t>implementation</a:t>
            </a:r>
            <a:r>
              <a:rPr lang="fr-BE" dirty="0">
                <a:solidFill>
                  <a:srgbClr val="282F64"/>
                </a:solidFill>
                <a:latin typeface="Arial" panose="020B0604020202020204" pitchFamily="34" charset="0"/>
                <a:cs typeface="Arial" panose="020B0604020202020204" pitchFamily="34" charset="0"/>
              </a:rPr>
              <a:t> of SEEMP and ports energy audits and pilots in </a:t>
            </a:r>
            <a:r>
              <a:rPr lang="fr-BE" dirty="0" err="1">
                <a:solidFill>
                  <a:srgbClr val="282F64"/>
                </a:solidFill>
                <a:latin typeface="Arial" panose="020B0604020202020204" pitchFamily="34" charset="0"/>
                <a:cs typeface="Arial" panose="020B0604020202020204" pitchFamily="34" charset="0"/>
              </a:rPr>
              <a:t>targeted</a:t>
            </a:r>
            <a:r>
              <a:rPr lang="fr-BE" dirty="0">
                <a:solidFill>
                  <a:srgbClr val="282F64"/>
                </a:solidFill>
                <a:latin typeface="Arial" panose="020B0604020202020204" pitchFamily="34" charset="0"/>
                <a:cs typeface="Arial" panose="020B0604020202020204" pitchFamily="34" charset="0"/>
              </a:rPr>
              <a:t> countries: Fiji, Kiribati, RMI, Samoa, </a:t>
            </a:r>
            <a:r>
              <a:rPr lang="fr-BE" dirty="0" err="1">
                <a:solidFill>
                  <a:srgbClr val="282F64"/>
                </a:solidFill>
                <a:latin typeface="Arial" panose="020B0604020202020204" pitchFamily="34" charset="0"/>
                <a:cs typeface="Arial" panose="020B0604020202020204" pitchFamily="34" charset="0"/>
              </a:rPr>
              <a:t>solomon</a:t>
            </a:r>
            <a:r>
              <a:rPr lang="fr-BE" dirty="0">
                <a:solidFill>
                  <a:srgbClr val="282F64"/>
                </a:solidFill>
                <a:latin typeface="Arial" panose="020B0604020202020204" pitchFamily="34" charset="0"/>
                <a:cs typeface="Arial" panose="020B0604020202020204" pitchFamily="34" charset="0"/>
              </a:rPr>
              <a:t> Islands, Tuvalu and Vanuatu</a:t>
            </a:r>
          </a:p>
          <a:p>
            <a:pPr marL="342900" indent="-342900" algn="just">
              <a:buFont typeface="Arial" panose="020B0604020202020204" pitchFamily="34" charset="0"/>
              <a:buChar char="•"/>
            </a:pPr>
            <a:r>
              <a:rPr lang="fr-BE" dirty="0">
                <a:solidFill>
                  <a:srgbClr val="282F64"/>
                </a:solidFill>
                <a:latin typeface="Arial" panose="020B0604020202020204" pitchFamily="34" charset="0"/>
                <a:cs typeface="Arial" panose="020B0604020202020204" pitchFamily="34" charset="0"/>
              </a:rPr>
              <a:t>One of the pilots in Fiji </a:t>
            </a:r>
            <a:r>
              <a:rPr lang="fr-BE" dirty="0" err="1">
                <a:solidFill>
                  <a:srgbClr val="282F64"/>
                </a:solidFill>
                <a:latin typeface="Arial" panose="020B0604020202020204" pitchFamily="34" charset="0"/>
                <a:cs typeface="Arial" panose="020B0604020202020204" pitchFamily="34" charset="0"/>
              </a:rPr>
              <a:t>was</a:t>
            </a:r>
            <a:r>
              <a:rPr lang="fr-BE" dirty="0">
                <a:solidFill>
                  <a:srgbClr val="282F64"/>
                </a:solidFill>
                <a:latin typeface="Arial" panose="020B0604020202020204" pitchFamily="34" charset="0"/>
                <a:cs typeface="Arial" panose="020B0604020202020204" pitchFamily="34" charset="0"/>
              </a:rPr>
              <a:t> the design and </a:t>
            </a:r>
            <a:r>
              <a:rPr lang="fr-BE" dirty="0" err="1">
                <a:solidFill>
                  <a:srgbClr val="282F64"/>
                </a:solidFill>
                <a:latin typeface="Arial" panose="020B0604020202020204" pitchFamily="34" charset="0"/>
                <a:cs typeface="Arial" panose="020B0604020202020204" pitchFamily="34" charset="0"/>
              </a:rPr>
              <a:t>built</a:t>
            </a:r>
            <a:r>
              <a:rPr lang="fr-BE" dirty="0">
                <a:solidFill>
                  <a:srgbClr val="282F64"/>
                </a:solidFill>
                <a:latin typeface="Arial" panose="020B0604020202020204" pitchFamily="34" charset="0"/>
                <a:cs typeface="Arial" panose="020B0604020202020204" pitchFamily="34" charset="0"/>
              </a:rPr>
              <a:t> of a </a:t>
            </a:r>
            <a:r>
              <a:rPr lang="fr-BE" dirty="0" err="1">
                <a:solidFill>
                  <a:srgbClr val="282F64"/>
                </a:solidFill>
                <a:latin typeface="Arial" panose="020B0604020202020204" pitchFamily="34" charset="0"/>
                <a:cs typeface="Arial" panose="020B0604020202020204" pitchFamily="34" charset="0"/>
              </a:rPr>
              <a:t>solar</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powered</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electric</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outboard</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engine</a:t>
            </a:r>
            <a:r>
              <a:rPr lang="fr-BE" dirty="0">
                <a:solidFill>
                  <a:srgbClr val="282F64"/>
                </a:solidFill>
                <a:latin typeface="Arial" panose="020B0604020202020204" pitchFamily="34" charset="0"/>
                <a:cs typeface="Arial" panose="020B0604020202020204" pitchFamily="34" charset="0"/>
              </a:rPr>
              <a:t> of a </a:t>
            </a:r>
            <a:r>
              <a:rPr lang="fr-BE" dirty="0" err="1">
                <a:solidFill>
                  <a:srgbClr val="282F64"/>
                </a:solidFill>
                <a:latin typeface="Arial" panose="020B0604020202020204" pitchFamily="34" charset="0"/>
                <a:cs typeface="Arial" panose="020B0604020202020204" pitchFamily="34" charset="0"/>
              </a:rPr>
              <a:t>fishing</a:t>
            </a:r>
            <a:r>
              <a:rPr lang="fr-BE" dirty="0">
                <a:solidFill>
                  <a:srgbClr val="282F64"/>
                </a:solidFill>
                <a:latin typeface="Arial" panose="020B0604020202020204" pitchFamily="34" charset="0"/>
                <a:cs typeface="Arial" panose="020B0604020202020204" pitchFamily="34" charset="0"/>
              </a:rPr>
              <a:t> boat </a:t>
            </a:r>
            <a:r>
              <a:rPr lang="fr-BE" dirty="0" err="1">
                <a:solidFill>
                  <a:srgbClr val="282F64"/>
                </a:solidFill>
                <a:latin typeface="Arial" panose="020B0604020202020204" pitchFamily="34" charset="0"/>
                <a:cs typeface="Arial" panose="020B0604020202020204" pitchFamily="34" charset="0"/>
              </a:rPr>
              <a:t>that</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was</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given</a:t>
            </a:r>
            <a:r>
              <a:rPr lang="fr-BE" dirty="0">
                <a:solidFill>
                  <a:srgbClr val="282F64"/>
                </a:solidFill>
                <a:latin typeface="Arial" panose="020B0604020202020204" pitchFamily="34" charset="0"/>
                <a:cs typeface="Arial" panose="020B0604020202020204" pitchFamily="34" charset="0"/>
              </a:rPr>
              <a:t> to the </a:t>
            </a:r>
            <a:r>
              <a:rPr lang="fr-BE" dirty="0" err="1">
                <a:solidFill>
                  <a:srgbClr val="282F64"/>
                </a:solidFill>
                <a:latin typeface="Arial" panose="020B0604020202020204" pitchFamily="34" charset="0"/>
                <a:cs typeface="Arial" panose="020B0604020202020204" pitchFamily="34" charset="0"/>
              </a:rPr>
              <a:t>Fishing</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Women</a:t>
            </a:r>
            <a:r>
              <a:rPr lang="fr-BE" dirty="0">
                <a:solidFill>
                  <a:srgbClr val="282F64"/>
                </a:solidFill>
                <a:latin typeface="Arial" panose="020B0604020202020204" pitchFamily="34" charset="0"/>
                <a:cs typeface="Arial" panose="020B0604020202020204" pitchFamily="34" charset="0"/>
              </a:rPr>
              <a:t> Club in </a:t>
            </a:r>
            <a:r>
              <a:rPr lang="fr-BE" dirty="0" err="1">
                <a:solidFill>
                  <a:srgbClr val="282F64"/>
                </a:solidFill>
                <a:latin typeface="Arial" panose="020B0604020202020204" pitchFamily="34" charset="0"/>
                <a:cs typeface="Arial" panose="020B0604020202020204" pitchFamily="34" charset="0"/>
              </a:rPr>
              <a:t>NakalawacaTailevu</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Launched</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earlier</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this</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year</a:t>
            </a:r>
            <a:r>
              <a:rPr lang="fr-BE" dirty="0">
                <a:solidFill>
                  <a:srgbClr val="282F64"/>
                </a:solidFill>
                <a:latin typeface="Arial" panose="020B0604020202020204" pitchFamily="34" charset="0"/>
                <a:cs typeface="Arial" panose="020B0604020202020204" pitchFamily="34" charset="0"/>
              </a:rPr>
              <a:t>.</a:t>
            </a:r>
            <a:endParaRPr lang="en-GB" dirty="0" err="1">
              <a:solidFill>
                <a:srgbClr val="282F64"/>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5"/>
          <a:srcRect r="4226"/>
          <a:stretch/>
        </p:blipFill>
        <p:spPr>
          <a:xfrm>
            <a:off x="6931742" y="1394986"/>
            <a:ext cx="5240593" cy="3256460"/>
          </a:xfrm>
          <a:prstGeom prst="rect">
            <a:avLst/>
          </a:prstGeom>
        </p:spPr>
      </p:pic>
    </p:spTree>
    <p:extLst>
      <p:ext uri="{BB962C8B-B14F-4D97-AF65-F5344CB8AC3E}">
        <p14:creationId xmlns:p14="http://schemas.microsoft.com/office/powerpoint/2010/main" val="31373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3176"/>
            <a:ext cx="12192000" cy="864824"/>
          </a:xfrm>
          <a:prstGeom prst="rect">
            <a:avLst/>
          </a:prstGeom>
        </p:spPr>
      </p:pic>
      <p:sp>
        <p:nvSpPr>
          <p:cNvPr id="2" name="Slide Number Placeholder 1">
            <a:extLst>
              <a:ext uri="{FF2B5EF4-FFF2-40B4-BE49-F238E27FC236}">
                <a16:creationId xmlns:a16="http://schemas.microsoft.com/office/drawing/2014/main" id="{0DA9C64B-FD01-AA44-B0D7-0577D6BFCF00}"/>
              </a:ext>
            </a:extLst>
          </p:cNvPr>
          <p:cNvSpPr>
            <a:spLocks noGrp="1"/>
          </p:cNvSpPr>
          <p:nvPr>
            <p:ph type="sldNum" sz="quarter" idx="4"/>
          </p:nvPr>
        </p:nvSpPr>
        <p:spPr/>
        <p:txBody>
          <a:bodyPr/>
          <a:lstStyle/>
          <a:p>
            <a:r>
              <a:rPr lang="en-GB" dirty="0"/>
              <a:t>3</a:t>
            </a:r>
          </a:p>
        </p:txBody>
      </p:sp>
      <p:sp>
        <p:nvSpPr>
          <p:cNvPr id="4" name="Content Placeholder 2">
            <a:extLst>
              <a:ext uri="{FF2B5EF4-FFF2-40B4-BE49-F238E27FC236}">
                <a16:creationId xmlns:a16="http://schemas.microsoft.com/office/drawing/2014/main" id="{8F7213A7-C905-1F4A-B416-45A6E14DBC67}"/>
              </a:ext>
            </a:extLst>
          </p:cNvPr>
          <p:cNvSpPr txBox="1">
            <a:spLocks/>
          </p:cNvSpPr>
          <p:nvPr/>
        </p:nvSpPr>
        <p:spPr>
          <a:xfrm>
            <a:off x="855903" y="1318339"/>
            <a:ext cx="5482849" cy="3639077"/>
          </a:xfrm>
          <a:ln>
            <a:solidFill>
              <a:srgbClr val="FF0000">
                <a:alpha val="0"/>
              </a:srgbClr>
            </a:solidFill>
          </a:ln>
        </p:spPr>
        <p:txBody>
          <a:bodyPr tIns="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8FFF"/>
              </a:buClr>
              <a:buFont typeface="Helvetica" pitchFamily="2" charset="0"/>
              <a:buChar char="●"/>
            </a:pPr>
            <a:endParaRPr lang="en-US" sz="1800" dirty="0">
              <a:solidFill>
                <a:srgbClr val="008FFF"/>
              </a:solidFill>
            </a:endParaRPr>
          </a:p>
        </p:txBody>
      </p:sp>
      <p:sp>
        <p:nvSpPr>
          <p:cNvPr id="5" name="Title 1">
            <a:extLst>
              <a:ext uri="{FF2B5EF4-FFF2-40B4-BE49-F238E27FC236}">
                <a16:creationId xmlns:a16="http://schemas.microsoft.com/office/drawing/2014/main" id="{34EDBAD4-E4C7-E94D-9E11-AC04EEA34648}"/>
              </a:ext>
            </a:extLst>
          </p:cNvPr>
          <p:cNvSpPr txBox="1">
            <a:spLocks/>
          </p:cNvSpPr>
          <p:nvPr/>
        </p:nvSpPr>
        <p:spPr>
          <a:xfrm>
            <a:off x="824374" y="436546"/>
            <a:ext cx="10178865" cy="557777"/>
          </a:xfrm>
        </p:spPr>
        <p:txBody>
          <a:bodyPr>
            <a:normAutofit fontScale="82500" lnSpcReduction="2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fr-BE" sz="4400" b="1" dirty="0" err="1">
                <a:solidFill>
                  <a:schemeClr val="accent1">
                    <a:lumMod val="75000"/>
                  </a:schemeClr>
                </a:solidFill>
              </a:rPr>
              <a:t>EU’s</a:t>
            </a:r>
            <a:r>
              <a:rPr lang="fr-BE" sz="4400" b="1" dirty="0">
                <a:solidFill>
                  <a:schemeClr val="accent1">
                    <a:lumMod val="75000"/>
                  </a:schemeClr>
                </a:solidFill>
              </a:rPr>
              <a:t> e-</a:t>
            </a:r>
            <a:r>
              <a:rPr lang="fr-BE" sz="4400" b="1" dirty="0" err="1">
                <a:solidFill>
                  <a:schemeClr val="accent1">
                    <a:lumMod val="75000"/>
                  </a:schemeClr>
                </a:solidFill>
              </a:rPr>
              <a:t>mobility</a:t>
            </a:r>
            <a:r>
              <a:rPr lang="fr-BE" sz="4400" b="1" dirty="0">
                <a:solidFill>
                  <a:schemeClr val="accent1">
                    <a:lumMod val="75000"/>
                  </a:schemeClr>
                </a:solidFill>
              </a:rPr>
              <a:t> </a:t>
            </a:r>
            <a:r>
              <a:rPr lang="fr-BE" sz="4400" b="1" dirty="0" err="1">
                <a:solidFill>
                  <a:schemeClr val="accent1">
                    <a:lumMod val="75000"/>
                  </a:schemeClr>
                </a:solidFill>
              </a:rPr>
              <a:t>Projects</a:t>
            </a:r>
            <a:r>
              <a:rPr lang="fr-BE" sz="4400" b="1" dirty="0">
                <a:solidFill>
                  <a:schemeClr val="accent1">
                    <a:lumMod val="75000"/>
                  </a:schemeClr>
                </a:solidFill>
              </a:rPr>
              <a:t> in the Pacific</a:t>
            </a:r>
          </a:p>
          <a:p>
            <a:pPr algn="l"/>
            <a:endParaRPr lang="fr-BE" sz="44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68621FB7-A30A-DC4D-AE1D-7045F9C7535C}"/>
              </a:ext>
            </a:extLst>
          </p:cNvPr>
          <p:cNvCxnSpPr>
            <a:cxnSpLocks/>
          </p:cNvCxnSpPr>
          <p:nvPr/>
        </p:nvCxnSpPr>
        <p:spPr>
          <a:xfrm>
            <a:off x="935425" y="1074839"/>
            <a:ext cx="10321150" cy="0"/>
          </a:xfrm>
          <a:prstGeom prst="line">
            <a:avLst/>
          </a:prstGeom>
          <a:ln w="28575">
            <a:solidFill>
              <a:srgbClr val="008FFF"/>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224927" y="6073693"/>
            <a:ext cx="857250" cy="663575"/>
          </a:xfrm>
          <a:prstGeom prst="rect">
            <a:avLst/>
          </a:prstGeom>
        </p:spPr>
      </p:pic>
      <p:sp>
        <p:nvSpPr>
          <p:cNvPr id="3" name="TextBox 2"/>
          <p:cNvSpPr txBox="1"/>
          <p:nvPr/>
        </p:nvSpPr>
        <p:spPr>
          <a:xfrm>
            <a:off x="855903" y="1318339"/>
            <a:ext cx="8760045" cy="3293209"/>
          </a:xfrm>
          <a:prstGeom prst="rect">
            <a:avLst/>
          </a:prstGeom>
          <a:noFill/>
        </p:spPr>
        <p:txBody>
          <a:bodyPr wrap="square" rtlCol="0">
            <a:spAutoFit/>
          </a:bodyPr>
          <a:lstStyle/>
          <a:p>
            <a:r>
              <a:rPr lang="fr-BE" sz="2400" b="1" dirty="0">
                <a:solidFill>
                  <a:srgbClr val="282F64"/>
                </a:solidFill>
                <a:latin typeface="Arial" panose="020B0604020202020204" pitchFamily="34" charset="0"/>
                <a:cs typeface="Arial" panose="020B0604020202020204" pitchFamily="34" charset="0"/>
              </a:rPr>
              <a:t>TA for </a:t>
            </a:r>
            <a:r>
              <a:rPr lang="fr-BE" sz="2400" b="1" dirty="0" err="1">
                <a:solidFill>
                  <a:srgbClr val="282F64"/>
                </a:solidFill>
                <a:latin typeface="Arial" panose="020B0604020202020204" pitchFamily="34" charset="0"/>
                <a:cs typeface="Arial" panose="020B0604020202020204" pitchFamily="34" charset="0"/>
              </a:rPr>
              <a:t>Decarbonizing</a:t>
            </a:r>
            <a:r>
              <a:rPr lang="fr-BE" sz="2400" b="1" dirty="0">
                <a:solidFill>
                  <a:srgbClr val="282F64"/>
                </a:solidFill>
                <a:latin typeface="Arial" panose="020B0604020202020204" pitchFamily="34" charset="0"/>
                <a:cs typeface="Arial" panose="020B0604020202020204" pitchFamily="34" charset="0"/>
              </a:rPr>
              <a:t> the </a:t>
            </a:r>
            <a:r>
              <a:rPr lang="fr-BE" sz="2400" b="1" dirty="0" err="1">
                <a:solidFill>
                  <a:srgbClr val="282F64"/>
                </a:solidFill>
                <a:latin typeface="Arial" panose="020B0604020202020204" pitchFamily="34" charset="0"/>
                <a:cs typeface="Arial" panose="020B0604020202020204" pitchFamily="34" charset="0"/>
              </a:rPr>
              <a:t>Government</a:t>
            </a:r>
            <a:r>
              <a:rPr lang="fr-BE" sz="2400" b="1" dirty="0">
                <a:solidFill>
                  <a:srgbClr val="282F64"/>
                </a:solidFill>
                <a:latin typeface="Arial" panose="020B0604020202020204" pitchFamily="34" charset="0"/>
                <a:cs typeface="Arial" panose="020B0604020202020204" pitchFamily="34" charset="0"/>
              </a:rPr>
              <a:t> Fleet in Fiji</a:t>
            </a:r>
          </a:p>
          <a:p>
            <a:endParaRPr lang="fr-BE" sz="2400" dirty="0">
              <a:solidFill>
                <a:srgbClr val="282F64"/>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r-BE" sz="2000" dirty="0" err="1">
                <a:solidFill>
                  <a:srgbClr val="282F64"/>
                </a:solidFill>
                <a:latin typeface="Arial" panose="020B0604020202020204" pitchFamily="34" charset="0"/>
                <a:cs typeface="Arial" panose="020B0604020202020204" pitchFamily="34" charset="0"/>
              </a:rPr>
              <a:t>Technical</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Specifications</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based</a:t>
            </a:r>
            <a:r>
              <a:rPr lang="fr-BE" sz="2000" dirty="0">
                <a:solidFill>
                  <a:srgbClr val="282F64"/>
                </a:solidFill>
                <a:latin typeface="Arial" panose="020B0604020202020204" pitchFamily="34" charset="0"/>
                <a:cs typeface="Arial" panose="020B0604020202020204" pitchFamily="34" charset="0"/>
              </a:rPr>
              <a:t> on:</a:t>
            </a:r>
          </a:p>
          <a:p>
            <a:pPr marL="1257300" lvl="2" indent="-342900">
              <a:buFont typeface="Arial" panose="020B0604020202020204" pitchFamily="34" charset="0"/>
              <a:buChar char="•"/>
            </a:pPr>
            <a:r>
              <a:rPr lang="fr-BE" sz="2000" dirty="0">
                <a:solidFill>
                  <a:srgbClr val="282F64"/>
                </a:solidFill>
                <a:latin typeface="Arial" panose="020B0604020202020204" pitchFamily="34" charset="0"/>
                <a:cs typeface="Arial" panose="020B0604020202020204" pitchFamily="34" charset="0"/>
              </a:rPr>
              <a:t>Data collection</a:t>
            </a:r>
          </a:p>
          <a:p>
            <a:pPr marL="1257300" lvl="2" indent="-342900">
              <a:buFont typeface="Arial" panose="020B0604020202020204" pitchFamily="34" charset="0"/>
              <a:buChar char="•"/>
            </a:pPr>
            <a:r>
              <a:rPr lang="fr-BE" sz="2000" dirty="0">
                <a:solidFill>
                  <a:srgbClr val="282F64"/>
                </a:solidFill>
                <a:latin typeface="Arial" panose="020B0604020202020204" pitchFamily="34" charset="0"/>
                <a:cs typeface="Arial" panose="020B0604020202020204" pitchFamily="34" charset="0"/>
              </a:rPr>
              <a:t>Route and </a:t>
            </a:r>
            <a:r>
              <a:rPr lang="fr-BE" sz="2000" dirty="0" err="1">
                <a:solidFill>
                  <a:srgbClr val="282F64"/>
                </a:solidFill>
                <a:latin typeface="Arial" panose="020B0604020202020204" pitchFamily="34" charset="0"/>
                <a:cs typeface="Arial" panose="020B0604020202020204" pitchFamily="34" charset="0"/>
              </a:rPr>
              <a:t>Vehicle</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Profiling</a:t>
            </a:r>
            <a:r>
              <a:rPr lang="fr-BE" sz="2000" dirty="0">
                <a:solidFill>
                  <a:srgbClr val="282F64"/>
                </a:solidFill>
                <a:latin typeface="Arial" panose="020B0604020202020204" pitchFamily="34" charset="0"/>
                <a:cs typeface="Arial" panose="020B0604020202020204" pitchFamily="34" charset="0"/>
              </a:rPr>
              <a:t> </a:t>
            </a:r>
          </a:p>
          <a:p>
            <a:pPr marL="1257300" lvl="2" indent="-342900">
              <a:buFont typeface="Arial" panose="020B0604020202020204" pitchFamily="34" charset="0"/>
              <a:buChar char="•"/>
            </a:pPr>
            <a:r>
              <a:rPr lang="fr-BE" sz="2000" dirty="0" err="1">
                <a:solidFill>
                  <a:srgbClr val="282F64"/>
                </a:solidFill>
                <a:latin typeface="Arial" panose="020B0604020202020204" pitchFamily="34" charset="0"/>
                <a:cs typeface="Arial" panose="020B0604020202020204" pitchFamily="34" charset="0"/>
              </a:rPr>
              <a:t>Battery</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Sizing</a:t>
            </a:r>
            <a:r>
              <a:rPr lang="fr-BE" sz="2000" dirty="0">
                <a:solidFill>
                  <a:srgbClr val="282F64"/>
                </a:solidFill>
                <a:latin typeface="Arial" panose="020B0604020202020204" pitchFamily="34" charset="0"/>
                <a:cs typeface="Arial" panose="020B0604020202020204" pitchFamily="34" charset="0"/>
              </a:rPr>
              <a:t> and Design</a:t>
            </a:r>
          </a:p>
          <a:p>
            <a:pPr lvl="1"/>
            <a:endParaRPr lang="fr-BE" sz="2000" dirty="0">
              <a:solidFill>
                <a:srgbClr val="282F64"/>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r-BE" sz="2000" dirty="0" err="1">
                <a:solidFill>
                  <a:srgbClr val="282F64"/>
                </a:solidFill>
                <a:latin typeface="Arial" panose="020B0604020202020204" pitchFamily="34" charset="0"/>
                <a:cs typeface="Arial" panose="020B0604020202020204" pitchFamily="34" charset="0"/>
              </a:rPr>
              <a:t>Charging</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Strategy</a:t>
            </a:r>
            <a:r>
              <a:rPr lang="fr-BE" sz="2000" dirty="0">
                <a:solidFill>
                  <a:srgbClr val="282F64"/>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fr-BE" sz="2000" dirty="0">
              <a:solidFill>
                <a:srgbClr val="282F64"/>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r-BE" sz="2000" dirty="0" err="1">
                <a:solidFill>
                  <a:srgbClr val="282F64"/>
                </a:solidFill>
                <a:latin typeface="Arial" panose="020B0604020202020204" pitchFamily="34" charset="0"/>
                <a:cs typeface="Arial" panose="020B0604020202020204" pitchFamily="34" charset="0"/>
              </a:rPr>
              <a:t>Costs</a:t>
            </a:r>
            <a:r>
              <a:rPr lang="fr-BE" sz="2000" dirty="0">
                <a:solidFill>
                  <a:srgbClr val="282F64"/>
                </a:solidFill>
                <a:latin typeface="Arial" panose="020B0604020202020204" pitchFamily="34" charset="0"/>
                <a:cs typeface="Arial" panose="020B0604020202020204" pitchFamily="34" charset="0"/>
              </a:rPr>
              <a:t> (CAPEX and OPEX)</a:t>
            </a:r>
          </a:p>
        </p:txBody>
      </p:sp>
      <p:pic>
        <p:nvPicPr>
          <p:cNvPr id="7" name="Picture 6"/>
          <p:cNvPicPr>
            <a:picLocks noChangeAspect="1"/>
          </p:cNvPicPr>
          <p:nvPr/>
        </p:nvPicPr>
        <p:blipFill>
          <a:blip r:embed="rId5"/>
          <a:stretch>
            <a:fillRect/>
          </a:stretch>
        </p:blipFill>
        <p:spPr>
          <a:xfrm>
            <a:off x="6479064" y="2016804"/>
            <a:ext cx="5204174" cy="2866470"/>
          </a:xfrm>
          <a:prstGeom prst="rect">
            <a:avLst/>
          </a:prstGeom>
        </p:spPr>
      </p:pic>
    </p:spTree>
    <p:extLst>
      <p:ext uri="{BB962C8B-B14F-4D97-AF65-F5344CB8AC3E}">
        <p14:creationId xmlns:p14="http://schemas.microsoft.com/office/powerpoint/2010/main" val="163465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3176"/>
            <a:ext cx="12192000" cy="864824"/>
          </a:xfrm>
          <a:prstGeom prst="rect">
            <a:avLst/>
          </a:prstGeom>
        </p:spPr>
      </p:pic>
      <p:sp>
        <p:nvSpPr>
          <p:cNvPr id="2" name="Slide Number Placeholder 1">
            <a:extLst>
              <a:ext uri="{FF2B5EF4-FFF2-40B4-BE49-F238E27FC236}">
                <a16:creationId xmlns:a16="http://schemas.microsoft.com/office/drawing/2014/main" id="{0DA9C64B-FD01-AA44-B0D7-0577D6BFCF00}"/>
              </a:ext>
            </a:extLst>
          </p:cNvPr>
          <p:cNvSpPr>
            <a:spLocks noGrp="1"/>
          </p:cNvSpPr>
          <p:nvPr>
            <p:ph type="sldNum" sz="quarter" idx="4"/>
          </p:nvPr>
        </p:nvSpPr>
        <p:spPr/>
        <p:txBody>
          <a:bodyPr/>
          <a:lstStyle/>
          <a:p>
            <a:r>
              <a:rPr lang="en-GB" dirty="0"/>
              <a:t>2</a:t>
            </a:r>
          </a:p>
        </p:txBody>
      </p:sp>
      <p:sp>
        <p:nvSpPr>
          <p:cNvPr id="4" name="Content Placeholder 2">
            <a:extLst>
              <a:ext uri="{FF2B5EF4-FFF2-40B4-BE49-F238E27FC236}">
                <a16:creationId xmlns:a16="http://schemas.microsoft.com/office/drawing/2014/main" id="{8F7213A7-C905-1F4A-B416-45A6E14DBC67}"/>
              </a:ext>
            </a:extLst>
          </p:cNvPr>
          <p:cNvSpPr txBox="1">
            <a:spLocks/>
          </p:cNvSpPr>
          <p:nvPr/>
        </p:nvSpPr>
        <p:spPr>
          <a:xfrm>
            <a:off x="855903" y="1318339"/>
            <a:ext cx="10400672" cy="3639077"/>
          </a:xfrm>
          <a:ln>
            <a:solidFill>
              <a:srgbClr val="FF0000">
                <a:alpha val="0"/>
              </a:srgbClr>
            </a:solidFill>
          </a:ln>
        </p:spPr>
        <p:txBody>
          <a:bodyPr tIns="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8FFF"/>
              </a:buClr>
              <a:buFont typeface="Helvetica" pitchFamily="2" charset="0"/>
              <a:buChar char="●"/>
            </a:pPr>
            <a:endParaRPr lang="en-US" sz="1800" dirty="0">
              <a:solidFill>
                <a:srgbClr val="008FFF"/>
              </a:solidFill>
            </a:endParaRPr>
          </a:p>
        </p:txBody>
      </p:sp>
      <p:sp>
        <p:nvSpPr>
          <p:cNvPr id="5" name="Title 1">
            <a:extLst>
              <a:ext uri="{FF2B5EF4-FFF2-40B4-BE49-F238E27FC236}">
                <a16:creationId xmlns:a16="http://schemas.microsoft.com/office/drawing/2014/main" id="{34EDBAD4-E4C7-E94D-9E11-AC04EEA34648}"/>
              </a:ext>
            </a:extLst>
          </p:cNvPr>
          <p:cNvSpPr txBox="1">
            <a:spLocks/>
          </p:cNvSpPr>
          <p:nvPr/>
        </p:nvSpPr>
        <p:spPr>
          <a:xfrm>
            <a:off x="824374" y="436546"/>
            <a:ext cx="10178865" cy="557777"/>
          </a:xfrm>
        </p:spPr>
        <p:txBody>
          <a:bodyPr>
            <a:normAutofit fontScale="975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fr-BE" sz="2900" b="1" dirty="0">
                <a:solidFill>
                  <a:srgbClr val="008FFF"/>
                </a:solidFill>
              </a:rPr>
              <a:t>EU Green Deal and Fit for 55</a:t>
            </a:r>
            <a:endParaRPr lang="fr-BE" sz="4400" b="1" dirty="0">
              <a:solidFill>
                <a:schemeClr val="accent1">
                  <a:lumMod val="75000"/>
                </a:schemeClr>
              </a:solidFill>
            </a:endParaRPr>
          </a:p>
          <a:p>
            <a:pPr algn="l"/>
            <a:endParaRPr lang="fr-BE" sz="44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68621FB7-A30A-DC4D-AE1D-7045F9C7535C}"/>
              </a:ext>
            </a:extLst>
          </p:cNvPr>
          <p:cNvCxnSpPr>
            <a:cxnSpLocks/>
          </p:cNvCxnSpPr>
          <p:nvPr/>
        </p:nvCxnSpPr>
        <p:spPr>
          <a:xfrm>
            <a:off x="935425" y="1074839"/>
            <a:ext cx="10321150" cy="0"/>
          </a:xfrm>
          <a:prstGeom prst="line">
            <a:avLst/>
          </a:prstGeom>
          <a:ln w="28575">
            <a:solidFill>
              <a:srgbClr val="008FFF"/>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51314" y="6073693"/>
            <a:ext cx="857250" cy="663575"/>
          </a:xfrm>
          <a:prstGeom prst="rect">
            <a:avLst/>
          </a:prstGeom>
        </p:spPr>
      </p:pic>
      <p:sp>
        <p:nvSpPr>
          <p:cNvPr id="9" name="Rectangle 8"/>
          <p:cNvSpPr/>
          <p:nvPr/>
        </p:nvSpPr>
        <p:spPr>
          <a:xfrm>
            <a:off x="1297043" y="1361887"/>
            <a:ext cx="9597913" cy="461665"/>
          </a:xfrm>
          <a:prstGeom prst="rect">
            <a:avLst/>
          </a:prstGeom>
        </p:spPr>
        <p:txBody>
          <a:bodyPr wrap="square">
            <a:spAutoFit/>
          </a:bodyPr>
          <a:lstStyle/>
          <a:p>
            <a:r>
              <a:rPr lang="en-GB" sz="2400" dirty="0">
                <a:solidFill>
                  <a:srgbClr val="404040"/>
                </a:solidFill>
                <a:latin typeface="Calibri" panose="020F0502020204030204" pitchFamily="34" charset="0"/>
                <a:cs typeface="Calibri" panose="020F0502020204030204" pitchFamily="34" charset="0"/>
              </a:rPr>
              <a:t>Our Goal is to Make Europe the first climate neutral continent</a:t>
            </a:r>
            <a:endParaRPr lang="en-GB" sz="2400" dirty="0">
              <a:latin typeface="Calibri" panose="020F0502020204030204" pitchFamily="34" charset="0"/>
              <a:cs typeface="Calibri" panose="020F0502020204030204" pitchFamily="34" charset="0"/>
            </a:endParaRPr>
          </a:p>
        </p:txBody>
      </p:sp>
      <p:sp>
        <p:nvSpPr>
          <p:cNvPr id="11" name="Rectangle 10"/>
          <p:cNvSpPr/>
          <p:nvPr/>
        </p:nvSpPr>
        <p:spPr>
          <a:xfrm>
            <a:off x="935425" y="1904069"/>
            <a:ext cx="10323617" cy="3970318"/>
          </a:xfrm>
          <a:prstGeom prst="rect">
            <a:avLst/>
          </a:prstGeom>
        </p:spPr>
        <p:txBody>
          <a:bodyPr wrap="square">
            <a:spAutoFit/>
          </a:bodyPr>
          <a:lstStyle/>
          <a:p>
            <a:pPr marL="285750" indent="-285750">
              <a:buFont typeface="Arial" panose="020B0604020202020204" pitchFamily="34" charset="0"/>
              <a:buChar char="•"/>
            </a:pPr>
            <a:endParaRPr lang="en-GB" dirty="0">
              <a:solidFill>
                <a:srgbClr val="404040"/>
              </a:solidFill>
              <a:latin typeface="Arial" panose="020B0604020202020204" pitchFamily="34" charset="0"/>
            </a:endParaRPr>
          </a:p>
          <a:p>
            <a:pPr marL="285750" indent="-285750">
              <a:buFont typeface="Arial" panose="020B0604020202020204" pitchFamily="34" charset="0"/>
              <a:buChar char="•"/>
            </a:pPr>
            <a:r>
              <a:rPr lang="en-GB" dirty="0"/>
              <a:t>To get there, the 27 EU Member States pledged to reduce emissions by at least 55% by 2030, compared to 1990 levels;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rgbClr val="404040"/>
                </a:solidFill>
                <a:latin typeface="Arial" panose="020B0604020202020204" pitchFamily="34" charset="0"/>
              </a:rPr>
              <a:t>The European Green Deal set the blueprint for this transformational change;</a:t>
            </a:r>
          </a:p>
          <a:p>
            <a:pPr marL="285750" indent="-285750">
              <a:buFont typeface="Arial" panose="020B0604020202020204" pitchFamily="34" charset="0"/>
              <a:buChar char="•"/>
            </a:pPr>
            <a:endParaRPr lang="en-GB" dirty="0">
              <a:solidFill>
                <a:srgbClr val="404040"/>
              </a:solidFill>
              <a:latin typeface="Arial" panose="020B0604020202020204" pitchFamily="34" charset="0"/>
            </a:endParaRPr>
          </a:p>
          <a:p>
            <a:pPr marL="285750" indent="-285750">
              <a:buFont typeface="Arial" panose="020B0604020202020204" pitchFamily="34" charset="0"/>
              <a:buChar char="•"/>
            </a:pPr>
            <a:r>
              <a:rPr lang="fr-BE" dirty="0" err="1">
                <a:solidFill>
                  <a:srgbClr val="404040"/>
                </a:solidFill>
                <a:latin typeface="Arial" panose="020B0604020202020204" pitchFamily="34" charset="0"/>
              </a:rPr>
              <a:t>Proposals</a:t>
            </a:r>
            <a:r>
              <a:rPr lang="fr-BE" dirty="0">
                <a:solidFill>
                  <a:srgbClr val="404040"/>
                </a:solidFill>
                <a:latin typeface="Arial" panose="020B0604020202020204" pitchFamily="34" charset="0"/>
              </a:rPr>
              <a:t> to </a:t>
            </a:r>
            <a:r>
              <a:rPr lang="fr-BE" dirty="0" err="1">
                <a:solidFill>
                  <a:srgbClr val="404040"/>
                </a:solidFill>
                <a:latin typeface="Arial" panose="020B0604020202020204" pitchFamily="34" charset="0"/>
              </a:rPr>
              <a:t>reduce</a:t>
            </a:r>
            <a:r>
              <a:rPr lang="fr-BE" dirty="0">
                <a:solidFill>
                  <a:srgbClr val="404040"/>
                </a:solidFill>
                <a:latin typeface="Arial" panose="020B0604020202020204" pitchFamily="34" charset="0"/>
              </a:rPr>
              <a:t> GHG </a:t>
            </a:r>
            <a:r>
              <a:rPr lang="fr-BE" dirty="0" err="1">
                <a:solidFill>
                  <a:srgbClr val="404040"/>
                </a:solidFill>
                <a:latin typeface="Arial" panose="020B0604020202020204" pitchFamily="34" charset="0"/>
              </a:rPr>
              <a:t>emissions</a:t>
            </a:r>
            <a:r>
              <a:rPr lang="fr-BE" dirty="0">
                <a:solidFill>
                  <a:srgbClr val="404040"/>
                </a:solidFill>
                <a:latin typeface="Arial" panose="020B0604020202020204" pitchFamily="34" charset="0"/>
              </a:rPr>
              <a:t> in all </a:t>
            </a:r>
            <a:r>
              <a:rPr lang="fr-BE" dirty="0" err="1">
                <a:solidFill>
                  <a:srgbClr val="404040"/>
                </a:solidFill>
                <a:latin typeface="Arial" panose="020B0604020202020204" pitchFamily="34" charset="0"/>
              </a:rPr>
              <a:t>sectors</a:t>
            </a:r>
            <a:r>
              <a:rPr lang="fr-BE" dirty="0">
                <a:solidFill>
                  <a:srgbClr val="404040"/>
                </a:solidFill>
                <a:latin typeface="Arial" panose="020B0604020202020204" pitchFamily="34" charset="0"/>
              </a:rPr>
              <a:t> of the </a:t>
            </a:r>
            <a:r>
              <a:rPr lang="fr-BE" dirty="0" err="1">
                <a:solidFill>
                  <a:srgbClr val="404040"/>
                </a:solidFill>
                <a:latin typeface="Arial" panose="020B0604020202020204" pitchFamily="34" charset="0"/>
              </a:rPr>
              <a:t>Economy</a:t>
            </a:r>
            <a:r>
              <a:rPr lang="fr-BE" dirty="0">
                <a:solidFill>
                  <a:srgbClr val="404040"/>
                </a:solidFill>
                <a:latin typeface="Arial" panose="020B0604020202020204" pitchFamily="34" charset="0"/>
              </a:rPr>
              <a:t>: </a:t>
            </a:r>
          </a:p>
          <a:p>
            <a:pPr marL="742950" lvl="1" indent="-285750">
              <a:buFont typeface="Arial" panose="020B0604020202020204" pitchFamily="34" charset="0"/>
              <a:buChar char="•"/>
            </a:pPr>
            <a:r>
              <a:rPr lang="fr-BE" dirty="0" err="1">
                <a:solidFill>
                  <a:srgbClr val="404040"/>
                </a:solidFill>
                <a:latin typeface="Arial" panose="020B0604020202020204" pitchFamily="34" charset="0"/>
              </a:rPr>
              <a:t>Sustainable</a:t>
            </a:r>
            <a:r>
              <a:rPr lang="fr-BE" dirty="0">
                <a:solidFill>
                  <a:srgbClr val="404040"/>
                </a:solidFill>
                <a:latin typeface="Arial" panose="020B0604020202020204" pitchFamily="34" charset="0"/>
              </a:rPr>
              <a:t> Transport</a:t>
            </a:r>
          </a:p>
          <a:p>
            <a:pPr marL="742950" lvl="1" indent="-285750">
              <a:buFont typeface="Arial" panose="020B0604020202020204" pitchFamily="34" charset="0"/>
              <a:buChar char="•"/>
            </a:pPr>
            <a:r>
              <a:rPr lang="fr-BE" dirty="0" err="1">
                <a:solidFill>
                  <a:srgbClr val="404040"/>
                </a:solidFill>
                <a:latin typeface="Arial" panose="020B0604020202020204" pitchFamily="34" charset="0"/>
              </a:rPr>
              <a:t>Cleaning</a:t>
            </a:r>
            <a:r>
              <a:rPr lang="fr-BE" dirty="0">
                <a:solidFill>
                  <a:srgbClr val="404040"/>
                </a:solidFill>
                <a:latin typeface="Arial" panose="020B0604020202020204" pitchFamily="34" charset="0"/>
              </a:rPr>
              <a:t> the energy system</a:t>
            </a:r>
          </a:p>
          <a:p>
            <a:pPr marL="742950" lvl="1" indent="-285750">
              <a:buFont typeface="Arial" panose="020B0604020202020204" pitchFamily="34" charset="0"/>
              <a:buChar char="•"/>
            </a:pPr>
            <a:r>
              <a:rPr lang="fr-BE" dirty="0" err="1">
                <a:solidFill>
                  <a:srgbClr val="404040"/>
                </a:solidFill>
                <a:latin typeface="Arial" panose="020B0604020202020204" pitchFamily="34" charset="0"/>
              </a:rPr>
              <a:t>Renovating</a:t>
            </a:r>
            <a:r>
              <a:rPr lang="fr-BE" dirty="0">
                <a:solidFill>
                  <a:srgbClr val="404040"/>
                </a:solidFill>
                <a:latin typeface="Arial" panose="020B0604020202020204" pitchFamily="34" charset="0"/>
              </a:rPr>
              <a:t> buildings</a:t>
            </a:r>
          </a:p>
          <a:p>
            <a:pPr marL="742950" lvl="1" indent="-285750">
              <a:buFont typeface="Arial" panose="020B0604020202020204" pitchFamily="34" charset="0"/>
              <a:buChar char="•"/>
            </a:pPr>
            <a:r>
              <a:rPr lang="fr-BE" dirty="0">
                <a:solidFill>
                  <a:srgbClr val="404040"/>
                </a:solidFill>
                <a:latin typeface="Arial" panose="020B0604020202020204" pitchFamily="34" charset="0"/>
              </a:rPr>
              <a:t>Nature-</a:t>
            </a:r>
            <a:r>
              <a:rPr lang="fr-BE" dirty="0" err="1">
                <a:solidFill>
                  <a:srgbClr val="404040"/>
                </a:solidFill>
                <a:latin typeface="Arial" panose="020B0604020202020204" pitchFamily="34" charset="0"/>
              </a:rPr>
              <a:t>based</a:t>
            </a:r>
            <a:r>
              <a:rPr lang="fr-BE" dirty="0">
                <a:solidFill>
                  <a:srgbClr val="404040"/>
                </a:solidFill>
                <a:latin typeface="Arial" panose="020B0604020202020204" pitchFamily="34" charset="0"/>
              </a:rPr>
              <a:t> Solutions</a:t>
            </a:r>
          </a:p>
          <a:p>
            <a:pPr marL="742950" lvl="1" indent="-285750">
              <a:buFont typeface="Arial" panose="020B0604020202020204" pitchFamily="34" charset="0"/>
              <a:buChar char="•"/>
            </a:pPr>
            <a:r>
              <a:rPr lang="fr-BE" dirty="0" err="1">
                <a:solidFill>
                  <a:srgbClr val="404040"/>
                </a:solidFill>
                <a:latin typeface="Arial" panose="020B0604020202020204" pitchFamily="34" charset="0"/>
              </a:rPr>
              <a:t>Circular</a:t>
            </a:r>
            <a:r>
              <a:rPr lang="fr-BE" dirty="0">
                <a:solidFill>
                  <a:srgbClr val="404040"/>
                </a:solidFill>
                <a:latin typeface="Arial" panose="020B0604020202020204" pitchFamily="34" charset="0"/>
              </a:rPr>
              <a:t> </a:t>
            </a:r>
            <a:r>
              <a:rPr lang="fr-BE" dirty="0" err="1">
                <a:solidFill>
                  <a:srgbClr val="404040"/>
                </a:solidFill>
                <a:latin typeface="Arial" panose="020B0604020202020204" pitchFamily="34" charset="0"/>
              </a:rPr>
              <a:t>Economy</a:t>
            </a:r>
            <a:endParaRPr lang="fr-BE" dirty="0">
              <a:solidFill>
                <a:srgbClr val="404040"/>
              </a:solidFill>
              <a:latin typeface="Arial" panose="020B0604020202020204" pitchFamily="34" charset="0"/>
            </a:endParaRPr>
          </a:p>
          <a:p>
            <a:pPr marL="742950" lvl="1" indent="-285750">
              <a:buFont typeface="Arial" panose="020B0604020202020204" pitchFamily="34" charset="0"/>
              <a:buChar char="•"/>
            </a:pPr>
            <a:r>
              <a:rPr lang="fr-BE" dirty="0">
                <a:solidFill>
                  <a:srgbClr val="404040"/>
                </a:solidFill>
                <a:latin typeface="Arial" panose="020B0604020202020204" pitchFamily="34" charset="0"/>
              </a:rPr>
              <a:t>…</a:t>
            </a:r>
            <a:endParaRPr lang="en-GB" dirty="0">
              <a:solidFill>
                <a:srgbClr val="404040"/>
              </a:solidFill>
              <a:latin typeface="Arial" panose="020B060402020202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819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3176"/>
            <a:ext cx="12192000" cy="864824"/>
          </a:xfrm>
          <a:prstGeom prst="rect">
            <a:avLst/>
          </a:prstGeom>
        </p:spPr>
      </p:pic>
      <p:sp>
        <p:nvSpPr>
          <p:cNvPr id="2" name="Slide Number Placeholder 1">
            <a:extLst>
              <a:ext uri="{FF2B5EF4-FFF2-40B4-BE49-F238E27FC236}">
                <a16:creationId xmlns:a16="http://schemas.microsoft.com/office/drawing/2014/main" id="{0DA9C64B-FD01-AA44-B0D7-0577D6BFCF00}"/>
              </a:ext>
            </a:extLst>
          </p:cNvPr>
          <p:cNvSpPr>
            <a:spLocks noGrp="1"/>
          </p:cNvSpPr>
          <p:nvPr>
            <p:ph type="sldNum" sz="quarter" idx="4"/>
          </p:nvPr>
        </p:nvSpPr>
        <p:spPr/>
        <p:txBody>
          <a:bodyPr/>
          <a:lstStyle/>
          <a:p>
            <a:r>
              <a:rPr lang="en-GB" dirty="0"/>
              <a:t>2</a:t>
            </a:r>
          </a:p>
        </p:txBody>
      </p:sp>
      <p:sp>
        <p:nvSpPr>
          <p:cNvPr id="4" name="Content Placeholder 2">
            <a:extLst>
              <a:ext uri="{FF2B5EF4-FFF2-40B4-BE49-F238E27FC236}">
                <a16:creationId xmlns:a16="http://schemas.microsoft.com/office/drawing/2014/main" id="{8F7213A7-C905-1F4A-B416-45A6E14DBC67}"/>
              </a:ext>
            </a:extLst>
          </p:cNvPr>
          <p:cNvSpPr txBox="1">
            <a:spLocks/>
          </p:cNvSpPr>
          <p:nvPr/>
        </p:nvSpPr>
        <p:spPr>
          <a:xfrm>
            <a:off x="855903" y="1318339"/>
            <a:ext cx="10400672" cy="3639077"/>
          </a:xfrm>
          <a:ln>
            <a:solidFill>
              <a:srgbClr val="FF0000">
                <a:alpha val="0"/>
              </a:srgbClr>
            </a:solidFill>
          </a:ln>
        </p:spPr>
        <p:txBody>
          <a:bodyPr tIns="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8FFF"/>
              </a:buClr>
              <a:buFont typeface="Helvetica" pitchFamily="2" charset="0"/>
              <a:buChar char="●"/>
            </a:pPr>
            <a:endParaRPr lang="en-US" sz="1800" dirty="0">
              <a:solidFill>
                <a:srgbClr val="008FFF"/>
              </a:solidFill>
            </a:endParaRPr>
          </a:p>
        </p:txBody>
      </p:sp>
      <p:sp>
        <p:nvSpPr>
          <p:cNvPr id="5" name="Title 1">
            <a:extLst>
              <a:ext uri="{FF2B5EF4-FFF2-40B4-BE49-F238E27FC236}">
                <a16:creationId xmlns:a16="http://schemas.microsoft.com/office/drawing/2014/main" id="{34EDBAD4-E4C7-E94D-9E11-AC04EEA34648}"/>
              </a:ext>
            </a:extLst>
          </p:cNvPr>
          <p:cNvSpPr txBox="1">
            <a:spLocks/>
          </p:cNvSpPr>
          <p:nvPr/>
        </p:nvSpPr>
        <p:spPr>
          <a:xfrm>
            <a:off x="824374" y="436546"/>
            <a:ext cx="10178865" cy="557777"/>
          </a:xfrm>
        </p:spPr>
        <p:txBody>
          <a:bodyPr>
            <a:normAutofit fontScale="975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fr-BE" sz="2900" b="1" dirty="0">
                <a:solidFill>
                  <a:srgbClr val="008FFF"/>
                </a:solidFill>
              </a:rPr>
              <a:t>EU </a:t>
            </a:r>
            <a:r>
              <a:rPr lang="fr-BE" sz="2900" b="1" dirty="0" err="1">
                <a:solidFill>
                  <a:srgbClr val="008FFF"/>
                </a:solidFill>
              </a:rPr>
              <a:t>Priorities</a:t>
            </a:r>
            <a:r>
              <a:rPr lang="fr-BE" sz="2900" b="1" dirty="0">
                <a:solidFill>
                  <a:srgbClr val="008FFF"/>
                </a:solidFill>
              </a:rPr>
              <a:t> to </a:t>
            </a:r>
            <a:r>
              <a:rPr lang="fr-BE" sz="2900" b="1" dirty="0" err="1">
                <a:solidFill>
                  <a:srgbClr val="008FFF"/>
                </a:solidFill>
              </a:rPr>
              <a:t>decarbonize</a:t>
            </a:r>
            <a:r>
              <a:rPr lang="fr-BE" sz="2900" b="1" dirty="0">
                <a:solidFill>
                  <a:srgbClr val="008FFF"/>
                </a:solidFill>
              </a:rPr>
              <a:t> the transport sector</a:t>
            </a:r>
            <a:endParaRPr lang="fr-BE" sz="4400" b="1" dirty="0">
              <a:solidFill>
                <a:schemeClr val="accent1">
                  <a:lumMod val="75000"/>
                </a:schemeClr>
              </a:solidFill>
            </a:endParaRPr>
          </a:p>
          <a:p>
            <a:pPr algn="l"/>
            <a:endParaRPr lang="fr-BE" sz="44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68621FB7-A30A-DC4D-AE1D-7045F9C7535C}"/>
              </a:ext>
            </a:extLst>
          </p:cNvPr>
          <p:cNvCxnSpPr>
            <a:cxnSpLocks/>
          </p:cNvCxnSpPr>
          <p:nvPr/>
        </p:nvCxnSpPr>
        <p:spPr>
          <a:xfrm>
            <a:off x="935425" y="1074839"/>
            <a:ext cx="10321150" cy="0"/>
          </a:xfrm>
          <a:prstGeom prst="line">
            <a:avLst/>
          </a:prstGeom>
          <a:ln w="28575">
            <a:solidFill>
              <a:srgbClr val="008FFF"/>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51314" y="6073693"/>
            <a:ext cx="857250" cy="663575"/>
          </a:xfrm>
          <a:prstGeom prst="rect">
            <a:avLst/>
          </a:prstGeom>
        </p:spPr>
      </p:pic>
      <p:pic>
        <p:nvPicPr>
          <p:cNvPr id="7" name="Picture 6"/>
          <p:cNvPicPr>
            <a:picLocks noChangeAspect="1"/>
          </p:cNvPicPr>
          <p:nvPr/>
        </p:nvPicPr>
        <p:blipFill rotWithShape="1">
          <a:blip r:embed="rId5"/>
          <a:srcRect t="10961" b="12544"/>
          <a:stretch/>
        </p:blipFill>
        <p:spPr>
          <a:xfrm>
            <a:off x="2601162" y="4494037"/>
            <a:ext cx="6573076" cy="926757"/>
          </a:xfrm>
          <a:prstGeom prst="rect">
            <a:avLst/>
          </a:prstGeom>
        </p:spPr>
      </p:pic>
      <p:sp>
        <p:nvSpPr>
          <p:cNvPr id="9" name="TextBox 8"/>
          <p:cNvSpPr txBox="1"/>
          <p:nvPr/>
        </p:nvSpPr>
        <p:spPr>
          <a:xfrm>
            <a:off x="679939" y="1506527"/>
            <a:ext cx="9885088" cy="461665"/>
          </a:xfrm>
          <a:prstGeom prst="rect">
            <a:avLst/>
          </a:prstGeom>
          <a:noFill/>
        </p:spPr>
        <p:txBody>
          <a:bodyPr wrap="square" rtlCol="0">
            <a:spAutoFit/>
          </a:bodyPr>
          <a:lstStyle/>
          <a:p>
            <a:r>
              <a:rPr lang="fr-BE" sz="2400" dirty="0">
                <a:solidFill>
                  <a:srgbClr val="282F64"/>
                </a:solidFill>
                <a:latin typeface="Arial" panose="020B0604020202020204" pitchFamily="34" charset="0"/>
                <a:cs typeface="Arial" panose="020B0604020202020204" pitchFamily="34" charset="0"/>
              </a:rPr>
              <a:t>Transport </a:t>
            </a:r>
            <a:r>
              <a:rPr lang="fr-BE" sz="2400" dirty="0" err="1">
                <a:solidFill>
                  <a:srgbClr val="282F64"/>
                </a:solidFill>
                <a:latin typeface="Arial" panose="020B0604020202020204" pitchFamily="34" charset="0"/>
                <a:cs typeface="Arial" panose="020B0604020202020204" pitchFamily="34" charset="0"/>
              </a:rPr>
              <a:t>represents</a:t>
            </a:r>
            <a:r>
              <a:rPr lang="fr-BE" sz="2400" dirty="0">
                <a:solidFill>
                  <a:srgbClr val="282F64"/>
                </a:solidFill>
                <a:latin typeface="Arial" panose="020B0604020202020204" pitchFamily="34" charset="0"/>
                <a:cs typeface="Arial" panose="020B0604020202020204" pitchFamily="34" charset="0"/>
              </a:rPr>
              <a:t> 27% of total </a:t>
            </a:r>
            <a:r>
              <a:rPr lang="fr-BE" sz="2400" dirty="0" err="1">
                <a:solidFill>
                  <a:srgbClr val="282F64"/>
                </a:solidFill>
                <a:latin typeface="Arial" panose="020B0604020202020204" pitchFamily="34" charset="0"/>
                <a:cs typeface="Arial" panose="020B0604020202020204" pitchFamily="34" charset="0"/>
              </a:rPr>
              <a:t>EU’s</a:t>
            </a:r>
            <a:r>
              <a:rPr lang="fr-BE" sz="2400" dirty="0">
                <a:solidFill>
                  <a:srgbClr val="282F64"/>
                </a:solidFill>
                <a:latin typeface="Arial" panose="020B0604020202020204" pitchFamily="34" charset="0"/>
                <a:cs typeface="Arial" panose="020B0604020202020204" pitchFamily="34" charset="0"/>
              </a:rPr>
              <a:t> </a:t>
            </a:r>
            <a:r>
              <a:rPr lang="fr-BE" sz="2400" dirty="0" err="1">
                <a:solidFill>
                  <a:srgbClr val="282F64"/>
                </a:solidFill>
                <a:latin typeface="Arial" panose="020B0604020202020204" pitchFamily="34" charset="0"/>
                <a:cs typeface="Arial" panose="020B0604020202020204" pitchFamily="34" charset="0"/>
              </a:rPr>
              <a:t>emissions</a:t>
            </a:r>
            <a:endParaRPr lang="en-GB" sz="2400" dirty="0" err="1">
              <a:solidFill>
                <a:srgbClr val="282F64"/>
              </a:solidFill>
              <a:latin typeface="Arial" panose="020B0604020202020204" pitchFamily="34" charset="0"/>
              <a:cs typeface="Arial" panose="020B0604020202020204" pitchFamily="34" charset="0"/>
            </a:endParaRPr>
          </a:p>
        </p:txBody>
      </p:sp>
      <p:sp>
        <p:nvSpPr>
          <p:cNvPr id="11" name="TextBox 10"/>
          <p:cNvSpPr txBox="1"/>
          <p:nvPr/>
        </p:nvSpPr>
        <p:spPr>
          <a:xfrm>
            <a:off x="772162" y="2248330"/>
            <a:ext cx="10231077" cy="2123658"/>
          </a:xfrm>
          <a:prstGeom prst="rect">
            <a:avLst/>
          </a:prstGeom>
          <a:noFill/>
        </p:spPr>
        <p:txBody>
          <a:bodyPr wrap="square" rtlCol="0">
            <a:spAutoFit/>
          </a:bodyPr>
          <a:lstStyle/>
          <a:p>
            <a:pPr marL="342900" indent="-342900">
              <a:buFont typeface="Arial" panose="020B0604020202020204" pitchFamily="34" charset="0"/>
              <a:buChar char="•"/>
            </a:pPr>
            <a:r>
              <a:rPr lang="fr-BE" sz="2200" dirty="0">
                <a:solidFill>
                  <a:srgbClr val="282F64"/>
                </a:solidFill>
                <a:latin typeface="Arial" panose="020B0604020202020204" pitchFamily="34" charset="0"/>
                <a:cs typeface="Arial" panose="020B0604020202020204" pitchFamily="34" charset="0"/>
              </a:rPr>
              <a:t>Fit for 55 package </a:t>
            </a:r>
            <a:r>
              <a:rPr lang="fr-BE" sz="2200" dirty="0" err="1">
                <a:solidFill>
                  <a:srgbClr val="282F64"/>
                </a:solidFill>
                <a:latin typeface="Arial" panose="020B0604020202020204" pitchFamily="34" charset="0"/>
                <a:cs typeface="Arial" panose="020B0604020202020204" pitchFamily="34" charset="0"/>
              </a:rPr>
              <a:t>includes</a:t>
            </a:r>
            <a:r>
              <a:rPr lang="fr-BE" sz="2200" dirty="0">
                <a:solidFill>
                  <a:srgbClr val="282F64"/>
                </a:solidFill>
                <a:latin typeface="Arial" panose="020B0604020202020204" pitchFamily="34" charset="0"/>
                <a:cs typeface="Arial" panose="020B0604020202020204" pitchFamily="34" charset="0"/>
              </a:rPr>
              <a:t> </a:t>
            </a:r>
            <a:r>
              <a:rPr lang="fr-BE" sz="2200" dirty="0" err="1">
                <a:solidFill>
                  <a:srgbClr val="282F64"/>
                </a:solidFill>
                <a:latin typeface="Arial" panose="020B0604020202020204" pitchFamily="34" charset="0"/>
                <a:cs typeface="Arial" panose="020B0604020202020204" pitchFamily="34" charset="0"/>
              </a:rPr>
              <a:t>measures</a:t>
            </a:r>
            <a:r>
              <a:rPr lang="fr-BE" sz="2200" dirty="0">
                <a:solidFill>
                  <a:srgbClr val="282F64"/>
                </a:solidFill>
                <a:latin typeface="Arial" panose="020B0604020202020204" pitchFamily="34" charset="0"/>
                <a:cs typeface="Arial" panose="020B0604020202020204" pitchFamily="34" charset="0"/>
              </a:rPr>
              <a:t> for all transport </a:t>
            </a:r>
            <a:r>
              <a:rPr lang="fr-BE" sz="2200" dirty="0" err="1">
                <a:solidFill>
                  <a:srgbClr val="282F64"/>
                </a:solidFill>
                <a:latin typeface="Arial" panose="020B0604020202020204" pitchFamily="34" charset="0"/>
                <a:cs typeface="Arial" panose="020B0604020202020204" pitchFamily="34" charset="0"/>
              </a:rPr>
              <a:t>means</a:t>
            </a:r>
            <a:r>
              <a:rPr lang="fr-BE" sz="2200" dirty="0">
                <a:solidFill>
                  <a:srgbClr val="282F64"/>
                </a:solidFill>
                <a:latin typeface="Arial" panose="020B0604020202020204" pitchFamily="34" charset="0"/>
                <a:cs typeface="Arial" panose="020B0604020202020204" pitchFamily="34" charset="0"/>
              </a:rPr>
              <a:t>: aviation; maritime and land transport;</a:t>
            </a:r>
          </a:p>
          <a:p>
            <a:pPr marL="342900" indent="-342900">
              <a:buFont typeface="Arial" panose="020B0604020202020204" pitchFamily="34" charset="0"/>
              <a:buChar char="•"/>
            </a:pPr>
            <a:endParaRPr lang="fr-BE" sz="2200" dirty="0">
              <a:solidFill>
                <a:srgbClr val="282F6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200" dirty="0">
                <a:solidFill>
                  <a:srgbClr val="282F64"/>
                </a:solidFill>
                <a:latin typeface="Arial" panose="020B0604020202020204" pitchFamily="34" charset="0"/>
                <a:cs typeface="Arial" panose="020B0604020202020204" pitchFamily="34" charset="0"/>
              </a:rPr>
              <a:t>CO2 </a:t>
            </a:r>
            <a:r>
              <a:rPr lang="fr-BE" sz="2200" dirty="0" err="1">
                <a:solidFill>
                  <a:srgbClr val="282F64"/>
                </a:solidFill>
                <a:latin typeface="Arial" panose="020B0604020202020204" pitchFamily="34" charset="0"/>
                <a:cs typeface="Arial" panose="020B0604020202020204" pitchFamily="34" charset="0"/>
              </a:rPr>
              <a:t>emission</a:t>
            </a:r>
            <a:r>
              <a:rPr lang="fr-BE" sz="2200" dirty="0">
                <a:solidFill>
                  <a:srgbClr val="282F64"/>
                </a:solidFill>
                <a:latin typeface="Arial" panose="020B0604020202020204" pitchFamily="34" charset="0"/>
                <a:cs typeface="Arial" panose="020B0604020202020204" pitchFamily="34" charset="0"/>
              </a:rPr>
              <a:t> performance standards for cars and vans (</a:t>
            </a:r>
            <a:r>
              <a:rPr lang="fr-BE" sz="2200" dirty="0" err="1">
                <a:solidFill>
                  <a:srgbClr val="282F64"/>
                </a:solidFill>
                <a:latin typeface="Arial" panose="020B0604020202020204" pitchFamily="34" charset="0"/>
                <a:cs typeface="Arial" panose="020B0604020202020204" pitchFamily="34" charset="0"/>
              </a:rPr>
              <a:t>they</a:t>
            </a:r>
            <a:r>
              <a:rPr lang="fr-BE" sz="2200" dirty="0">
                <a:solidFill>
                  <a:srgbClr val="282F64"/>
                </a:solidFill>
                <a:latin typeface="Arial" panose="020B0604020202020204" pitchFamily="34" charset="0"/>
                <a:cs typeface="Arial" panose="020B0604020202020204" pitchFamily="34" charset="0"/>
              </a:rPr>
              <a:t> </a:t>
            </a:r>
            <a:r>
              <a:rPr lang="fr-BE" sz="2200" dirty="0" err="1">
                <a:solidFill>
                  <a:srgbClr val="282F64"/>
                </a:solidFill>
                <a:latin typeface="Arial" panose="020B0604020202020204" pitchFamily="34" charset="0"/>
                <a:cs typeface="Arial" panose="020B0604020202020204" pitchFamily="34" charset="0"/>
              </a:rPr>
              <a:t>represent</a:t>
            </a:r>
            <a:r>
              <a:rPr lang="fr-BE" sz="2200" dirty="0">
                <a:solidFill>
                  <a:srgbClr val="282F64"/>
                </a:solidFill>
                <a:latin typeface="Arial" panose="020B0604020202020204" pitchFamily="34" charset="0"/>
                <a:cs typeface="Arial" panose="020B0604020202020204" pitchFamily="34" charset="0"/>
              </a:rPr>
              <a:t> 15% of </a:t>
            </a:r>
            <a:r>
              <a:rPr lang="fr-BE" sz="2200" dirty="0" err="1">
                <a:solidFill>
                  <a:srgbClr val="282F64"/>
                </a:solidFill>
                <a:latin typeface="Arial" panose="020B0604020202020204" pitchFamily="34" charset="0"/>
                <a:cs typeface="Arial" panose="020B0604020202020204" pitchFamily="34" charset="0"/>
              </a:rPr>
              <a:t>EU’s</a:t>
            </a:r>
            <a:r>
              <a:rPr lang="fr-BE" sz="2200" dirty="0">
                <a:solidFill>
                  <a:srgbClr val="282F64"/>
                </a:solidFill>
                <a:latin typeface="Arial" panose="020B0604020202020204" pitchFamily="34" charset="0"/>
                <a:cs typeface="Arial" panose="020B0604020202020204" pitchFamily="34" charset="0"/>
              </a:rPr>
              <a:t> total </a:t>
            </a:r>
            <a:r>
              <a:rPr lang="fr-BE" sz="2200" dirty="0" err="1">
                <a:solidFill>
                  <a:srgbClr val="282F64"/>
                </a:solidFill>
                <a:latin typeface="Arial" panose="020B0604020202020204" pitchFamily="34" charset="0"/>
                <a:cs typeface="Arial" panose="020B0604020202020204" pitchFamily="34" charset="0"/>
              </a:rPr>
              <a:t>emissions</a:t>
            </a:r>
            <a:r>
              <a:rPr lang="fr-BE" sz="2200" dirty="0">
                <a:solidFill>
                  <a:srgbClr val="282F64"/>
                </a:solidFill>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en-GB" sz="2200" dirty="0" err="1">
              <a:solidFill>
                <a:srgbClr val="282F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46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3176"/>
            <a:ext cx="12192000" cy="864824"/>
          </a:xfrm>
          <a:prstGeom prst="rect">
            <a:avLst/>
          </a:prstGeom>
        </p:spPr>
      </p:pic>
      <p:sp>
        <p:nvSpPr>
          <p:cNvPr id="2" name="Slide Number Placeholder 1">
            <a:extLst>
              <a:ext uri="{FF2B5EF4-FFF2-40B4-BE49-F238E27FC236}">
                <a16:creationId xmlns:a16="http://schemas.microsoft.com/office/drawing/2014/main" id="{0DA9C64B-FD01-AA44-B0D7-0577D6BFCF00}"/>
              </a:ext>
            </a:extLst>
          </p:cNvPr>
          <p:cNvSpPr>
            <a:spLocks noGrp="1"/>
          </p:cNvSpPr>
          <p:nvPr>
            <p:ph type="sldNum" sz="quarter" idx="4"/>
          </p:nvPr>
        </p:nvSpPr>
        <p:spPr/>
        <p:txBody>
          <a:bodyPr/>
          <a:lstStyle/>
          <a:p>
            <a:r>
              <a:rPr lang="en-GB" dirty="0"/>
              <a:t>2</a:t>
            </a:r>
          </a:p>
        </p:txBody>
      </p:sp>
      <p:sp>
        <p:nvSpPr>
          <p:cNvPr id="4" name="Content Placeholder 2">
            <a:extLst>
              <a:ext uri="{FF2B5EF4-FFF2-40B4-BE49-F238E27FC236}">
                <a16:creationId xmlns:a16="http://schemas.microsoft.com/office/drawing/2014/main" id="{8F7213A7-C905-1F4A-B416-45A6E14DBC67}"/>
              </a:ext>
            </a:extLst>
          </p:cNvPr>
          <p:cNvSpPr txBox="1">
            <a:spLocks/>
          </p:cNvSpPr>
          <p:nvPr/>
        </p:nvSpPr>
        <p:spPr>
          <a:xfrm>
            <a:off x="855903" y="1318339"/>
            <a:ext cx="10400672" cy="3639077"/>
          </a:xfrm>
          <a:ln>
            <a:solidFill>
              <a:srgbClr val="FF0000">
                <a:alpha val="0"/>
              </a:srgbClr>
            </a:solidFill>
          </a:ln>
        </p:spPr>
        <p:txBody>
          <a:bodyPr tIns="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8FFF"/>
              </a:buClr>
              <a:buFont typeface="Helvetica" pitchFamily="2" charset="0"/>
              <a:buChar char="●"/>
            </a:pPr>
            <a:endParaRPr lang="en-US" sz="1800" dirty="0">
              <a:solidFill>
                <a:srgbClr val="008FFF"/>
              </a:solidFill>
            </a:endParaRPr>
          </a:p>
        </p:txBody>
      </p:sp>
      <p:sp>
        <p:nvSpPr>
          <p:cNvPr id="5" name="Title 1">
            <a:extLst>
              <a:ext uri="{FF2B5EF4-FFF2-40B4-BE49-F238E27FC236}">
                <a16:creationId xmlns:a16="http://schemas.microsoft.com/office/drawing/2014/main" id="{34EDBAD4-E4C7-E94D-9E11-AC04EEA34648}"/>
              </a:ext>
            </a:extLst>
          </p:cNvPr>
          <p:cNvSpPr txBox="1">
            <a:spLocks/>
          </p:cNvSpPr>
          <p:nvPr/>
        </p:nvSpPr>
        <p:spPr>
          <a:xfrm>
            <a:off x="824374" y="436546"/>
            <a:ext cx="10178865" cy="557777"/>
          </a:xfrm>
        </p:spPr>
        <p:txBody>
          <a:bodyPr>
            <a:normAutofit fontScale="975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fr-BE" sz="2900" b="1" dirty="0">
                <a:solidFill>
                  <a:srgbClr val="008FFF"/>
                </a:solidFill>
              </a:rPr>
              <a:t>E-</a:t>
            </a:r>
            <a:r>
              <a:rPr lang="fr-BE" sz="2900" b="1" dirty="0" err="1">
                <a:solidFill>
                  <a:srgbClr val="008FFF"/>
                </a:solidFill>
              </a:rPr>
              <a:t>mobility</a:t>
            </a:r>
            <a:r>
              <a:rPr lang="fr-BE" sz="2900" b="1" dirty="0">
                <a:solidFill>
                  <a:srgbClr val="008FFF"/>
                </a:solidFill>
              </a:rPr>
              <a:t> </a:t>
            </a:r>
            <a:r>
              <a:rPr lang="fr-BE" sz="2900" b="1" dirty="0" err="1">
                <a:solidFill>
                  <a:srgbClr val="008FFF"/>
                </a:solidFill>
              </a:rPr>
              <a:t>plays</a:t>
            </a:r>
            <a:r>
              <a:rPr lang="fr-BE" sz="2900" b="1" dirty="0">
                <a:solidFill>
                  <a:srgbClr val="008FFF"/>
                </a:solidFill>
              </a:rPr>
              <a:t> an important </a:t>
            </a:r>
            <a:r>
              <a:rPr lang="fr-BE" sz="2900" b="1" dirty="0" err="1">
                <a:solidFill>
                  <a:srgbClr val="008FFF"/>
                </a:solidFill>
              </a:rPr>
              <a:t>role</a:t>
            </a:r>
            <a:endParaRPr lang="fr-BE" sz="4400" b="1" dirty="0">
              <a:solidFill>
                <a:schemeClr val="accent1">
                  <a:lumMod val="75000"/>
                </a:schemeClr>
              </a:solidFill>
            </a:endParaRPr>
          </a:p>
          <a:p>
            <a:pPr algn="l"/>
            <a:endParaRPr lang="fr-BE" sz="44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68621FB7-A30A-DC4D-AE1D-7045F9C7535C}"/>
              </a:ext>
            </a:extLst>
          </p:cNvPr>
          <p:cNvCxnSpPr>
            <a:cxnSpLocks/>
          </p:cNvCxnSpPr>
          <p:nvPr/>
        </p:nvCxnSpPr>
        <p:spPr>
          <a:xfrm>
            <a:off x="935425" y="1074839"/>
            <a:ext cx="10321150" cy="0"/>
          </a:xfrm>
          <a:prstGeom prst="line">
            <a:avLst/>
          </a:prstGeom>
          <a:ln w="28575">
            <a:solidFill>
              <a:srgbClr val="008FFF"/>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51314" y="6073693"/>
            <a:ext cx="857250" cy="663575"/>
          </a:xfrm>
          <a:prstGeom prst="rect">
            <a:avLst/>
          </a:prstGeom>
        </p:spPr>
      </p:pic>
      <p:sp>
        <p:nvSpPr>
          <p:cNvPr id="11" name="TextBox 10"/>
          <p:cNvSpPr txBox="1"/>
          <p:nvPr/>
        </p:nvSpPr>
        <p:spPr>
          <a:xfrm>
            <a:off x="679939" y="1344734"/>
            <a:ext cx="10231077" cy="4955203"/>
          </a:xfrm>
          <a:prstGeom prst="rect">
            <a:avLst/>
          </a:prstGeom>
          <a:noFill/>
        </p:spPr>
        <p:txBody>
          <a:bodyPr wrap="square" rtlCol="0">
            <a:spAutoFit/>
          </a:bodyPr>
          <a:lstStyle/>
          <a:p>
            <a:pPr marL="800100" lvl="1" indent="-342900">
              <a:buFont typeface="Arial" panose="020B0604020202020204" pitchFamily="34" charset="0"/>
              <a:buChar char="•"/>
            </a:pPr>
            <a:r>
              <a:rPr lang="fr-BE" sz="2400" dirty="0" err="1">
                <a:solidFill>
                  <a:srgbClr val="282F64"/>
                </a:solidFill>
                <a:latin typeface="Arial" panose="020B0604020202020204" pitchFamily="34" charset="0"/>
                <a:cs typeface="Arial" panose="020B0604020202020204" pitchFamily="34" charset="0"/>
              </a:rPr>
              <a:t>Some</a:t>
            </a:r>
            <a:r>
              <a:rPr lang="fr-BE" sz="2400" dirty="0">
                <a:solidFill>
                  <a:srgbClr val="282F64"/>
                </a:solidFill>
                <a:latin typeface="Arial" panose="020B0604020202020204" pitchFamily="34" charset="0"/>
                <a:cs typeface="Arial" panose="020B0604020202020204" pitchFamily="34" charset="0"/>
              </a:rPr>
              <a:t> instruments to </a:t>
            </a:r>
            <a:r>
              <a:rPr lang="fr-BE" sz="2400" dirty="0" err="1">
                <a:solidFill>
                  <a:srgbClr val="282F64"/>
                </a:solidFill>
                <a:latin typeface="Arial" panose="020B0604020202020204" pitchFamily="34" charset="0"/>
                <a:cs typeface="Arial" panose="020B0604020202020204" pitchFamily="34" charset="0"/>
              </a:rPr>
              <a:t>promote</a:t>
            </a:r>
            <a:r>
              <a:rPr lang="fr-BE" sz="2400" dirty="0">
                <a:solidFill>
                  <a:srgbClr val="282F64"/>
                </a:solidFill>
                <a:latin typeface="Arial" panose="020B0604020202020204" pitchFamily="34" charset="0"/>
                <a:cs typeface="Arial" panose="020B0604020202020204" pitchFamily="34" charset="0"/>
              </a:rPr>
              <a:t> e-</a:t>
            </a:r>
            <a:r>
              <a:rPr lang="fr-BE" sz="2400" dirty="0" err="1">
                <a:solidFill>
                  <a:srgbClr val="282F64"/>
                </a:solidFill>
                <a:latin typeface="Arial" panose="020B0604020202020204" pitchFamily="34" charset="0"/>
                <a:cs typeface="Arial" panose="020B0604020202020204" pitchFamily="34" charset="0"/>
              </a:rPr>
              <a:t>mobility</a:t>
            </a:r>
            <a:r>
              <a:rPr lang="fr-BE" sz="2400" dirty="0">
                <a:solidFill>
                  <a:srgbClr val="282F64"/>
                </a:solidFill>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fr-BE" sz="2400"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sz="2000" dirty="0" err="1">
                <a:solidFill>
                  <a:srgbClr val="282F64"/>
                </a:solidFill>
                <a:latin typeface="Arial" panose="020B0604020202020204" pitchFamily="34" charset="0"/>
                <a:cs typeface="Arial" panose="020B0604020202020204" pitchFamily="34" charset="0"/>
              </a:rPr>
              <a:t>Ensure</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interoperability</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among</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Member</a:t>
            </a:r>
            <a:r>
              <a:rPr lang="fr-BE" sz="2000" dirty="0">
                <a:solidFill>
                  <a:srgbClr val="282F64"/>
                </a:solidFill>
                <a:latin typeface="Arial" panose="020B0604020202020204" pitchFamily="34" charset="0"/>
                <a:cs typeface="Arial" panose="020B0604020202020204" pitchFamily="34" charset="0"/>
              </a:rPr>
              <a:t> States; </a:t>
            </a:r>
          </a:p>
          <a:p>
            <a:pPr marL="1257300" lvl="2" indent="-342900">
              <a:buFont typeface="Arial" panose="020B0604020202020204" pitchFamily="34" charset="0"/>
              <a:buChar char="•"/>
            </a:pPr>
            <a:endParaRPr lang="fr-BE" sz="2000"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sz="2000" dirty="0">
                <a:solidFill>
                  <a:srgbClr val="282F64"/>
                </a:solidFill>
                <a:latin typeface="Arial" panose="020B0604020202020204" pitchFamily="34" charset="0"/>
                <a:cs typeface="Arial" panose="020B0604020202020204" pitchFamily="34" charset="0"/>
              </a:rPr>
              <a:t>Putting </a:t>
            </a:r>
            <a:r>
              <a:rPr lang="fr-BE" sz="2000" dirty="0" err="1">
                <a:solidFill>
                  <a:srgbClr val="282F64"/>
                </a:solidFill>
                <a:latin typeface="Arial" panose="020B0604020202020204" pitchFamily="34" charset="0"/>
                <a:cs typeface="Arial" panose="020B0604020202020204" pitchFamily="34" charset="0"/>
              </a:rPr>
              <a:t>adequate</a:t>
            </a:r>
            <a:r>
              <a:rPr lang="fr-BE" sz="2000" dirty="0">
                <a:solidFill>
                  <a:srgbClr val="282F64"/>
                </a:solidFill>
                <a:latin typeface="Arial" panose="020B0604020202020204" pitchFamily="34" charset="0"/>
                <a:cs typeface="Arial" panose="020B0604020202020204" pitchFamily="34" charset="0"/>
              </a:rPr>
              <a:t> infrastructure in place and building the </a:t>
            </a:r>
            <a:r>
              <a:rPr lang="fr-BE" sz="2000" dirty="0" err="1">
                <a:solidFill>
                  <a:srgbClr val="282F64"/>
                </a:solidFill>
                <a:latin typeface="Arial" panose="020B0604020202020204" pitchFamily="34" charset="0"/>
                <a:cs typeface="Arial" panose="020B0604020202020204" pitchFamily="34" charset="0"/>
              </a:rPr>
              <a:t>charging</a:t>
            </a:r>
            <a:r>
              <a:rPr lang="fr-BE" sz="2000" dirty="0">
                <a:solidFill>
                  <a:srgbClr val="282F64"/>
                </a:solidFill>
                <a:latin typeface="Arial" panose="020B0604020202020204" pitchFamily="34" charset="0"/>
                <a:cs typeface="Arial" panose="020B0604020202020204" pitchFamily="34" charset="0"/>
              </a:rPr>
              <a:t> network;</a:t>
            </a:r>
          </a:p>
          <a:p>
            <a:pPr marL="1257300" lvl="2" indent="-342900">
              <a:buFont typeface="Arial" panose="020B0604020202020204" pitchFamily="34" charset="0"/>
              <a:buChar char="•"/>
            </a:pPr>
            <a:endParaRPr lang="fr-BE" sz="2000"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sz="2000" dirty="0" err="1">
                <a:solidFill>
                  <a:srgbClr val="282F64"/>
                </a:solidFill>
                <a:latin typeface="Arial" panose="020B0604020202020204" pitchFamily="34" charset="0"/>
                <a:cs typeface="Arial" panose="020B0604020202020204" pitchFamily="34" charset="0"/>
              </a:rPr>
              <a:t>Battery</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Recycling</a:t>
            </a:r>
            <a:r>
              <a:rPr lang="fr-BE" sz="2000" dirty="0">
                <a:solidFill>
                  <a:srgbClr val="282F64"/>
                </a:solidFill>
                <a:latin typeface="Arial" panose="020B0604020202020204" pitchFamily="34" charset="0"/>
                <a:cs typeface="Arial" panose="020B0604020202020204" pitchFamily="34" charset="0"/>
              </a:rPr>
              <a:t>;</a:t>
            </a:r>
          </a:p>
          <a:p>
            <a:pPr marL="1257300" lvl="2" indent="-342900">
              <a:buFont typeface="Arial" panose="020B0604020202020204" pitchFamily="34" charset="0"/>
              <a:buChar char="•"/>
            </a:pPr>
            <a:endParaRPr lang="fr-BE" sz="2000"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sz="2000" dirty="0">
                <a:solidFill>
                  <a:srgbClr val="282F64"/>
                </a:solidFill>
                <a:latin typeface="Arial" panose="020B0604020202020204" pitchFamily="34" charset="0"/>
                <a:cs typeface="Arial" panose="020B0604020202020204" pitchFamily="34" charset="0"/>
              </a:rPr>
              <a:t>Fiscal </a:t>
            </a:r>
            <a:r>
              <a:rPr lang="fr-BE" sz="2000" dirty="0" err="1">
                <a:solidFill>
                  <a:srgbClr val="282F64"/>
                </a:solidFill>
                <a:latin typeface="Arial" panose="020B0604020202020204" pitchFamily="34" charset="0"/>
                <a:cs typeface="Arial" panose="020B0604020202020204" pitchFamily="34" charset="0"/>
              </a:rPr>
              <a:t>Incentives</a:t>
            </a:r>
            <a:r>
              <a:rPr lang="fr-BE" sz="2000" dirty="0">
                <a:solidFill>
                  <a:srgbClr val="282F64"/>
                </a:solidFill>
                <a:latin typeface="Arial" panose="020B0604020202020204" pitchFamily="34" charset="0"/>
                <a:cs typeface="Arial" panose="020B0604020202020204" pitchFamily="34" charset="0"/>
              </a:rPr>
              <a:t>;</a:t>
            </a:r>
          </a:p>
          <a:p>
            <a:pPr marL="1257300" lvl="2" indent="-342900">
              <a:buFont typeface="Arial" panose="020B0604020202020204" pitchFamily="34" charset="0"/>
              <a:buChar char="•"/>
            </a:pPr>
            <a:endParaRPr lang="fr-BE" sz="2000"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sz="2000" dirty="0">
                <a:solidFill>
                  <a:srgbClr val="282F64"/>
                </a:solidFill>
                <a:latin typeface="Arial" panose="020B0604020202020204" pitchFamily="34" charset="0"/>
                <a:cs typeface="Arial" panose="020B0604020202020204" pitchFamily="34" charset="0"/>
              </a:rPr>
              <a:t>Investment in </a:t>
            </a:r>
            <a:r>
              <a:rPr lang="fr-BE" sz="2000" dirty="0" err="1">
                <a:solidFill>
                  <a:srgbClr val="282F64"/>
                </a:solidFill>
                <a:latin typeface="Arial" panose="020B0604020202020204" pitchFamily="34" charset="0"/>
                <a:cs typeface="Arial" panose="020B0604020202020204" pitchFamily="34" charset="0"/>
              </a:rPr>
              <a:t>technology</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development</a:t>
            </a:r>
            <a:r>
              <a:rPr lang="fr-BE" sz="2000" dirty="0">
                <a:solidFill>
                  <a:srgbClr val="282F64"/>
                </a:solidFill>
                <a:latin typeface="Arial" panose="020B0604020202020204" pitchFamily="34" charset="0"/>
                <a:cs typeface="Arial" panose="020B0604020202020204" pitchFamily="34" charset="0"/>
              </a:rPr>
              <a:t>;</a:t>
            </a:r>
          </a:p>
          <a:p>
            <a:pPr marL="1257300" lvl="2" indent="-342900">
              <a:buFont typeface="Arial" panose="020B0604020202020204" pitchFamily="34" charset="0"/>
              <a:buChar char="•"/>
            </a:pPr>
            <a:endParaRPr lang="fr-BE" sz="2000"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sz="2000" dirty="0" err="1">
                <a:solidFill>
                  <a:srgbClr val="282F64"/>
                </a:solidFill>
                <a:latin typeface="Arial" panose="020B0604020202020204" pitchFamily="34" charset="0"/>
                <a:cs typeface="Arial" panose="020B0604020202020204" pitchFamily="34" charset="0"/>
              </a:rPr>
              <a:t>Establishing</a:t>
            </a:r>
            <a:r>
              <a:rPr lang="fr-BE" sz="2000" dirty="0">
                <a:solidFill>
                  <a:srgbClr val="282F64"/>
                </a:solidFill>
                <a:latin typeface="Arial" panose="020B0604020202020204" pitchFamily="34" charset="0"/>
                <a:cs typeface="Arial" panose="020B0604020202020204" pitchFamily="34" charset="0"/>
              </a:rPr>
              <a:t> </a:t>
            </a:r>
            <a:r>
              <a:rPr lang="fr-BE" sz="2000" dirty="0" err="1">
                <a:solidFill>
                  <a:srgbClr val="282F64"/>
                </a:solidFill>
                <a:latin typeface="Arial" panose="020B0604020202020204" pitchFamily="34" charset="0"/>
                <a:cs typeface="Arial" panose="020B0604020202020204" pitchFamily="34" charset="0"/>
              </a:rPr>
              <a:t>policies</a:t>
            </a:r>
            <a:r>
              <a:rPr lang="fr-BE" sz="2000" dirty="0">
                <a:solidFill>
                  <a:srgbClr val="282F64"/>
                </a:solidFill>
                <a:latin typeface="Arial" panose="020B0604020202020204" pitchFamily="34" charset="0"/>
                <a:cs typeface="Arial" panose="020B0604020202020204" pitchFamily="34" charset="0"/>
              </a:rPr>
              <a:t> and </a:t>
            </a:r>
            <a:r>
              <a:rPr lang="fr-BE" sz="2000" dirty="0" err="1">
                <a:solidFill>
                  <a:srgbClr val="282F64"/>
                </a:solidFill>
                <a:latin typeface="Arial" panose="020B0604020202020204" pitchFamily="34" charset="0"/>
                <a:cs typeface="Arial" panose="020B0604020202020204" pitchFamily="34" charset="0"/>
              </a:rPr>
              <a:t>regulations</a:t>
            </a:r>
            <a:r>
              <a:rPr lang="fr-BE" sz="2000" dirty="0">
                <a:solidFill>
                  <a:srgbClr val="282F64"/>
                </a:solidFill>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fr-BE" sz="2400" dirty="0">
              <a:solidFill>
                <a:srgbClr val="282F64"/>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GB" sz="2400" dirty="0" err="1">
              <a:solidFill>
                <a:srgbClr val="282F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48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3176"/>
            <a:ext cx="12192000" cy="864824"/>
          </a:xfrm>
          <a:prstGeom prst="rect">
            <a:avLst/>
          </a:prstGeom>
        </p:spPr>
      </p:pic>
      <p:sp>
        <p:nvSpPr>
          <p:cNvPr id="2" name="Slide Number Placeholder 1">
            <a:extLst>
              <a:ext uri="{FF2B5EF4-FFF2-40B4-BE49-F238E27FC236}">
                <a16:creationId xmlns:a16="http://schemas.microsoft.com/office/drawing/2014/main" id="{0DA9C64B-FD01-AA44-B0D7-0577D6BFCF00}"/>
              </a:ext>
            </a:extLst>
          </p:cNvPr>
          <p:cNvSpPr>
            <a:spLocks noGrp="1"/>
          </p:cNvSpPr>
          <p:nvPr>
            <p:ph type="sldNum" sz="quarter" idx="4"/>
          </p:nvPr>
        </p:nvSpPr>
        <p:spPr/>
        <p:txBody>
          <a:bodyPr/>
          <a:lstStyle/>
          <a:p>
            <a:r>
              <a:rPr lang="en-GB" dirty="0"/>
              <a:t>2</a:t>
            </a:r>
          </a:p>
        </p:txBody>
      </p:sp>
      <p:sp>
        <p:nvSpPr>
          <p:cNvPr id="4" name="Content Placeholder 2">
            <a:extLst>
              <a:ext uri="{FF2B5EF4-FFF2-40B4-BE49-F238E27FC236}">
                <a16:creationId xmlns:a16="http://schemas.microsoft.com/office/drawing/2014/main" id="{8F7213A7-C905-1F4A-B416-45A6E14DBC67}"/>
              </a:ext>
            </a:extLst>
          </p:cNvPr>
          <p:cNvSpPr txBox="1">
            <a:spLocks/>
          </p:cNvSpPr>
          <p:nvPr/>
        </p:nvSpPr>
        <p:spPr>
          <a:xfrm>
            <a:off x="855903" y="1318339"/>
            <a:ext cx="10400672" cy="3639077"/>
          </a:xfrm>
          <a:ln>
            <a:solidFill>
              <a:srgbClr val="FF0000">
                <a:alpha val="0"/>
              </a:srgbClr>
            </a:solidFill>
          </a:ln>
        </p:spPr>
        <p:txBody>
          <a:bodyPr tIns="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8FFF"/>
              </a:buClr>
              <a:buFont typeface="Helvetica" pitchFamily="2" charset="0"/>
              <a:buChar char="●"/>
            </a:pPr>
            <a:endParaRPr lang="en-US" sz="1800" dirty="0">
              <a:solidFill>
                <a:srgbClr val="008FFF"/>
              </a:solidFill>
            </a:endParaRPr>
          </a:p>
        </p:txBody>
      </p:sp>
      <p:sp>
        <p:nvSpPr>
          <p:cNvPr id="5" name="Title 1">
            <a:extLst>
              <a:ext uri="{FF2B5EF4-FFF2-40B4-BE49-F238E27FC236}">
                <a16:creationId xmlns:a16="http://schemas.microsoft.com/office/drawing/2014/main" id="{34EDBAD4-E4C7-E94D-9E11-AC04EEA34648}"/>
              </a:ext>
            </a:extLst>
          </p:cNvPr>
          <p:cNvSpPr txBox="1">
            <a:spLocks/>
          </p:cNvSpPr>
          <p:nvPr/>
        </p:nvSpPr>
        <p:spPr>
          <a:xfrm>
            <a:off x="824374" y="436546"/>
            <a:ext cx="10178865" cy="557777"/>
          </a:xfrm>
        </p:spPr>
        <p:txBody>
          <a:bodyPr>
            <a:normAutofit fontScale="975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fr-BE" sz="2900" b="1" dirty="0">
                <a:solidFill>
                  <a:srgbClr val="008FFF"/>
                </a:solidFill>
              </a:rPr>
              <a:t>But </a:t>
            </a:r>
            <a:r>
              <a:rPr lang="fr-BE" sz="2900" b="1" dirty="0" err="1">
                <a:solidFill>
                  <a:srgbClr val="008FFF"/>
                </a:solidFill>
              </a:rPr>
              <a:t>it</a:t>
            </a:r>
            <a:r>
              <a:rPr lang="fr-BE" sz="2900" b="1" dirty="0">
                <a:solidFill>
                  <a:srgbClr val="008FFF"/>
                </a:solidFill>
              </a:rPr>
              <a:t> </a:t>
            </a:r>
            <a:r>
              <a:rPr lang="fr-BE" sz="2900" b="1" dirty="0" err="1">
                <a:solidFill>
                  <a:srgbClr val="008FFF"/>
                </a:solidFill>
              </a:rPr>
              <a:t>is</a:t>
            </a:r>
            <a:r>
              <a:rPr lang="fr-BE" sz="2900" b="1" dirty="0">
                <a:solidFill>
                  <a:srgbClr val="008FFF"/>
                </a:solidFill>
              </a:rPr>
              <a:t> not </a:t>
            </a:r>
            <a:r>
              <a:rPr lang="fr-BE" sz="2900" b="1" dirty="0" err="1">
                <a:solidFill>
                  <a:srgbClr val="008FFF"/>
                </a:solidFill>
              </a:rPr>
              <a:t>only</a:t>
            </a:r>
            <a:r>
              <a:rPr lang="fr-BE" sz="2900" b="1" dirty="0">
                <a:solidFill>
                  <a:srgbClr val="008FFF"/>
                </a:solidFill>
              </a:rPr>
              <a:t> about e-</a:t>
            </a:r>
            <a:r>
              <a:rPr lang="fr-BE" sz="2900" b="1" dirty="0" err="1">
                <a:solidFill>
                  <a:srgbClr val="008FFF"/>
                </a:solidFill>
              </a:rPr>
              <a:t>mobility</a:t>
            </a:r>
            <a:endParaRPr lang="fr-BE" sz="4400" b="1" dirty="0">
              <a:solidFill>
                <a:schemeClr val="accent1">
                  <a:lumMod val="75000"/>
                </a:schemeClr>
              </a:solidFill>
            </a:endParaRPr>
          </a:p>
          <a:p>
            <a:pPr algn="l"/>
            <a:endParaRPr lang="fr-BE" sz="44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68621FB7-A30A-DC4D-AE1D-7045F9C7535C}"/>
              </a:ext>
            </a:extLst>
          </p:cNvPr>
          <p:cNvCxnSpPr>
            <a:cxnSpLocks/>
          </p:cNvCxnSpPr>
          <p:nvPr/>
        </p:nvCxnSpPr>
        <p:spPr>
          <a:xfrm>
            <a:off x="935425" y="1074839"/>
            <a:ext cx="10321150" cy="0"/>
          </a:xfrm>
          <a:prstGeom prst="line">
            <a:avLst/>
          </a:prstGeom>
          <a:ln w="28575">
            <a:solidFill>
              <a:srgbClr val="008FFF"/>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51314" y="6073693"/>
            <a:ext cx="857250" cy="663575"/>
          </a:xfrm>
          <a:prstGeom prst="rect">
            <a:avLst/>
          </a:prstGeom>
        </p:spPr>
      </p:pic>
      <p:sp>
        <p:nvSpPr>
          <p:cNvPr id="11" name="TextBox 10"/>
          <p:cNvSpPr txBox="1"/>
          <p:nvPr/>
        </p:nvSpPr>
        <p:spPr>
          <a:xfrm>
            <a:off x="679939" y="869498"/>
            <a:ext cx="10231077" cy="5847755"/>
          </a:xfrm>
          <a:prstGeom prst="rect">
            <a:avLst/>
          </a:prstGeom>
          <a:noFill/>
        </p:spPr>
        <p:txBody>
          <a:bodyPr wrap="square" rtlCol="0">
            <a:spAutoFit/>
          </a:bodyPr>
          <a:lstStyle/>
          <a:p>
            <a:pPr lvl="1"/>
            <a:endParaRPr lang="fr-BE" sz="2200" dirty="0">
              <a:solidFill>
                <a:srgbClr val="282F64"/>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r-BE" sz="2200" dirty="0">
                <a:solidFill>
                  <a:srgbClr val="282F64"/>
                </a:solidFill>
                <a:latin typeface="Arial" panose="020B0604020202020204" pitchFamily="34" charset="0"/>
                <a:cs typeface="Arial" panose="020B0604020202020204" pitchFamily="34" charset="0"/>
              </a:rPr>
              <a:t>Importance of </a:t>
            </a:r>
            <a:r>
              <a:rPr lang="fr-BE" sz="2200" dirty="0" err="1">
                <a:solidFill>
                  <a:srgbClr val="282F64"/>
                </a:solidFill>
                <a:latin typeface="Arial" panose="020B0604020202020204" pitchFamily="34" charset="0"/>
                <a:cs typeface="Arial" panose="020B0604020202020204" pitchFamily="34" charset="0"/>
              </a:rPr>
              <a:t>developing</a:t>
            </a:r>
            <a:r>
              <a:rPr lang="fr-BE" sz="2200" dirty="0">
                <a:solidFill>
                  <a:srgbClr val="282F64"/>
                </a:solidFill>
                <a:latin typeface="Arial" panose="020B0604020202020204" pitchFamily="34" charset="0"/>
                <a:cs typeface="Arial" panose="020B0604020202020204" pitchFamily="34" charset="0"/>
              </a:rPr>
              <a:t> Transport </a:t>
            </a:r>
            <a:r>
              <a:rPr lang="fr-BE" sz="2200" dirty="0" err="1">
                <a:solidFill>
                  <a:srgbClr val="282F64"/>
                </a:solidFill>
                <a:latin typeface="Arial" panose="020B0604020202020204" pitchFamily="34" charset="0"/>
                <a:cs typeface="Arial" panose="020B0604020202020204" pitchFamily="34" charset="0"/>
              </a:rPr>
              <a:t>Decarbonization</a:t>
            </a:r>
            <a:r>
              <a:rPr lang="fr-BE" sz="2200" dirty="0">
                <a:solidFill>
                  <a:srgbClr val="282F64"/>
                </a:solidFill>
                <a:latin typeface="Arial" panose="020B0604020202020204" pitchFamily="34" charset="0"/>
                <a:cs typeface="Arial" panose="020B0604020202020204" pitchFamily="34" charset="0"/>
              </a:rPr>
              <a:t> </a:t>
            </a:r>
            <a:r>
              <a:rPr lang="fr-BE" sz="2200" dirty="0" err="1">
                <a:solidFill>
                  <a:srgbClr val="282F64"/>
                </a:solidFill>
                <a:latin typeface="Arial" panose="020B0604020202020204" pitchFamily="34" charset="0"/>
                <a:cs typeface="Arial" panose="020B0604020202020204" pitchFamily="34" charset="0"/>
              </a:rPr>
              <a:t>Strategy</a:t>
            </a:r>
            <a:r>
              <a:rPr lang="fr-BE" sz="2200" dirty="0">
                <a:solidFill>
                  <a:srgbClr val="282F64"/>
                </a:solidFill>
                <a:latin typeface="Arial" panose="020B0604020202020204" pitchFamily="34" charset="0"/>
                <a:cs typeface="Arial" panose="020B0604020202020204" pitchFamily="34" charset="0"/>
              </a:rPr>
              <a:t> and Action Plan;</a:t>
            </a:r>
          </a:p>
          <a:p>
            <a:pPr marL="800100" lvl="1" indent="-342900">
              <a:buFont typeface="Arial" panose="020B0604020202020204" pitchFamily="34" charset="0"/>
              <a:buChar char="•"/>
            </a:pPr>
            <a:endParaRPr lang="fr-BE" sz="2200" dirty="0">
              <a:solidFill>
                <a:srgbClr val="282F64"/>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r-BE" sz="2200" dirty="0" err="1">
                <a:solidFill>
                  <a:srgbClr val="282F64"/>
                </a:solidFill>
                <a:latin typeface="Arial" panose="020B0604020202020204" pitchFamily="34" charset="0"/>
                <a:cs typeface="Arial" panose="020B0604020202020204" pitchFamily="34" charset="0"/>
              </a:rPr>
              <a:t>Other</a:t>
            </a:r>
            <a:r>
              <a:rPr lang="fr-BE" sz="2200" dirty="0">
                <a:solidFill>
                  <a:srgbClr val="282F64"/>
                </a:solidFill>
                <a:latin typeface="Arial" panose="020B0604020202020204" pitchFamily="34" charset="0"/>
                <a:cs typeface="Arial" panose="020B0604020202020204" pitchFamily="34" charset="0"/>
              </a:rPr>
              <a:t> Instruments:</a:t>
            </a:r>
          </a:p>
          <a:p>
            <a:pPr marL="800100" lvl="1" indent="-342900">
              <a:buFont typeface="Arial" panose="020B0604020202020204" pitchFamily="34" charset="0"/>
              <a:buChar char="•"/>
            </a:pPr>
            <a:endParaRPr lang="fr-BE" sz="2200"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dirty="0">
                <a:solidFill>
                  <a:srgbClr val="282F64"/>
                </a:solidFill>
                <a:latin typeface="Arial" panose="020B0604020202020204" pitchFamily="34" charset="0"/>
                <a:cs typeface="Arial" panose="020B0604020202020204" pitchFamily="34" charset="0"/>
              </a:rPr>
              <a:t>Pricing </a:t>
            </a:r>
            <a:r>
              <a:rPr lang="fr-BE" dirty="0" err="1">
                <a:solidFill>
                  <a:srgbClr val="282F64"/>
                </a:solidFill>
                <a:latin typeface="Arial" panose="020B0604020202020204" pitchFamily="34" charset="0"/>
                <a:cs typeface="Arial" panose="020B0604020202020204" pitchFamily="34" charset="0"/>
              </a:rPr>
              <a:t>Carbon</a:t>
            </a:r>
            <a:r>
              <a:rPr lang="fr-BE" dirty="0">
                <a:solidFill>
                  <a:srgbClr val="282F64"/>
                </a:solidFill>
                <a:latin typeface="Arial" panose="020B0604020202020204" pitchFamily="34" charset="0"/>
                <a:cs typeface="Arial" panose="020B0604020202020204" pitchFamily="34" charset="0"/>
              </a:rPr>
              <a:t> and </a:t>
            </a:r>
            <a:r>
              <a:rPr lang="fr-BE" dirty="0" err="1">
                <a:solidFill>
                  <a:srgbClr val="282F64"/>
                </a:solidFill>
                <a:latin typeface="Arial" panose="020B0604020202020204" pitchFamily="34" charset="0"/>
                <a:cs typeface="Arial" panose="020B0604020202020204" pitchFamily="34" charset="0"/>
              </a:rPr>
              <a:t>providing</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better</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incentives</a:t>
            </a:r>
            <a:r>
              <a:rPr lang="fr-BE" dirty="0">
                <a:solidFill>
                  <a:srgbClr val="282F64"/>
                </a:solidFill>
                <a:latin typeface="Arial" panose="020B0604020202020204" pitchFamily="34" charset="0"/>
                <a:cs typeface="Arial" panose="020B0604020202020204" pitchFamily="34" charset="0"/>
              </a:rPr>
              <a:t> for </a:t>
            </a:r>
            <a:r>
              <a:rPr lang="fr-BE" dirty="0" err="1">
                <a:solidFill>
                  <a:srgbClr val="282F64"/>
                </a:solidFill>
                <a:latin typeface="Arial" panose="020B0604020202020204" pitchFamily="34" charset="0"/>
                <a:cs typeface="Arial" panose="020B0604020202020204" pitchFamily="34" charset="0"/>
              </a:rPr>
              <a:t>users</a:t>
            </a:r>
            <a:r>
              <a:rPr lang="fr-BE" dirty="0">
                <a:solidFill>
                  <a:srgbClr val="282F64"/>
                </a:solidFill>
                <a:latin typeface="Arial" panose="020B0604020202020204" pitchFamily="34" charset="0"/>
                <a:cs typeface="Arial" panose="020B0604020202020204" pitchFamily="34" charset="0"/>
              </a:rPr>
              <a:t>, </a:t>
            </a:r>
          </a:p>
          <a:p>
            <a:pPr marL="1714500" lvl="3" indent="-342900">
              <a:buFont typeface="Arial" panose="020B0604020202020204" pitchFamily="34" charset="0"/>
              <a:buChar char="•"/>
            </a:pPr>
            <a:endParaRPr lang="fr-BE"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dirty="0">
                <a:solidFill>
                  <a:srgbClr val="282F64"/>
                </a:solidFill>
                <a:latin typeface="Arial" panose="020B0604020202020204" pitchFamily="34" charset="0"/>
                <a:cs typeface="Arial" panose="020B0604020202020204" pitchFamily="34" charset="0"/>
              </a:rPr>
              <a:t>Fuel </a:t>
            </a:r>
            <a:r>
              <a:rPr lang="fr-BE" dirty="0" err="1">
                <a:solidFill>
                  <a:srgbClr val="282F64"/>
                </a:solidFill>
                <a:latin typeface="Arial" panose="020B0604020202020204" pitchFamily="34" charset="0"/>
                <a:cs typeface="Arial" panose="020B0604020202020204" pitchFamily="34" charset="0"/>
              </a:rPr>
              <a:t>Efficiency</a:t>
            </a:r>
            <a:r>
              <a:rPr lang="fr-BE" dirty="0">
                <a:solidFill>
                  <a:srgbClr val="282F64"/>
                </a:solidFill>
                <a:latin typeface="Arial" panose="020B0604020202020204" pitchFamily="34" charset="0"/>
                <a:cs typeface="Arial" panose="020B0604020202020204" pitchFamily="34" charset="0"/>
              </a:rPr>
              <a:t> Standards,</a:t>
            </a:r>
          </a:p>
          <a:p>
            <a:pPr marL="800100" lvl="1" indent="-342900">
              <a:buFont typeface="Arial" panose="020B0604020202020204" pitchFamily="34" charset="0"/>
              <a:buChar char="•"/>
            </a:pPr>
            <a:endParaRPr lang="fr-BE"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dirty="0">
                <a:solidFill>
                  <a:srgbClr val="282F64"/>
                </a:solidFill>
                <a:latin typeface="Arial" panose="020B0604020202020204" pitchFamily="34" charset="0"/>
                <a:cs typeface="Arial" panose="020B0604020202020204" pitchFamily="34" charset="0"/>
              </a:rPr>
              <a:t>Green fuel, a </a:t>
            </a:r>
            <a:r>
              <a:rPr lang="fr-BE" dirty="0" err="1">
                <a:solidFill>
                  <a:srgbClr val="282F64"/>
                </a:solidFill>
                <a:latin typeface="Arial" panose="020B0604020202020204" pitchFamily="34" charset="0"/>
                <a:cs typeface="Arial" panose="020B0604020202020204" pitchFamily="34" charset="0"/>
              </a:rPr>
              <a:t>big</a:t>
            </a:r>
            <a:r>
              <a:rPr lang="fr-BE" dirty="0">
                <a:solidFill>
                  <a:srgbClr val="282F64"/>
                </a:solidFill>
                <a:latin typeface="Arial" panose="020B0604020202020204" pitchFamily="34" charset="0"/>
                <a:cs typeface="Arial" panose="020B0604020202020204" pitchFamily="34" charset="0"/>
              </a:rPr>
              <a:t> push for green </a:t>
            </a:r>
            <a:r>
              <a:rPr lang="fr-BE" dirty="0" err="1">
                <a:solidFill>
                  <a:srgbClr val="282F64"/>
                </a:solidFill>
                <a:latin typeface="Arial" panose="020B0604020202020204" pitchFamily="34" charset="0"/>
                <a:cs typeface="Arial" panose="020B0604020202020204" pitchFamily="34" charset="0"/>
              </a:rPr>
              <a:t>Hydrogen</a:t>
            </a:r>
            <a:r>
              <a:rPr lang="fr-BE" dirty="0">
                <a:solidFill>
                  <a:srgbClr val="282F64"/>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fr-BE"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dirty="0">
                <a:solidFill>
                  <a:srgbClr val="282F64"/>
                </a:solidFill>
                <a:latin typeface="Arial" panose="020B0604020202020204" pitchFamily="34" charset="0"/>
                <a:cs typeface="Arial" panose="020B0604020202020204" pitchFamily="34" charset="0"/>
              </a:rPr>
              <a:t>Promotion of public transport,</a:t>
            </a:r>
          </a:p>
          <a:p>
            <a:pPr marL="1257300" lvl="2" indent="-342900">
              <a:buFont typeface="Arial" panose="020B0604020202020204" pitchFamily="34" charset="0"/>
              <a:buChar char="•"/>
            </a:pPr>
            <a:endParaRPr lang="fr-BE"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dirty="0" err="1">
                <a:solidFill>
                  <a:srgbClr val="282F64"/>
                </a:solidFill>
                <a:latin typeface="Arial" panose="020B0604020202020204" pitchFamily="34" charset="0"/>
                <a:cs typeface="Arial" panose="020B0604020202020204" pitchFamily="34" charset="0"/>
              </a:rPr>
              <a:t>Boosting</a:t>
            </a:r>
            <a:r>
              <a:rPr lang="fr-BE" dirty="0">
                <a:solidFill>
                  <a:srgbClr val="282F64"/>
                </a:solidFill>
                <a:latin typeface="Arial" panose="020B0604020202020204" pitchFamily="34" charset="0"/>
                <a:cs typeface="Arial" panose="020B0604020202020204" pitchFamily="34" charset="0"/>
              </a:rPr>
              <a:t> the use of data and AI for </a:t>
            </a:r>
            <a:r>
              <a:rPr lang="fr-BE" dirty="0" err="1">
                <a:solidFill>
                  <a:srgbClr val="282F64"/>
                </a:solidFill>
                <a:latin typeface="Arial" panose="020B0604020202020204" pitchFamily="34" charset="0"/>
                <a:cs typeface="Arial" panose="020B0604020202020204" pitchFamily="34" charset="0"/>
              </a:rPr>
              <a:t>smarter</a:t>
            </a:r>
            <a:r>
              <a:rPr lang="fr-BE" dirty="0">
                <a:solidFill>
                  <a:srgbClr val="282F64"/>
                </a:solidFill>
                <a:latin typeface="Arial" panose="020B0604020202020204" pitchFamily="34" charset="0"/>
                <a:cs typeface="Arial" panose="020B0604020202020204" pitchFamily="34" charset="0"/>
              </a:rPr>
              <a:t> </a:t>
            </a:r>
            <a:r>
              <a:rPr lang="fr-BE" dirty="0" err="1">
                <a:solidFill>
                  <a:srgbClr val="282F64"/>
                </a:solidFill>
                <a:latin typeface="Arial" panose="020B0604020202020204" pitchFamily="34" charset="0"/>
                <a:cs typeface="Arial" panose="020B0604020202020204" pitchFamily="34" charset="0"/>
              </a:rPr>
              <a:t>mobility</a:t>
            </a:r>
            <a:r>
              <a:rPr lang="fr-BE" dirty="0">
                <a:solidFill>
                  <a:srgbClr val="282F64"/>
                </a:solidFill>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fr-BE" dirty="0">
              <a:solidFill>
                <a:srgbClr val="282F64"/>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BE" dirty="0">
                <a:solidFill>
                  <a:srgbClr val="282F64"/>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fr-BE" sz="2200" dirty="0">
              <a:solidFill>
                <a:srgbClr val="282F64"/>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GB" sz="2200" dirty="0" err="1">
              <a:solidFill>
                <a:srgbClr val="282F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60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3176"/>
            <a:ext cx="12192000" cy="864824"/>
          </a:xfrm>
          <a:prstGeom prst="rect">
            <a:avLst/>
          </a:prstGeom>
        </p:spPr>
      </p:pic>
      <p:sp>
        <p:nvSpPr>
          <p:cNvPr id="2" name="Slide Number Placeholder 1">
            <a:extLst>
              <a:ext uri="{FF2B5EF4-FFF2-40B4-BE49-F238E27FC236}">
                <a16:creationId xmlns:a16="http://schemas.microsoft.com/office/drawing/2014/main" id="{0DA9C64B-FD01-AA44-B0D7-0577D6BFCF00}"/>
              </a:ext>
            </a:extLst>
          </p:cNvPr>
          <p:cNvSpPr>
            <a:spLocks noGrp="1"/>
          </p:cNvSpPr>
          <p:nvPr>
            <p:ph type="sldNum" sz="quarter" idx="4"/>
          </p:nvPr>
        </p:nvSpPr>
        <p:spPr/>
        <p:txBody>
          <a:bodyPr/>
          <a:lstStyle/>
          <a:p>
            <a:r>
              <a:rPr lang="en-GB" dirty="0"/>
              <a:t>2</a:t>
            </a:r>
          </a:p>
        </p:txBody>
      </p:sp>
      <p:sp>
        <p:nvSpPr>
          <p:cNvPr id="4" name="Content Placeholder 2">
            <a:extLst>
              <a:ext uri="{FF2B5EF4-FFF2-40B4-BE49-F238E27FC236}">
                <a16:creationId xmlns:a16="http://schemas.microsoft.com/office/drawing/2014/main" id="{8F7213A7-C905-1F4A-B416-45A6E14DBC67}"/>
              </a:ext>
            </a:extLst>
          </p:cNvPr>
          <p:cNvSpPr txBox="1">
            <a:spLocks/>
          </p:cNvSpPr>
          <p:nvPr/>
        </p:nvSpPr>
        <p:spPr>
          <a:xfrm>
            <a:off x="855903" y="1318339"/>
            <a:ext cx="10400672" cy="3639077"/>
          </a:xfrm>
          <a:ln>
            <a:solidFill>
              <a:srgbClr val="FF0000">
                <a:alpha val="0"/>
              </a:srgbClr>
            </a:solidFill>
          </a:ln>
        </p:spPr>
        <p:txBody>
          <a:bodyPr tIns="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8FFF"/>
              </a:buClr>
              <a:buFont typeface="Helvetica" pitchFamily="2" charset="0"/>
              <a:buChar char="●"/>
            </a:pPr>
            <a:endParaRPr lang="en-US" sz="1800" dirty="0">
              <a:solidFill>
                <a:srgbClr val="008FFF"/>
              </a:solidFill>
            </a:endParaRPr>
          </a:p>
        </p:txBody>
      </p:sp>
      <p:sp>
        <p:nvSpPr>
          <p:cNvPr id="5" name="Title 1">
            <a:extLst>
              <a:ext uri="{FF2B5EF4-FFF2-40B4-BE49-F238E27FC236}">
                <a16:creationId xmlns:a16="http://schemas.microsoft.com/office/drawing/2014/main" id="{34EDBAD4-E4C7-E94D-9E11-AC04EEA34648}"/>
              </a:ext>
            </a:extLst>
          </p:cNvPr>
          <p:cNvSpPr txBox="1">
            <a:spLocks/>
          </p:cNvSpPr>
          <p:nvPr/>
        </p:nvSpPr>
        <p:spPr>
          <a:xfrm>
            <a:off x="824374" y="436546"/>
            <a:ext cx="10178865" cy="557777"/>
          </a:xfrm>
        </p:spPr>
        <p:txBody>
          <a:bodyPr>
            <a:normAutofit fontScale="975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fr-BE" sz="2900" b="1" dirty="0">
                <a:solidFill>
                  <a:srgbClr val="008FFF"/>
                </a:solidFill>
              </a:rPr>
              <a:t>Importance to look at the </a:t>
            </a:r>
            <a:r>
              <a:rPr lang="fr-BE" sz="2900" b="1" dirty="0" err="1">
                <a:solidFill>
                  <a:srgbClr val="008FFF"/>
                </a:solidFill>
              </a:rPr>
              <a:t>entire</a:t>
            </a:r>
            <a:r>
              <a:rPr lang="fr-BE" sz="2900" b="1" dirty="0">
                <a:solidFill>
                  <a:srgbClr val="008FFF"/>
                </a:solidFill>
              </a:rPr>
              <a:t> value </a:t>
            </a:r>
            <a:r>
              <a:rPr lang="fr-BE" sz="2900" b="1" dirty="0" err="1">
                <a:solidFill>
                  <a:srgbClr val="008FFF"/>
                </a:solidFill>
              </a:rPr>
              <a:t>chain</a:t>
            </a:r>
            <a:endParaRPr lang="fr-BE" sz="4400" dirty="0">
              <a:solidFill>
                <a:schemeClr val="accent1">
                  <a:lumMod val="75000"/>
                </a:schemeClr>
              </a:solidFill>
            </a:endParaRPr>
          </a:p>
        </p:txBody>
      </p:sp>
      <p:cxnSp>
        <p:nvCxnSpPr>
          <p:cNvPr id="6" name="Straight Connector 5">
            <a:extLst>
              <a:ext uri="{FF2B5EF4-FFF2-40B4-BE49-F238E27FC236}">
                <a16:creationId xmlns:a16="http://schemas.microsoft.com/office/drawing/2014/main" id="{68621FB7-A30A-DC4D-AE1D-7045F9C7535C}"/>
              </a:ext>
            </a:extLst>
          </p:cNvPr>
          <p:cNvCxnSpPr>
            <a:cxnSpLocks/>
          </p:cNvCxnSpPr>
          <p:nvPr/>
        </p:nvCxnSpPr>
        <p:spPr>
          <a:xfrm>
            <a:off x="935425" y="1074839"/>
            <a:ext cx="10321150" cy="0"/>
          </a:xfrm>
          <a:prstGeom prst="line">
            <a:avLst/>
          </a:prstGeom>
          <a:ln w="28575">
            <a:solidFill>
              <a:srgbClr val="008FFF"/>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51314" y="6073693"/>
            <a:ext cx="857250" cy="663575"/>
          </a:xfrm>
          <a:prstGeom prst="rect">
            <a:avLst/>
          </a:prstGeom>
        </p:spPr>
      </p:pic>
      <p:sp>
        <p:nvSpPr>
          <p:cNvPr id="11" name="TextBox 10"/>
          <p:cNvSpPr txBox="1"/>
          <p:nvPr/>
        </p:nvSpPr>
        <p:spPr>
          <a:xfrm>
            <a:off x="679939" y="1344734"/>
            <a:ext cx="10231077" cy="3046988"/>
          </a:xfrm>
          <a:prstGeom prst="rect">
            <a:avLst/>
          </a:prstGeom>
          <a:noFill/>
        </p:spPr>
        <p:txBody>
          <a:bodyPr wrap="square" rtlCol="0">
            <a:spAutoFit/>
          </a:bodyPr>
          <a:lstStyle/>
          <a:p>
            <a:pPr marL="800100" lvl="1" indent="-342900">
              <a:buFont typeface="Arial" panose="020B0604020202020204" pitchFamily="34" charset="0"/>
              <a:buChar char="•"/>
            </a:pPr>
            <a:endParaRPr lang="fr-BE" sz="2400" dirty="0">
              <a:solidFill>
                <a:srgbClr val="282F64"/>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r-BE" sz="2400" b="1" dirty="0">
                <a:solidFill>
                  <a:srgbClr val="282F64"/>
                </a:solidFill>
                <a:latin typeface="Arial" panose="020B0604020202020204" pitchFamily="34" charset="0"/>
                <a:cs typeface="Arial" panose="020B0604020202020204" pitchFamily="34" charset="0"/>
              </a:rPr>
              <a:t>Down the VC: </a:t>
            </a:r>
          </a:p>
          <a:p>
            <a:pPr marL="800100" lvl="1" indent="-342900">
              <a:buFont typeface="Arial" panose="020B0604020202020204" pitchFamily="34" charset="0"/>
              <a:buChar char="•"/>
            </a:pPr>
            <a:endParaRPr lang="fr-BE" sz="2400" dirty="0">
              <a:solidFill>
                <a:srgbClr val="282F64"/>
              </a:solidFill>
              <a:latin typeface="Arial" panose="020B0604020202020204" pitchFamily="34" charset="0"/>
              <a:cs typeface="Arial" panose="020B0604020202020204" pitchFamily="34" charset="0"/>
            </a:endParaRPr>
          </a:p>
          <a:p>
            <a:pPr lvl="1"/>
            <a:r>
              <a:rPr lang="fr-BE" sz="2400" dirty="0">
                <a:solidFill>
                  <a:srgbClr val="282F64"/>
                </a:solidFill>
                <a:latin typeface="Arial" panose="020B0604020202020204" pitchFamily="34" charset="0"/>
                <a:cs typeface="Arial" panose="020B0604020202020204" pitchFamily="34" charset="0"/>
              </a:rPr>
              <a:t>		Batteries are </a:t>
            </a:r>
            <a:r>
              <a:rPr lang="fr-BE" sz="2400" dirty="0" err="1">
                <a:solidFill>
                  <a:srgbClr val="282F64"/>
                </a:solidFill>
                <a:latin typeface="Arial" panose="020B0604020202020204" pitchFamily="34" charset="0"/>
                <a:cs typeface="Arial" panose="020B0604020202020204" pitchFamily="34" charset="0"/>
              </a:rPr>
              <a:t>mineral</a:t>
            </a:r>
            <a:r>
              <a:rPr lang="fr-BE" sz="2400" dirty="0">
                <a:solidFill>
                  <a:srgbClr val="282F64"/>
                </a:solidFill>
                <a:latin typeface="Arial" panose="020B0604020202020204" pitchFamily="34" charset="0"/>
                <a:cs typeface="Arial" panose="020B0604020202020204" pitchFamily="34" charset="0"/>
              </a:rPr>
              <a:t> intensive</a:t>
            </a:r>
          </a:p>
          <a:p>
            <a:pPr lvl="1"/>
            <a:endParaRPr lang="fr-BE" sz="2400" dirty="0">
              <a:solidFill>
                <a:srgbClr val="282F64"/>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r-BE" sz="2400" b="1" dirty="0">
                <a:solidFill>
                  <a:srgbClr val="282F64"/>
                </a:solidFill>
                <a:latin typeface="Arial" panose="020B0604020202020204" pitchFamily="34" charset="0"/>
                <a:cs typeface="Arial" panose="020B0604020202020204" pitchFamily="34" charset="0"/>
              </a:rPr>
              <a:t>Up the VC: </a:t>
            </a:r>
          </a:p>
          <a:p>
            <a:pPr marL="800100" lvl="1" indent="-342900">
              <a:buFont typeface="Arial" panose="020B0604020202020204" pitchFamily="34" charset="0"/>
              <a:buChar char="•"/>
            </a:pPr>
            <a:endParaRPr lang="fr-BE" sz="2400" dirty="0">
              <a:solidFill>
                <a:srgbClr val="282F64"/>
              </a:solidFill>
              <a:latin typeface="Arial" panose="020B0604020202020204" pitchFamily="34" charset="0"/>
              <a:cs typeface="Arial" panose="020B0604020202020204" pitchFamily="34" charset="0"/>
            </a:endParaRPr>
          </a:p>
          <a:p>
            <a:pPr lvl="1"/>
            <a:r>
              <a:rPr lang="fr-BE" sz="2400" dirty="0">
                <a:solidFill>
                  <a:srgbClr val="282F64"/>
                </a:solidFill>
                <a:latin typeface="Arial" panose="020B0604020202020204" pitchFamily="34" charset="0"/>
                <a:cs typeface="Arial" panose="020B0604020202020204" pitchFamily="34" charset="0"/>
              </a:rPr>
              <a:t>		Efficient </a:t>
            </a:r>
            <a:r>
              <a:rPr lang="fr-BE" sz="2400" dirty="0" err="1">
                <a:solidFill>
                  <a:srgbClr val="282F64"/>
                </a:solidFill>
                <a:latin typeface="Arial" panose="020B0604020202020204" pitchFamily="34" charset="0"/>
                <a:cs typeface="Arial" panose="020B0604020202020204" pitchFamily="34" charset="0"/>
              </a:rPr>
              <a:t>way</a:t>
            </a:r>
            <a:r>
              <a:rPr lang="fr-BE" sz="2400" dirty="0">
                <a:solidFill>
                  <a:srgbClr val="282F64"/>
                </a:solidFill>
                <a:latin typeface="Arial" panose="020B0604020202020204" pitchFamily="34" charset="0"/>
                <a:cs typeface="Arial" panose="020B0604020202020204" pitchFamily="34" charset="0"/>
              </a:rPr>
              <a:t> to recycle batteries and in the Pacific ? </a:t>
            </a:r>
            <a:endParaRPr lang="en-GB" sz="2400" dirty="0" err="1">
              <a:solidFill>
                <a:srgbClr val="282F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687778"/>
      </p:ext>
    </p:extLst>
  </p:cSld>
  <p:clrMapOvr>
    <a:masterClrMapping/>
  </p:clrMapOvr>
</p:sld>
</file>

<file path=ppt/theme/theme1.xml><?xml version="1.0" encoding="utf-8"?>
<a:theme xmlns:a="http://schemas.openxmlformats.org/drawingml/2006/main" name="European external action service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err="1" smtClean="0">
            <a:solidFill>
              <a:srgbClr val="282F64"/>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18920</TotalTime>
  <Words>1046</Words>
  <Application>Microsoft Office PowerPoint</Application>
  <PresentationFormat>Widescreen</PresentationFormat>
  <Paragraphs>162</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vt:lpstr>
      <vt:lpstr>Montserrat</vt:lpstr>
      <vt:lpstr>European external action service_16-9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EEAS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KRUESMANN Valentin (EEAS)</dc:creator>
  <cp:keywords/>
  <dc:description/>
  <cp:lastModifiedBy>Sinalauli'i Fifita</cp:lastModifiedBy>
  <cp:revision>274</cp:revision>
  <cp:lastPrinted>2020-06-02T10:59:38Z</cp:lastPrinted>
  <dcterms:created xsi:type="dcterms:W3CDTF">2020-03-12T08:26:30Z</dcterms:created>
  <dcterms:modified xsi:type="dcterms:W3CDTF">2023-01-11T01:34:34Z</dcterms:modified>
  <cp:category/>
</cp:coreProperties>
</file>