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61" r:id="rId6"/>
    <p:sldId id="277" r:id="rId7"/>
    <p:sldId id="278" r:id="rId8"/>
    <p:sldId id="279" r:id="rId9"/>
    <p:sldId id="280" r:id="rId10"/>
    <p:sldId id="276"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9400"/>
    <a:srgbClr val="E66800"/>
    <a:srgbClr val="FFA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434" autoAdjust="0"/>
  </p:normalViewPr>
  <p:slideViewPr>
    <p:cSldViewPr snapToGrid="0">
      <p:cViewPr varScale="1">
        <p:scale>
          <a:sx n="62" d="100"/>
          <a:sy n="62" d="100"/>
        </p:scale>
        <p:origin x="788"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33E4FA-5E50-40CE-9706-2229D807F5C7}"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49C1B-F037-49AE-8610-8A974A4FB00F}" type="slidenum">
              <a:rPr lang="en-US" smtClean="0"/>
              <a:t>‹#›</a:t>
            </a:fld>
            <a:endParaRPr lang="en-US"/>
          </a:p>
        </p:txBody>
      </p:sp>
    </p:spTree>
    <p:extLst>
      <p:ext uri="{BB962C8B-B14F-4D97-AF65-F5344CB8AC3E}">
        <p14:creationId xmlns:p14="http://schemas.microsoft.com/office/powerpoint/2010/main" val="397581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3E4FA-5E50-40CE-9706-2229D807F5C7}"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49C1B-F037-49AE-8610-8A974A4FB00F}" type="slidenum">
              <a:rPr lang="en-US" smtClean="0"/>
              <a:t>‹#›</a:t>
            </a:fld>
            <a:endParaRPr lang="en-US"/>
          </a:p>
        </p:txBody>
      </p:sp>
    </p:spTree>
    <p:extLst>
      <p:ext uri="{BB962C8B-B14F-4D97-AF65-F5344CB8AC3E}">
        <p14:creationId xmlns:p14="http://schemas.microsoft.com/office/powerpoint/2010/main" val="2103959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3E4FA-5E50-40CE-9706-2229D807F5C7}"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49C1B-F037-49AE-8610-8A974A4FB00F}" type="slidenum">
              <a:rPr lang="en-US" smtClean="0"/>
              <a:t>‹#›</a:t>
            </a:fld>
            <a:endParaRPr lang="en-US"/>
          </a:p>
        </p:txBody>
      </p:sp>
    </p:spTree>
    <p:extLst>
      <p:ext uri="{BB962C8B-B14F-4D97-AF65-F5344CB8AC3E}">
        <p14:creationId xmlns:p14="http://schemas.microsoft.com/office/powerpoint/2010/main" val="360296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3E4FA-5E50-40CE-9706-2229D807F5C7}"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49C1B-F037-49AE-8610-8A974A4FB00F}" type="slidenum">
              <a:rPr lang="en-US" smtClean="0"/>
              <a:t>‹#›</a:t>
            </a:fld>
            <a:endParaRPr lang="en-US"/>
          </a:p>
        </p:txBody>
      </p:sp>
    </p:spTree>
    <p:extLst>
      <p:ext uri="{BB962C8B-B14F-4D97-AF65-F5344CB8AC3E}">
        <p14:creationId xmlns:p14="http://schemas.microsoft.com/office/powerpoint/2010/main" val="293005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33E4FA-5E50-40CE-9706-2229D807F5C7}"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49C1B-F037-49AE-8610-8A974A4FB00F}" type="slidenum">
              <a:rPr lang="en-US" smtClean="0"/>
              <a:t>‹#›</a:t>
            </a:fld>
            <a:endParaRPr lang="en-US"/>
          </a:p>
        </p:txBody>
      </p:sp>
    </p:spTree>
    <p:extLst>
      <p:ext uri="{BB962C8B-B14F-4D97-AF65-F5344CB8AC3E}">
        <p14:creationId xmlns:p14="http://schemas.microsoft.com/office/powerpoint/2010/main" val="84307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33E4FA-5E50-40CE-9706-2229D807F5C7}"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49C1B-F037-49AE-8610-8A974A4FB00F}" type="slidenum">
              <a:rPr lang="en-US" smtClean="0"/>
              <a:t>‹#›</a:t>
            </a:fld>
            <a:endParaRPr lang="en-US"/>
          </a:p>
        </p:txBody>
      </p:sp>
    </p:spTree>
    <p:extLst>
      <p:ext uri="{BB962C8B-B14F-4D97-AF65-F5344CB8AC3E}">
        <p14:creationId xmlns:p14="http://schemas.microsoft.com/office/powerpoint/2010/main" val="112134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33E4FA-5E50-40CE-9706-2229D807F5C7}"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D49C1B-F037-49AE-8610-8A974A4FB00F}" type="slidenum">
              <a:rPr lang="en-US" smtClean="0"/>
              <a:t>‹#›</a:t>
            </a:fld>
            <a:endParaRPr lang="en-US"/>
          </a:p>
        </p:txBody>
      </p:sp>
    </p:spTree>
    <p:extLst>
      <p:ext uri="{BB962C8B-B14F-4D97-AF65-F5344CB8AC3E}">
        <p14:creationId xmlns:p14="http://schemas.microsoft.com/office/powerpoint/2010/main" val="15162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33E4FA-5E50-40CE-9706-2229D807F5C7}"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D49C1B-F037-49AE-8610-8A974A4FB00F}" type="slidenum">
              <a:rPr lang="en-US" smtClean="0"/>
              <a:t>‹#›</a:t>
            </a:fld>
            <a:endParaRPr lang="en-US"/>
          </a:p>
        </p:txBody>
      </p:sp>
    </p:spTree>
    <p:extLst>
      <p:ext uri="{BB962C8B-B14F-4D97-AF65-F5344CB8AC3E}">
        <p14:creationId xmlns:p14="http://schemas.microsoft.com/office/powerpoint/2010/main" val="4101185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3E4FA-5E50-40CE-9706-2229D807F5C7}"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D49C1B-F037-49AE-8610-8A974A4FB00F}" type="slidenum">
              <a:rPr lang="en-US" smtClean="0"/>
              <a:t>‹#›</a:t>
            </a:fld>
            <a:endParaRPr lang="en-US"/>
          </a:p>
        </p:txBody>
      </p:sp>
    </p:spTree>
    <p:extLst>
      <p:ext uri="{BB962C8B-B14F-4D97-AF65-F5344CB8AC3E}">
        <p14:creationId xmlns:p14="http://schemas.microsoft.com/office/powerpoint/2010/main" val="403139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33E4FA-5E50-40CE-9706-2229D807F5C7}"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49C1B-F037-49AE-8610-8A974A4FB00F}" type="slidenum">
              <a:rPr lang="en-US" smtClean="0"/>
              <a:t>‹#›</a:t>
            </a:fld>
            <a:endParaRPr lang="en-US"/>
          </a:p>
        </p:txBody>
      </p:sp>
    </p:spTree>
    <p:extLst>
      <p:ext uri="{BB962C8B-B14F-4D97-AF65-F5344CB8AC3E}">
        <p14:creationId xmlns:p14="http://schemas.microsoft.com/office/powerpoint/2010/main" val="303644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33E4FA-5E50-40CE-9706-2229D807F5C7}"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49C1B-F037-49AE-8610-8A974A4FB00F}" type="slidenum">
              <a:rPr lang="en-US" smtClean="0"/>
              <a:t>‹#›</a:t>
            </a:fld>
            <a:endParaRPr lang="en-US"/>
          </a:p>
        </p:txBody>
      </p:sp>
    </p:spTree>
    <p:extLst>
      <p:ext uri="{BB962C8B-B14F-4D97-AF65-F5344CB8AC3E}">
        <p14:creationId xmlns:p14="http://schemas.microsoft.com/office/powerpoint/2010/main" val="239779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gs>
            <a:gs pos="64000">
              <a:srgbClr val="E66800"/>
            </a:gs>
            <a:gs pos="100000">
              <a:srgbClr val="E69400"/>
            </a:gs>
          </a:gsLst>
          <a:lin ang="4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3E4FA-5E50-40CE-9706-2229D807F5C7}" type="datetimeFigureOut">
              <a:rPr lang="en-US" smtClean="0"/>
              <a:t>1/11/2023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49C1B-F037-49AE-8610-8A974A4FB00F}" type="slidenum">
              <a:rPr lang="en-US" smtClean="0"/>
              <a:t>‹#›</a:t>
            </a:fld>
            <a:endParaRPr lang="en-US"/>
          </a:p>
        </p:txBody>
      </p:sp>
    </p:spTree>
    <p:extLst>
      <p:ext uri="{BB962C8B-B14F-4D97-AF65-F5344CB8AC3E}">
        <p14:creationId xmlns:p14="http://schemas.microsoft.com/office/powerpoint/2010/main" val="118009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44188" flipH="1">
            <a:off x="534969" y="2460427"/>
            <a:ext cx="4027157" cy="3253079"/>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374436" flipH="1">
            <a:off x="7472341" y="2064315"/>
            <a:ext cx="4027157" cy="325307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673" y="1394551"/>
            <a:ext cx="8073213" cy="5384833"/>
          </a:xfrm>
          <a:prstGeom prst="rect">
            <a:avLst/>
          </a:prstGeom>
        </p:spPr>
      </p:pic>
      <p:sp>
        <p:nvSpPr>
          <p:cNvPr id="4" name="TextBox 3"/>
          <p:cNvSpPr txBox="1"/>
          <p:nvPr/>
        </p:nvSpPr>
        <p:spPr>
          <a:xfrm>
            <a:off x="225869" y="460215"/>
            <a:ext cx="11804822" cy="1569660"/>
          </a:xfrm>
          <a:prstGeom prst="rect">
            <a:avLst/>
          </a:prstGeom>
          <a:noFill/>
        </p:spPr>
        <p:txBody>
          <a:bodyPr wrap="square" rtlCol="0">
            <a:spAutoFit/>
          </a:bodyPr>
          <a:lstStyle/>
          <a:p>
            <a:pPr algn="ctr"/>
            <a:r>
              <a:rPr lang="en-US" sz="6000" b="1" dirty="0">
                <a:solidFill>
                  <a:schemeClr val="bg1"/>
                </a:solidFill>
                <a:latin typeface="Acumin Pro" panose="020B0504020202020204" pitchFamily="34" charset="0"/>
              </a:rPr>
              <a:t>E-MOBILITY IN SAMOA</a:t>
            </a:r>
            <a:endParaRPr lang="en-US" sz="1000" b="1" dirty="0">
              <a:solidFill>
                <a:schemeClr val="bg1"/>
              </a:solidFill>
              <a:latin typeface="Acumin Pro" panose="020B0504020202020204" pitchFamily="34" charset="0"/>
            </a:endParaRPr>
          </a:p>
          <a:p>
            <a:pPr algn="ctr"/>
            <a:r>
              <a:rPr lang="en-US" sz="3600" b="1" i="1" dirty="0">
                <a:solidFill>
                  <a:srgbClr val="FFFF00"/>
                </a:solidFill>
                <a:latin typeface="Acumin Pro" panose="020B0504020202020204" pitchFamily="34" charset="0"/>
              </a:rPr>
              <a:t>Electric Power Corporation</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1468" y="5891157"/>
            <a:ext cx="2300532" cy="976184"/>
          </a:xfrm>
          <a:prstGeom prst="rect">
            <a:avLst/>
          </a:prstGeom>
        </p:spPr>
      </p:pic>
    </p:spTree>
    <p:extLst>
      <p:ext uri="{BB962C8B-B14F-4D97-AF65-F5344CB8AC3E}">
        <p14:creationId xmlns:p14="http://schemas.microsoft.com/office/powerpoint/2010/main" val="186602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285" y="471444"/>
            <a:ext cx="11715558" cy="969496"/>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SUMMARY</a:t>
            </a:r>
            <a:endParaRPr lang="en-US" sz="2800" i="1" dirty="0">
              <a:solidFill>
                <a:schemeClr val="bg1"/>
              </a:solidFill>
              <a:latin typeface="Acumin Pro" panose="020B0504020202020204" pitchFamily="34" charset="0"/>
            </a:endParaRPr>
          </a:p>
          <a:p>
            <a:pPr algn="ctr"/>
            <a:endParaRPr lang="en-US" sz="900" i="1" dirty="0">
              <a:solidFill>
                <a:schemeClr val="bg1"/>
              </a:solidFill>
              <a:latin typeface="Acumin Pro" panose="020B05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1468" y="5869891"/>
            <a:ext cx="2300532" cy="976184"/>
          </a:xfrm>
          <a:prstGeom prst="rect">
            <a:avLst/>
          </a:prstGeom>
        </p:spPr>
      </p:pic>
      <p:sp>
        <p:nvSpPr>
          <p:cNvPr id="8" name="TextBox 7"/>
          <p:cNvSpPr txBox="1"/>
          <p:nvPr/>
        </p:nvSpPr>
        <p:spPr>
          <a:xfrm>
            <a:off x="450502" y="1639984"/>
            <a:ext cx="11261124" cy="2862322"/>
          </a:xfrm>
          <a:prstGeom prst="rect">
            <a:avLst/>
          </a:prstGeom>
          <a:noFill/>
        </p:spPr>
        <p:txBody>
          <a:bodyPr wrap="square" rtlCol="0">
            <a:spAutoFit/>
          </a:bodyPr>
          <a:lstStyle/>
          <a:p>
            <a:pPr marL="342900" indent="-342900">
              <a:buFont typeface="Wingdings" panose="05000000000000000000" pitchFamily="2" charset="2"/>
              <a:buChar char="ü"/>
            </a:pPr>
            <a:r>
              <a:rPr lang="en-US" sz="2000" b="1" dirty="0">
                <a:solidFill>
                  <a:schemeClr val="bg1"/>
                </a:solidFill>
                <a:latin typeface="Acumin Pro" panose="020B0504020202020204" pitchFamily="34" charset="0"/>
              </a:rPr>
              <a:t>There is consensus in international literature and amongst key stakeholders in Samoa that, over time, the cost of electric vehicles will become competitive with the cost of conventional vehicles, and that they will become widely available across more models.</a:t>
            </a:r>
          </a:p>
          <a:p>
            <a:pPr marL="342900" indent="-342900">
              <a:buFont typeface="Wingdings" panose="05000000000000000000" pitchFamily="2" charset="2"/>
              <a:buChar char="ü"/>
            </a:pPr>
            <a:endParaRPr lang="en-US" sz="2000" b="1" dirty="0">
              <a:solidFill>
                <a:schemeClr val="bg1"/>
              </a:solidFill>
              <a:latin typeface="Acumin Pro" panose="020B0504020202020204" pitchFamily="34" charset="0"/>
            </a:endParaRPr>
          </a:p>
          <a:p>
            <a:pPr marL="342900" indent="-342900">
              <a:buFont typeface="Wingdings" panose="05000000000000000000" pitchFamily="2" charset="2"/>
              <a:buChar char="ü"/>
            </a:pPr>
            <a:r>
              <a:rPr lang="en-US" sz="2000" b="1" dirty="0">
                <a:solidFill>
                  <a:schemeClr val="bg1"/>
                </a:solidFill>
                <a:latin typeface="Acumin Pro" panose="020B0504020202020204" pitchFamily="34" charset="0"/>
              </a:rPr>
              <a:t>Key findings and concerns in Samoa revolve around access to the infrastructure and public awareness.</a:t>
            </a:r>
          </a:p>
          <a:p>
            <a:pPr marL="342900" indent="-342900">
              <a:buFont typeface="Wingdings" panose="05000000000000000000" pitchFamily="2" charset="2"/>
              <a:buChar char="ü"/>
            </a:pPr>
            <a:endParaRPr lang="en-US" sz="2000" b="1" dirty="0">
              <a:solidFill>
                <a:schemeClr val="bg1"/>
              </a:solidFill>
              <a:latin typeface="Acumin Pro" panose="020B0504020202020204" pitchFamily="34" charset="0"/>
            </a:endParaRPr>
          </a:p>
          <a:p>
            <a:pPr marL="342900" indent="-342900">
              <a:buFont typeface="Wingdings" panose="05000000000000000000" pitchFamily="2" charset="2"/>
              <a:buChar char="ü"/>
            </a:pPr>
            <a:r>
              <a:rPr lang="en-US" sz="2000" b="1" dirty="0">
                <a:solidFill>
                  <a:schemeClr val="bg1"/>
                </a:solidFill>
                <a:latin typeface="Acumin Pro" panose="020B0504020202020204" pitchFamily="34" charset="0"/>
              </a:rPr>
              <a:t>Policies to promote or encourage uptake of electric vehicles will need to be flexible and adaptive to change.</a:t>
            </a:r>
          </a:p>
        </p:txBody>
      </p:sp>
      <p:sp>
        <p:nvSpPr>
          <p:cNvPr id="6" name="TextBox 5"/>
          <p:cNvSpPr txBox="1"/>
          <p:nvPr/>
        </p:nvSpPr>
        <p:spPr>
          <a:xfrm>
            <a:off x="223285" y="4900395"/>
            <a:ext cx="11715558" cy="969496"/>
          </a:xfrm>
          <a:prstGeom prst="rect">
            <a:avLst/>
          </a:prstGeom>
          <a:noFill/>
        </p:spPr>
        <p:txBody>
          <a:bodyPr wrap="square" rtlCol="0">
            <a:spAutoFit/>
          </a:bodyPr>
          <a:lstStyle/>
          <a:p>
            <a:pPr algn="ctr"/>
            <a:r>
              <a:rPr lang="en-US" sz="4800" i="1" dirty="0">
                <a:solidFill>
                  <a:schemeClr val="bg1"/>
                </a:solidFill>
                <a:latin typeface="Acumin Pro" panose="020B0504020202020204" pitchFamily="34" charset="0"/>
              </a:rPr>
              <a:t>FAAFETAI / THANK YOU</a:t>
            </a:r>
            <a:endParaRPr lang="en-US" sz="2800" i="1" dirty="0">
              <a:solidFill>
                <a:schemeClr val="bg1"/>
              </a:solidFill>
              <a:latin typeface="Acumin Pro" panose="020B0504020202020204" pitchFamily="34" charset="0"/>
            </a:endParaRPr>
          </a:p>
          <a:p>
            <a:pPr algn="ctr"/>
            <a:endParaRPr lang="en-US" sz="900" i="1" dirty="0">
              <a:solidFill>
                <a:schemeClr val="bg1"/>
              </a:solidFill>
              <a:latin typeface="Acumin Pro" panose="020B05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560934">
            <a:off x="-1237085" y="4296827"/>
            <a:ext cx="3561085" cy="287659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39066" flipH="1">
            <a:off x="9118582" y="-966853"/>
            <a:ext cx="3561085" cy="2876594"/>
          </a:xfrm>
          <a:prstGeom prst="rect">
            <a:avLst/>
          </a:prstGeom>
        </p:spPr>
      </p:pic>
    </p:spTree>
    <p:extLst>
      <p:ext uri="{BB962C8B-B14F-4D97-AF65-F5344CB8AC3E}">
        <p14:creationId xmlns:p14="http://schemas.microsoft.com/office/powerpoint/2010/main" val="60245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2261" y="310942"/>
            <a:ext cx="11089758" cy="5201424"/>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OUTLINE</a:t>
            </a:r>
          </a:p>
          <a:p>
            <a:pPr algn="ctr"/>
            <a:endParaRPr lang="en-US" b="1" dirty="0">
              <a:solidFill>
                <a:schemeClr val="bg1"/>
              </a:solidFill>
              <a:latin typeface="Acumin Pro" panose="020B0504020202020204" pitchFamily="34" charset="0"/>
            </a:endParaRPr>
          </a:p>
          <a:p>
            <a:pPr algn="ctr"/>
            <a:endParaRPr lang="en-US" b="1" dirty="0">
              <a:solidFill>
                <a:schemeClr val="bg1"/>
              </a:solidFill>
              <a:latin typeface="Acumin Pro" panose="020B0504020202020204" pitchFamily="34" charset="0"/>
            </a:endParaRPr>
          </a:p>
          <a:p>
            <a:pPr algn="ctr"/>
            <a:endParaRPr lang="en-US" b="1" dirty="0">
              <a:solidFill>
                <a:schemeClr val="bg1"/>
              </a:solidFill>
              <a:latin typeface="Acumin Pro" panose="020B0504020202020204" pitchFamily="34" charset="0"/>
            </a:endParaRPr>
          </a:p>
          <a:p>
            <a:pPr marL="800100" lvl="1" indent="-342900">
              <a:buFont typeface="Wingdings" panose="05000000000000000000" pitchFamily="2" charset="2"/>
              <a:buChar char="ü"/>
            </a:pPr>
            <a:r>
              <a:rPr lang="en-US" sz="3200" b="1" dirty="0">
                <a:solidFill>
                  <a:schemeClr val="bg1"/>
                </a:solidFill>
                <a:latin typeface="Acumin Pro" panose="020B0504020202020204" pitchFamily="34" charset="0"/>
              </a:rPr>
              <a:t>General Information – </a:t>
            </a:r>
            <a:r>
              <a:rPr lang="en-US" sz="3200" i="1" dirty="0">
                <a:solidFill>
                  <a:schemeClr val="bg1"/>
                </a:solidFill>
                <a:latin typeface="Acumin Pro" panose="020B0504020202020204" pitchFamily="34" charset="0"/>
              </a:rPr>
              <a:t>Highlights of Samoa.</a:t>
            </a:r>
            <a:endParaRPr lang="en-US" sz="1600" b="1" dirty="0">
              <a:solidFill>
                <a:schemeClr val="bg1"/>
              </a:solidFill>
              <a:latin typeface="Acumin Pro" panose="020B0504020202020204" pitchFamily="34" charset="0"/>
            </a:endParaRPr>
          </a:p>
          <a:p>
            <a:endParaRPr lang="en-US" sz="1600" b="1" dirty="0">
              <a:solidFill>
                <a:schemeClr val="bg1"/>
              </a:solidFill>
              <a:latin typeface="Acumin Pro" panose="020B0504020202020204" pitchFamily="34" charset="0"/>
            </a:endParaRPr>
          </a:p>
          <a:p>
            <a:pPr marL="800100" lvl="1" indent="-342900">
              <a:buFont typeface="Wingdings" panose="05000000000000000000" pitchFamily="2" charset="2"/>
              <a:buChar char="ü"/>
            </a:pPr>
            <a:r>
              <a:rPr lang="en-US" sz="3200" b="1" dirty="0">
                <a:solidFill>
                  <a:schemeClr val="bg1"/>
                </a:solidFill>
                <a:latin typeface="Acumin Pro" panose="020B0504020202020204" pitchFamily="34" charset="0"/>
              </a:rPr>
              <a:t>Energy Situation - </a:t>
            </a:r>
            <a:r>
              <a:rPr lang="en-US" sz="3200" i="1" dirty="0">
                <a:solidFill>
                  <a:schemeClr val="bg1"/>
                </a:solidFill>
                <a:latin typeface="Acumin Pro" panose="020B0504020202020204" pitchFamily="34" charset="0"/>
              </a:rPr>
              <a:t>Review of the Present</a:t>
            </a:r>
          </a:p>
          <a:p>
            <a:pPr marL="800100" lvl="1" indent="-342900">
              <a:buFont typeface="Wingdings" panose="05000000000000000000" pitchFamily="2" charset="2"/>
              <a:buChar char="ü"/>
            </a:pPr>
            <a:endParaRPr lang="en-US" i="1" dirty="0">
              <a:solidFill>
                <a:schemeClr val="bg1"/>
              </a:solidFill>
              <a:latin typeface="Acumin Pro" panose="020B0504020202020204" pitchFamily="34" charset="0"/>
            </a:endParaRPr>
          </a:p>
          <a:p>
            <a:pPr marL="800100" lvl="1" indent="-342900">
              <a:buFont typeface="Wingdings" panose="05000000000000000000" pitchFamily="2" charset="2"/>
              <a:buChar char="ü"/>
            </a:pPr>
            <a:r>
              <a:rPr lang="en-US" sz="3200" b="1" dirty="0">
                <a:solidFill>
                  <a:schemeClr val="bg1"/>
                </a:solidFill>
                <a:latin typeface="Acumin Pro" panose="020B0504020202020204" pitchFamily="34" charset="0"/>
              </a:rPr>
              <a:t>E-Mobility Pilot Project – </a:t>
            </a:r>
            <a:r>
              <a:rPr lang="en-US" sz="3200" i="1" dirty="0">
                <a:solidFill>
                  <a:schemeClr val="bg1"/>
                </a:solidFill>
                <a:latin typeface="Acumin Pro" panose="020B0504020202020204" pitchFamily="34" charset="0"/>
              </a:rPr>
              <a:t>Charging towards the Future.</a:t>
            </a:r>
          </a:p>
          <a:p>
            <a:pPr marL="800100" lvl="1" indent="-342900">
              <a:buFont typeface="Wingdings" panose="05000000000000000000" pitchFamily="2" charset="2"/>
              <a:buChar char="ü"/>
            </a:pPr>
            <a:endParaRPr lang="en-US" b="1" i="1" dirty="0">
              <a:solidFill>
                <a:schemeClr val="bg1"/>
              </a:solidFill>
              <a:latin typeface="Acumin Pro" panose="020B0504020202020204" pitchFamily="34" charset="0"/>
            </a:endParaRPr>
          </a:p>
          <a:p>
            <a:pPr marL="800100" lvl="1" indent="-342900">
              <a:buFont typeface="Wingdings" panose="05000000000000000000" pitchFamily="2" charset="2"/>
              <a:buChar char="ü"/>
            </a:pPr>
            <a:r>
              <a:rPr lang="en-US" sz="3200" b="1" dirty="0">
                <a:solidFill>
                  <a:schemeClr val="bg1"/>
                </a:solidFill>
                <a:latin typeface="Acumin Pro" panose="020B0504020202020204" pitchFamily="34" charset="0"/>
              </a:rPr>
              <a:t>Challenges for Samoa – </a:t>
            </a:r>
            <a:r>
              <a:rPr lang="en-US" sz="3200" i="1" dirty="0">
                <a:solidFill>
                  <a:schemeClr val="bg1"/>
                </a:solidFill>
                <a:latin typeface="Acumin Pro" panose="020B0504020202020204" pitchFamily="34" charset="0"/>
              </a:rPr>
              <a:t>Opportunities to Rise.</a:t>
            </a:r>
          </a:p>
          <a:p>
            <a:endParaRPr lang="en-US" i="1" dirty="0">
              <a:solidFill>
                <a:schemeClr val="bg1"/>
              </a:solidFill>
              <a:latin typeface="Acumin Pro" panose="020B0504020202020204" pitchFamily="34" charset="0"/>
            </a:endParaRPr>
          </a:p>
          <a:p>
            <a:pPr marL="800100" lvl="1" indent="-342900">
              <a:buFont typeface="Wingdings" panose="05000000000000000000" pitchFamily="2" charset="2"/>
              <a:buChar char="ü"/>
            </a:pPr>
            <a:r>
              <a:rPr lang="en-US" sz="3200" b="1" dirty="0">
                <a:solidFill>
                  <a:schemeClr val="bg1"/>
                </a:solidFill>
                <a:latin typeface="Acumin Pro" panose="020B0504020202020204" pitchFamily="34" charset="0"/>
              </a:rPr>
              <a:t>Conclusion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1468" y="5869891"/>
            <a:ext cx="2300532" cy="976184"/>
          </a:xfrm>
          <a:prstGeom prst="rect">
            <a:avLst/>
          </a:prstGeom>
        </p:spPr>
      </p:pic>
    </p:spTree>
    <p:extLst>
      <p:ext uri="{BB962C8B-B14F-4D97-AF65-F5344CB8AC3E}">
        <p14:creationId xmlns:p14="http://schemas.microsoft.com/office/powerpoint/2010/main" val="3743531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07910" y="289249"/>
            <a:ext cx="8322906" cy="6068735"/>
          </a:xfrm>
          <a:prstGeom prst="rect">
            <a:avLst/>
          </a:prstGeom>
          <a:solidFill>
            <a:srgbClr val="00206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572842">
            <a:off x="6919263" y="-364389"/>
            <a:ext cx="6580302" cy="5315475"/>
          </a:xfrm>
          <a:prstGeom prst="rect">
            <a:avLst/>
          </a:prstGeom>
        </p:spPr>
      </p:pic>
      <p:sp>
        <p:nvSpPr>
          <p:cNvPr id="4" name="TextBox 3"/>
          <p:cNvSpPr txBox="1"/>
          <p:nvPr/>
        </p:nvSpPr>
        <p:spPr>
          <a:xfrm>
            <a:off x="346972" y="317172"/>
            <a:ext cx="8250866" cy="5970865"/>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General Information</a:t>
            </a:r>
          </a:p>
          <a:p>
            <a:pPr algn="ctr"/>
            <a:r>
              <a:rPr lang="en-US" sz="2800" i="1" dirty="0">
                <a:solidFill>
                  <a:schemeClr val="bg1"/>
                </a:solidFill>
                <a:latin typeface="Acumin Pro" panose="020B0504020202020204" pitchFamily="34" charset="0"/>
              </a:rPr>
              <a:t>Highlights of Samoa</a:t>
            </a:r>
          </a:p>
          <a:p>
            <a:pPr algn="ctr"/>
            <a:endParaRPr lang="en-US" sz="900" i="1" dirty="0">
              <a:solidFill>
                <a:schemeClr val="bg1"/>
              </a:solidFill>
              <a:latin typeface="Acumin Pro" panose="020B0504020202020204" pitchFamily="34" charset="0"/>
            </a:endParaRPr>
          </a:p>
          <a:p>
            <a:endParaRPr lang="en-US" sz="900" i="1" dirty="0">
              <a:solidFill>
                <a:schemeClr val="bg1"/>
              </a:solidFill>
              <a:latin typeface="Acumin Pro" panose="020B0504020202020204" pitchFamily="34" charset="0"/>
            </a:endParaRPr>
          </a:p>
          <a:p>
            <a:pPr marL="457200" indent="-457200">
              <a:buFont typeface="Wingdings" panose="05000000000000000000" pitchFamily="2" charset="2"/>
              <a:buChar char="Ø"/>
            </a:pPr>
            <a:r>
              <a:rPr lang="en-US" sz="2000" dirty="0">
                <a:solidFill>
                  <a:schemeClr val="bg1"/>
                </a:solidFill>
                <a:latin typeface="Acumin Pro" panose="020B0504020202020204" pitchFamily="34" charset="0"/>
              </a:rPr>
              <a:t>Total population of </a:t>
            </a:r>
            <a:r>
              <a:rPr lang="en-US" sz="2000" b="1" dirty="0">
                <a:solidFill>
                  <a:schemeClr val="bg1"/>
                </a:solidFill>
                <a:latin typeface="Acumin Pro" panose="020B0504020202020204" pitchFamily="34" charset="0"/>
              </a:rPr>
              <a:t>198,410 (as of 2021 census)</a:t>
            </a:r>
            <a:r>
              <a:rPr lang="en-US" sz="2000" dirty="0">
                <a:solidFill>
                  <a:schemeClr val="bg1"/>
                </a:solidFill>
                <a:latin typeface="Acumin Pro" panose="020B0504020202020204" pitchFamily="34" charset="0"/>
              </a:rPr>
              <a:t>.</a:t>
            </a:r>
          </a:p>
          <a:p>
            <a:pPr marL="457200" indent="-457200">
              <a:buFont typeface="Wingdings" panose="05000000000000000000" pitchFamily="2" charset="2"/>
              <a:buChar char="Ø"/>
            </a:pPr>
            <a:endParaRPr lang="en-US" sz="2000" dirty="0">
              <a:solidFill>
                <a:schemeClr val="bg1"/>
              </a:solidFill>
              <a:latin typeface="Acumin Pro" panose="020B0504020202020204" pitchFamily="34" charset="0"/>
            </a:endParaRPr>
          </a:p>
          <a:p>
            <a:pPr marL="457200" indent="-457200">
              <a:buFont typeface="Wingdings" panose="05000000000000000000" pitchFamily="2" charset="2"/>
              <a:buChar char="Ø"/>
            </a:pPr>
            <a:r>
              <a:rPr lang="en-US" sz="2000" dirty="0">
                <a:solidFill>
                  <a:schemeClr val="bg1"/>
                </a:solidFill>
                <a:latin typeface="Acumin Pro" panose="020B0504020202020204" pitchFamily="34" charset="0"/>
              </a:rPr>
              <a:t>Situated in the </a:t>
            </a:r>
            <a:r>
              <a:rPr lang="en-US" sz="2000" b="1" dirty="0">
                <a:solidFill>
                  <a:schemeClr val="bg1"/>
                </a:solidFill>
                <a:latin typeface="Acumin Pro" panose="020B0504020202020204" pitchFamily="34" charset="0"/>
              </a:rPr>
              <a:t>South Pacific</a:t>
            </a:r>
            <a:r>
              <a:rPr lang="en-US" sz="2000" dirty="0">
                <a:solidFill>
                  <a:schemeClr val="bg1"/>
                </a:solidFill>
                <a:latin typeface="Acumin Pro" panose="020B0504020202020204" pitchFamily="34" charset="0"/>
              </a:rPr>
              <a:t>.</a:t>
            </a:r>
          </a:p>
          <a:p>
            <a:pPr marL="457200" indent="-457200">
              <a:buFont typeface="Wingdings" panose="05000000000000000000" pitchFamily="2" charset="2"/>
              <a:buChar char="Ø"/>
            </a:pPr>
            <a:endParaRPr lang="en-US" sz="2000" dirty="0">
              <a:solidFill>
                <a:schemeClr val="bg1"/>
              </a:solidFill>
              <a:latin typeface="Acumin Pro" panose="020B0504020202020204" pitchFamily="34" charset="0"/>
            </a:endParaRPr>
          </a:p>
          <a:p>
            <a:pPr marL="457200" indent="-457200">
              <a:buFont typeface="Wingdings" panose="05000000000000000000" pitchFamily="2" charset="2"/>
              <a:buChar char="Ø"/>
            </a:pPr>
            <a:r>
              <a:rPr lang="en-US" sz="2000" dirty="0">
                <a:solidFill>
                  <a:schemeClr val="bg1"/>
                </a:solidFill>
                <a:latin typeface="Acumin Pro" panose="020B0504020202020204" pitchFamily="34" charset="0"/>
              </a:rPr>
              <a:t>Native Language: </a:t>
            </a:r>
            <a:r>
              <a:rPr lang="en-US" sz="2000" b="1" i="1" dirty="0">
                <a:solidFill>
                  <a:schemeClr val="bg1"/>
                </a:solidFill>
                <a:latin typeface="Acumin Pro" panose="020B0504020202020204" pitchFamily="34" charset="0"/>
              </a:rPr>
              <a:t>Samoan</a:t>
            </a:r>
            <a:r>
              <a:rPr lang="en-US" sz="2000" dirty="0">
                <a:solidFill>
                  <a:schemeClr val="bg1"/>
                </a:solidFill>
                <a:latin typeface="Acumin Pro" panose="020B0504020202020204" pitchFamily="34" charset="0"/>
              </a:rPr>
              <a:t>.</a:t>
            </a:r>
          </a:p>
          <a:p>
            <a:pPr marL="457200" indent="-457200">
              <a:buFont typeface="Wingdings" panose="05000000000000000000" pitchFamily="2" charset="2"/>
              <a:buChar char="Ø"/>
            </a:pPr>
            <a:endParaRPr lang="en-US" sz="2800" dirty="0">
              <a:solidFill>
                <a:schemeClr val="bg1"/>
              </a:solidFill>
              <a:latin typeface="Acumin Pro" panose="020B0504020202020204" pitchFamily="34" charset="0"/>
            </a:endParaRPr>
          </a:p>
          <a:p>
            <a:pPr marL="457200" indent="-457200">
              <a:buFont typeface="Wingdings" panose="05000000000000000000" pitchFamily="2" charset="2"/>
              <a:buChar char="Ø"/>
            </a:pPr>
            <a:r>
              <a:rPr lang="en-US" sz="2000" dirty="0">
                <a:solidFill>
                  <a:schemeClr val="bg1"/>
                </a:solidFill>
                <a:latin typeface="Acumin Pro" panose="020B0504020202020204" pitchFamily="34" charset="0"/>
              </a:rPr>
              <a:t>Religion: </a:t>
            </a:r>
            <a:r>
              <a:rPr lang="en-US" sz="2000" b="1" i="1" dirty="0">
                <a:solidFill>
                  <a:schemeClr val="bg1"/>
                </a:solidFill>
                <a:latin typeface="Acumin Pro" panose="020B0504020202020204" pitchFamily="34" charset="0"/>
              </a:rPr>
              <a:t>Predominantly Christian</a:t>
            </a:r>
            <a:r>
              <a:rPr lang="en-US" sz="2000" dirty="0">
                <a:solidFill>
                  <a:schemeClr val="bg1"/>
                </a:solidFill>
                <a:latin typeface="Acumin Pro" panose="020B0504020202020204" pitchFamily="34" charset="0"/>
              </a:rPr>
              <a:t>.</a:t>
            </a:r>
          </a:p>
          <a:p>
            <a:pPr marL="457200" indent="-457200">
              <a:buFont typeface="Wingdings" panose="05000000000000000000" pitchFamily="2" charset="2"/>
              <a:buChar char="Ø"/>
            </a:pPr>
            <a:endParaRPr lang="en-US" sz="2000" dirty="0">
              <a:solidFill>
                <a:schemeClr val="bg1"/>
              </a:solidFill>
              <a:latin typeface="Acumin Pro" panose="020B0504020202020204" pitchFamily="34" charset="0"/>
            </a:endParaRPr>
          </a:p>
          <a:p>
            <a:pPr marL="457200" indent="-457200">
              <a:buFont typeface="Wingdings" panose="05000000000000000000" pitchFamily="2" charset="2"/>
              <a:buChar char="Ø"/>
            </a:pPr>
            <a:r>
              <a:rPr lang="en-US" sz="2000" b="1" dirty="0">
                <a:solidFill>
                  <a:schemeClr val="bg1"/>
                </a:solidFill>
                <a:latin typeface="Acumin Pro" panose="020B0504020202020204" pitchFamily="34" charset="0"/>
              </a:rPr>
              <a:t>Major Industries</a:t>
            </a:r>
            <a:r>
              <a:rPr lang="en-US" sz="2000" dirty="0">
                <a:solidFill>
                  <a:schemeClr val="bg1"/>
                </a:solidFill>
                <a:latin typeface="Acumin Pro" panose="020B0504020202020204" pitchFamily="34" charset="0"/>
              </a:rPr>
              <a:t>: </a:t>
            </a:r>
            <a:r>
              <a:rPr lang="en-US" sz="2000" i="1" dirty="0">
                <a:solidFill>
                  <a:schemeClr val="bg1"/>
                </a:solidFill>
                <a:latin typeface="Acumin Pro" panose="020B0504020202020204" pitchFamily="34" charset="0"/>
              </a:rPr>
              <a:t>The services sector account for 66% of GDP, followed by industry and agriculture at 23.6% and 10.4% respectively</a:t>
            </a:r>
            <a:r>
              <a:rPr lang="en-US" sz="2000" dirty="0">
                <a:solidFill>
                  <a:schemeClr val="bg1"/>
                </a:solidFill>
                <a:latin typeface="Acumin Pro" panose="020B0504020202020204" pitchFamily="34" charset="0"/>
              </a:rPr>
              <a:t>.</a:t>
            </a:r>
          </a:p>
          <a:p>
            <a:pPr marL="457200" indent="-457200">
              <a:buFont typeface="Wingdings" panose="05000000000000000000" pitchFamily="2" charset="2"/>
              <a:buChar char="Ø"/>
            </a:pPr>
            <a:endParaRPr lang="en-US" sz="2000" dirty="0">
              <a:solidFill>
                <a:schemeClr val="bg1"/>
              </a:solidFill>
              <a:latin typeface="Acumin Pro" panose="020B0504020202020204" pitchFamily="34" charset="0"/>
            </a:endParaRPr>
          </a:p>
          <a:p>
            <a:pPr marL="457200" indent="-457200">
              <a:buFont typeface="Wingdings" panose="05000000000000000000" pitchFamily="2" charset="2"/>
              <a:buChar char="Ø"/>
            </a:pPr>
            <a:r>
              <a:rPr lang="en-US" sz="2000" b="1" dirty="0">
                <a:solidFill>
                  <a:schemeClr val="bg1"/>
                </a:solidFill>
                <a:latin typeface="Acumin Pro" panose="020B0504020202020204" pitchFamily="34" charset="0"/>
              </a:rPr>
              <a:t>Exports</a:t>
            </a:r>
            <a:r>
              <a:rPr lang="en-US" sz="2000" dirty="0">
                <a:solidFill>
                  <a:schemeClr val="bg1"/>
                </a:solidFill>
                <a:latin typeface="Acumin Pro" panose="020B0504020202020204" pitchFamily="34" charset="0"/>
              </a:rPr>
              <a:t>: </a:t>
            </a:r>
            <a:r>
              <a:rPr lang="en-US" sz="2000" i="1" dirty="0">
                <a:solidFill>
                  <a:schemeClr val="bg1"/>
                </a:solidFill>
                <a:latin typeface="Acumin Pro" panose="020B0504020202020204" pitchFamily="34" charset="0"/>
              </a:rPr>
              <a:t>Agriculture employs two-thirds of the </a:t>
            </a:r>
            <a:r>
              <a:rPr lang="en-US" sz="2000" i="1" dirty="0" err="1">
                <a:solidFill>
                  <a:schemeClr val="bg1"/>
                </a:solidFill>
                <a:latin typeface="Acumin Pro" panose="020B0504020202020204" pitchFamily="34" charset="0"/>
              </a:rPr>
              <a:t>labour</a:t>
            </a:r>
            <a:r>
              <a:rPr lang="en-US" sz="2000" i="1" dirty="0">
                <a:solidFill>
                  <a:schemeClr val="bg1"/>
                </a:solidFill>
                <a:latin typeface="Acumin Pro" panose="020B0504020202020204" pitchFamily="34" charset="0"/>
              </a:rPr>
              <a:t> force and furnishes 90% of exports, featuring coconut cream, coconut oil, noni (juice of the </a:t>
            </a:r>
            <a:r>
              <a:rPr lang="en-US" sz="2000" i="1" dirty="0" err="1">
                <a:solidFill>
                  <a:schemeClr val="bg1"/>
                </a:solidFill>
                <a:latin typeface="Acumin Pro" panose="020B0504020202020204" pitchFamily="34" charset="0"/>
              </a:rPr>
              <a:t>nonu</a:t>
            </a:r>
            <a:r>
              <a:rPr lang="en-US" sz="2000" i="1" dirty="0">
                <a:solidFill>
                  <a:schemeClr val="bg1"/>
                </a:solidFill>
                <a:latin typeface="Acumin Pro" panose="020B0504020202020204" pitchFamily="34" charset="0"/>
              </a:rPr>
              <a:t> fruit, as it is known in Samoan), and copra.</a:t>
            </a:r>
            <a:endParaRPr lang="en-US" sz="1600" i="1" dirty="0">
              <a:solidFill>
                <a:schemeClr val="bg1"/>
              </a:solidFill>
              <a:latin typeface="Acumin Pro" panose="020B05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1468" y="5869891"/>
            <a:ext cx="2300532" cy="976184"/>
          </a:xfrm>
          <a:prstGeom prst="rect">
            <a:avLst/>
          </a:prstGeom>
        </p:spPr>
      </p:pic>
    </p:spTree>
    <p:extLst>
      <p:ext uri="{BB962C8B-B14F-4D97-AF65-F5344CB8AC3E}">
        <p14:creationId xmlns:p14="http://schemas.microsoft.com/office/powerpoint/2010/main" val="27056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9878" y="345233"/>
            <a:ext cx="8266922" cy="5225143"/>
          </a:xfrm>
          <a:prstGeom prst="rect">
            <a:avLst/>
          </a:prstGeom>
          <a:solidFill>
            <a:srgbClr val="00206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572842">
            <a:off x="7397436" y="365453"/>
            <a:ext cx="6580302" cy="5315475"/>
          </a:xfrm>
          <a:prstGeom prst="rect">
            <a:avLst/>
          </a:prstGeom>
        </p:spPr>
      </p:pic>
      <p:sp>
        <p:nvSpPr>
          <p:cNvPr id="4" name="TextBox 3"/>
          <p:cNvSpPr txBox="1"/>
          <p:nvPr/>
        </p:nvSpPr>
        <p:spPr>
          <a:xfrm>
            <a:off x="430862" y="375895"/>
            <a:ext cx="8250866" cy="4862870"/>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General Information</a:t>
            </a:r>
          </a:p>
          <a:p>
            <a:pPr algn="ctr"/>
            <a:r>
              <a:rPr lang="en-US" sz="2800" i="1" dirty="0">
                <a:solidFill>
                  <a:schemeClr val="bg1"/>
                </a:solidFill>
                <a:latin typeface="Acumin Pro" panose="020B0504020202020204" pitchFamily="34" charset="0"/>
              </a:rPr>
              <a:t>Highlights of Samoa</a:t>
            </a:r>
          </a:p>
          <a:p>
            <a:pPr algn="ctr"/>
            <a:endParaRPr lang="en-US" sz="900" i="1" dirty="0">
              <a:solidFill>
                <a:schemeClr val="bg1"/>
              </a:solidFill>
              <a:latin typeface="Acumin Pro" panose="020B0504020202020204" pitchFamily="34" charset="0"/>
            </a:endParaRPr>
          </a:p>
          <a:p>
            <a:pPr algn="ctr"/>
            <a:endParaRPr lang="en-US" sz="900" i="1" dirty="0">
              <a:solidFill>
                <a:schemeClr val="bg1"/>
              </a:solidFill>
              <a:latin typeface="Acumin Pro" panose="020B0504020202020204" pitchFamily="34" charset="0"/>
            </a:endParaRPr>
          </a:p>
          <a:p>
            <a:pPr algn="ctr"/>
            <a:endParaRPr lang="en-US" sz="900" i="1" dirty="0">
              <a:solidFill>
                <a:schemeClr val="bg1"/>
              </a:solidFill>
              <a:latin typeface="Acumin Pro" panose="020B0504020202020204" pitchFamily="34" charset="0"/>
            </a:endParaRPr>
          </a:p>
          <a:p>
            <a:pPr algn="ctr"/>
            <a:endParaRPr lang="en-US" sz="900" i="1" dirty="0">
              <a:solidFill>
                <a:schemeClr val="bg1"/>
              </a:solidFill>
              <a:latin typeface="Acumin Pro" panose="020B0504020202020204" pitchFamily="34" charset="0"/>
            </a:endParaRPr>
          </a:p>
          <a:p>
            <a:pPr algn="ctr"/>
            <a:endParaRPr lang="en-US" sz="900" i="1" dirty="0">
              <a:solidFill>
                <a:schemeClr val="bg1"/>
              </a:solidFill>
              <a:latin typeface="Acumin Pro" panose="020B0504020202020204" pitchFamily="34" charset="0"/>
            </a:endParaRPr>
          </a:p>
          <a:p>
            <a:pPr algn="ctr"/>
            <a:endParaRPr lang="en-US" sz="900" i="1" dirty="0">
              <a:solidFill>
                <a:schemeClr val="bg1"/>
              </a:solidFill>
              <a:latin typeface="Acumin Pro" panose="020B0504020202020204" pitchFamily="34" charset="0"/>
            </a:endParaRPr>
          </a:p>
          <a:p>
            <a:pPr marL="457200" indent="-457200">
              <a:buFont typeface="Wingdings" panose="05000000000000000000" pitchFamily="2" charset="2"/>
              <a:buChar char="Ø"/>
            </a:pPr>
            <a:r>
              <a:rPr lang="en-US" sz="2000" b="1" dirty="0">
                <a:solidFill>
                  <a:schemeClr val="bg1"/>
                </a:solidFill>
                <a:latin typeface="Acumin Pro" panose="020B0504020202020204" pitchFamily="34" charset="0"/>
              </a:rPr>
              <a:t>Imports</a:t>
            </a:r>
            <a:r>
              <a:rPr lang="en-US" sz="2000" dirty="0">
                <a:solidFill>
                  <a:schemeClr val="bg1"/>
                </a:solidFill>
                <a:latin typeface="Acumin Pro" panose="020B0504020202020204" pitchFamily="34" charset="0"/>
              </a:rPr>
              <a:t>: </a:t>
            </a:r>
            <a:r>
              <a:rPr lang="en-US" sz="2000" i="1" dirty="0">
                <a:solidFill>
                  <a:schemeClr val="bg1"/>
                </a:solidFill>
                <a:latin typeface="Acumin Pro" panose="020B0504020202020204" pitchFamily="34" charset="0"/>
              </a:rPr>
              <a:t>Refined Petroleum ($34.6M), Coated Flat-Rolled Iron ($21.6M), Non-fillet Frozen Fish ($18.7M), Metal Stoppers ($14.4M), and Poultry Meat ($12.8M), importing mostly from China ($87.3M), New Zealand ($70.6M), South Korea ($46.5M), Singapore ($29.5M), and United States ($24.8M).</a:t>
            </a:r>
          </a:p>
          <a:p>
            <a:pPr marL="457200" indent="-457200">
              <a:buFont typeface="Wingdings" panose="05000000000000000000" pitchFamily="2" charset="2"/>
              <a:buChar char="Ø"/>
            </a:pPr>
            <a:endParaRPr lang="en-US" sz="2000" i="1" dirty="0">
              <a:solidFill>
                <a:schemeClr val="bg1"/>
              </a:solidFill>
              <a:latin typeface="Acumin Pro" panose="020B0504020202020204" pitchFamily="34" charset="0"/>
            </a:endParaRPr>
          </a:p>
          <a:p>
            <a:pPr marL="457200" indent="-457200">
              <a:buFont typeface="Wingdings" panose="05000000000000000000" pitchFamily="2" charset="2"/>
              <a:buChar char="Ø"/>
            </a:pPr>
            <a:r>
              <a:rPr lang="en-US" sz="2000" b="1" dirty="0">
                <a:solidFill>
                  <a:schemeClr val="bg1"/>
                </a:solidFill>
                <a:latin typeface="Acumin Pro" panose="020B0504020202020204" pitchFamily="34" charset="0"/>
              </a:rPr>
              <a:t>Electricity Act 2010, EPC Grid Code, and Energy Sector Policy. </a:t>
            </a:r>
          </a:p>
          <a:p>
            <a:pPr marL="457200" indent="-457200">
              <a:buFont typeface="Wingdings" panose="05000000000000000000" pitchFamily="2" charset="2"/>
              <a:buChar char="Ø"/>
            </a:pPr>
            <a:endParaRPr lang="en-US" sz="2000" b="1" dirty="0">
              <a:solidFill>
                <a:schemeClr val="bg1"/>
              </a:solidFill>
              <a:latin typeface="Acumin Pro" panose="020B0504020202020204" pitchFamily="34" charset="0"/>
            </a:endParaRPr>
          </a:p>
          <a:p>
            <a:pPr marL="457200" indent="-457200">
              <a:buFont typeface="Wingdings" panose="05000000000000000000" pitchFamily="2" charset="2"/>
              <a:buChar char="Ø"/>
            </a:pPr>
            <a:r>
              <a:rPr lang="en-US" sz="2000" b="1" dirty="0">
                <a:solidFill>
                  <a:schemeClr val="bg1"/>
                </a:solidFill>
                <a:latin typeface="Acumin Pro" panose="020B0504020202020204" pitchFamily="34" charset="0"/>
              </a:rPr>
              <a:t>National Energy Coordination Committee (NECC).</a:t>
            </a:r>
            <a:endParaRPr lang="en-US" sz="1600" b="1" dirty="0">
              <a:solidFill>
                <a:schemeClr val="bg1"/>
              </a:solidFill>
              <a:latin typeface="Acumin Pro" panose="020B05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1468" y="5869891"/>
            <a:ext cx="2300532" cy="976184"/>
          </a:xfrm>
          <a:prstGeom prst="rect">
            <a:avLst/>
          </a:prstGeom>
        </p:spPr>
      </p:pic>
    </p:spTree>
    <p:extLst>
      <p:ext uri="{BB962C8B-B14F-4D97-AF65-F5344CB8AC3E}">
        <p14:creationId xmlns:p14="http://schemas.microsoft.com/office/powerpoint/2010/main" val="2679156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285" y="272399"/>
            <a:ext cx="11715558" cy="1261884"/>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Energy Situation</a:t>
            </a:r>
          </a:p>
          <a:p>
            <a:pPr algn="ctr"/>
            <a:r>
              <a:rPr lang="en-US" sz="2800" i="1" dirty="0">
                <a:solidFill>
                  <a:schemeClr val="bg1"/>
                </a:solidFill>
                <a:latin typeface="Acumin Pro" panose="020B0504020202020204" pitchFamily="34" charset="0"/>
              </a:rPr>
              <a:t>Review of Present</a:t>
            </a:r>
            <a:endParaRPr lang="en-US" sz="900" i="1" dirty="0">
              <a:solidFill>
                <a:schemeClr val="bg1"/>
              </a:solidFill>
              <a:latin typeface="Acumin Pro" panose="020B05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1468" y="5869891"/>
            <a:ext cx="2300532" cy="976184"/>
          </a:xfrm>
          <a:prstGeom prst="rect">
            <a:avLst/>
          </a:prstGeom>
        </p:spPr>
      </p:pic>
      <p:sp>
        <p:nvSpPr>
          <p:cNvPr id="9" name="TextBox 8"/>
          <p:cNvSpPr txBox="1"/>
          <p:nvPr/>
        </p:nvSpPr>
        <p:spPr>
          <a:xfrm>
            <a:off x="251291" y="2722914"/>
            <a:ext cx="2371960" cy="2769989"/>
          </a:xfrm>
          <a:prstGeom prst="rect">
            <a:avLst/>
          </a:prstGeom>
          <a:noFill/>
        </p:spPr>
        <p:txBody>
          <a:bodyPr wrap="square" rtlCol="0">
            <a:spAutoFit/>
          </a:bodyPr>
          <a:lstStyle/>
          <a:p>
            <a:r>
              <a:rPr lang="en-US" b="1" u="sng" dirty="0">
                <a:solidFill>
                  <a:srgbClr val="FFFF00"/>
                </a:solidFill>
                <a:latin typeface="Acumin Pro" panose="020B0504020202020204" pitchFamily="34" charset="0"/>
              </a:rPr>
              <a:t>Primary Energy</a:t>
            </a:r>
            <a:endParaRPr lang="en-US" sz="1600" b="1" u="sng" dirty="0">
              <a:solidFill>
                <a:srgbClr val="FFFF00"/>
              </a:solidFill>
              <a:latin typeface="Acumin Pro" panose="020B0504020202020204" pitchFamily="34" charset="0"/>
            </a:endParaRPr>
          </a:p>
          <a:p>
            <a:endParaRPr lang="en-US" sz="1600" b="1" dirty="0">
              <a:solidFill>
                <a:srgbClr val="FFFF00"/>
              </a:solidFill>
              <a:latin typeface="Acumin Pro" panose="020B0504020202020204" pitchFamily="34" charset="0"/>
            </a:endParaRPr>
          </a:p>
          <a:p>
            <a:r>
              <a:rPr lang="en-US" sz="1400" dirty="0">
                <a:solidFill>
                  <a:schemeClr val="bg1"/>
                </a:solidFill>
                <a:latin typeface="Acumin Pro" panose="020B0504020202020204" pitchFamily="34" charset="0"/>
              </a:rPr>
              <a:t>Maximum demand of 26MW.</a:t>
            </a:r>
          </a:p>
          <a:p>
            <a:endParaRPr lang="en-US" sz="1400" dirty="0">
              <a:solidFill>
                <a:schemeClr val="bg1"/>
              </a:solidFill>
              <a:latin typeface="Acumin Pro" panose="020B0504020202020204" pitchFamily="34" charset="0"/>
            </a:endParaRPr>
          </a:p>
          <a:p>
            <a:r>
              <a:rPr lang="en-US" sz="1400" dirty="0">
                <a:solidFill>
                  <a:schemeClr val="bg1"/>
                </a:solidFill>
                <a:latin typeface="Acumin Pro" panose="020B0504020202020204" pitchFamily="34" charset="0"/>
              </a:rPr>
              <a:t>60% from renewable sources (15.7% Hydro, 49.8% Solar, and 1% Wind).</a:t>
            </a:r>
          </a:p>
          <a:p>
            <a:endParaRPr lang="en-US" sz="1400" dirty="0">
              <a:solidFill>
                <a:schemeClr val="bg1"/>
              </a:solidFill>
              <a:latin typeface="Acumin Pro" panose="020B0504020202020204" pitchFamily="34" charset="0"/>
            </a:endParaRPr>
          </a:p>
          <a:p>
            <a:r>
              <a:rPr lang="en-US" sz="1400" dirty="0">
                <a:solidFill>
                  <a:schemeClr val="bg1"/>
                </a:solidFill>
                <a:latin typeface="Acumin Pro" panose="020B0504020202020204" pitchFamily="34" charset="0"/>
              </a:rPr>
              <a:t>33.5% generation contribution by Diesel stations (average MD).</a:t>
            </a:r>
          </a:p>
        </p:txBody>
      </p:sp>
      <p:sp>
        <p:nvSpPr>
          <p:cNvPr id="2" name="Rectangle 1"/>
          <p:cNvSpPr/>
          <p:nvPr/>
        </p:nvSpPr>
        <p:spPr>
          <a:xfrm>
            <a:off x="2698545" y="2117723"/>
            <a:ext cx="102550" cy="3662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1" name="TextBox 10"/>
          <p:cNvSpPr txBox="1"/>
          <p:nvPr/>
        </p:nvSpPr>
        <p:spPr>
          <a:xfrm>
            <a:off x="3148721" y="2500960"/>
            <a:ext cx="3680891" cy="3046988"/>
          </a:xfrm>
          <a:prstGeom prst="rect">
            <a:avLst/>
          </a:prstGeom>
          <a:noFill/>
        </p:spPr>
        <p:txBody>
          <a:bodyPr wrap="square" rtlCol="0">
            <a:spAutoFit/>
          </a:bodyPr>
          <a:lstStyle/>
          <a:p>
            <a:r>
              <a:rPr lang="en-US" sz="2800" b="1" u="sng" dirty="0">
                <a:solidFill>
                  <a:srgbClr val="FFFF00"/>
                </a:solidFill>
                <a:latin typeface="Acumin Pro" panose="020B0504020202020204" pitchFamily="34" charset="0"/>
              </a:rPr>
              <a:t>Installed Capacity</a:t>
            </a:r>
            <a:endParaRPr lang="en-US" sz="2400" b="1" u="sng" dirty="0">
              <a:solidFill>
                <a:srgbClr val="FFFF00"/>
              </a:solidFill>
              <a:latin typeface="Acumin Pro" panose="020B0504020202020204" pitchFamily="34" charset="0"/>
            </a:endParaRPr>
          </a:p>
          <a:p>
            <a:endParaRPr lang="en-US" sz="2400" b="1" dirty="0">
              <a:solidFill>
                <a:srgbClr val="FFFF00"/>
              </a:solidFill>
              <a:latin typeface="Acumin Pro" panose="020B0504020202020204" pitchFamily="34" charset="0"/>
            </a:endParaRPr>
          </a:p>
          <a:p>
            <a:r>
              <a:rPr lang="en-US" sz="2000" dirty="0">
                <a:solidFill>
                  <a:schemeClr val="bg1"/>
                </a:solidFill>
                <a:latin typeface="Acumin Pro" panose="020B0504020202020204" pitchFamily="34" charset="0"/>
              </a:rPr>
              <a:t>50.3MW Total Generation Capacity.</a:t>
            </a:r>
          </a:p>
          <a:p>
            <a:endParaRPr lang="en-US" sz="2000" dirty="0">
              <a:solidFill>
                <a:schemeClr val="bg1"/>
              </a:solidFill>
              <a:latin typeface="Acumin Pro" panose="020B0504020202020204" pitchFamily="34" charset="0"/>
            </a:endParaRPr>
          </a:p>
          <a:p>
            <a:r>
              <a:rPr lang="en-US" sz="2000" dirty="0">
                <a:solidFill>
                  <a:schemeClr val="bg1"/>
                </a:solidFill>
                <a:latin typeface="Acumin Pro" panose="020B0504020202020204" pitchFamily="34" charset="0"/>
              </a:rPr>
              <a:t>Diesel		45.8%</a:t>
            </a:r>
          </a:p>
          <a:p>
            <a:r>
              <a:rPr lang="en-US" sz="2000" dirty="0">
                <a:solidFill>
                  <a:schemeClr val="bg1"/>
                </a:solidFill>
                <a:latin typeface="Acumin Pro" panose="020B0504020202020204" pitchFamily="34" charset="0"/>
              </a:rPr>
              <a:t>Hydropower	25.9%</a:t>
            </a:r>
          </a:p>
          <a:p>
            <a:r>
              <a:rPr lang="en-US" sz="2000" dirty="0">
                <a:solidFill>
                  <a:schemeClr val="bg1"/>
                </a:solidFill>
                <a:latin typeface="Acumin Pro" panose="020B0504020202020204" pitchFamily="34" charset="0"/>
              </a:rPr>
              <a:t>Solar		27.1%</a:t>
            </a:r>
          </a:p>
          <a:p>
            <a:r>
              <a:rPr lang="en-US" sz="2000" dirty="0">
                <a:solidFill>
                  <a:schemeClr val="bg1"/>
                </a:solidFill>
                <a:latin typeface="Acumin Pro" panose="020B0504020202020204" pitchFamily="34" charset="0"/>
              </a:rPr>
              <a:t>Other		1.2%</a:t>
            </a:r>
          </a:p>
        </p:txBody>
      </p:sp>
      <p:sp>
        <p:nvSpPr>
          <p:cNvPr id="13" name="Rectangle 12"/>
          <p:cNvSpPr/>
          <p:nvPr/>
        </p:nvSpPr>
        <p:spPr>
          <a:xfrm>
            <a:off x="6707194" y="2117723"/>
            <a:ext cx="102550" cy="3662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4" name="TextBox 13"/>
          <p:cNvSpPr txBox="1"/>
          <p:nvPr/>
        </p:nvSpPr>
        <p:spPr>
          <a:xfrm>
            <a:off x="7014535" y="2670292"/>
            <a:ext cx="2371960" cy="2939266"/>
          </a:xfrm>
          <a:prstGeom prst="rect">
            <a:avLst/>
          </a:prstGeom>
          <a:noFill/>
        </p:spPr>
        <p:txBody>
          <a:bodyPr wrap="square" rtlCol="0">
            <a:spAutoFit/>
          </a:bodyPr>
          <a:lstStyle/>
          <a:p>
            <a:r>
              <a:rPr lang="en-US" b="1" u="sng" dirty="0">
                <a:solidFill>
                  <a:srgbClr val="FFFF00"/>
                </a:solidFill>
                <a:latin typeface="Acumin Pro" panose="020B0504020202020204" pitchFamily="34" charset="0"/>
              </a:rPr>
              <a:t>Electricity Tariff</a:t>
            </a:r>
            <a:endParaRPr lang="en-US" sz="1600" b="1" u="sng" dirty="0">
              <a:solidFill>
                <a:srgbClr val="FFFF00"/>
              </a:solidFill>
              <a:latin typeface="Acumin Pro" panose="020B0504020202020204" pitchFamily="34" charset="0"/>
            </a:endParaRPr>
          </a:p>
          <a:p>
            <a:endParaRPr lang="en-US" sz="1600" b="1" dirty="0">
              <a:solidFill>
                <a:srgbClr val="FFFF00"/>
              </a:solidFill>
              <a:latin typeface="Acumin Pro" panose="020B0504020202020204" pitchFamily="34" charset="0"/>
            </a:endParaRPr>
          </a:p>
          <a:p>
            <a:r>
              <a:rPr lang="en-US" sz="1400" b="1" dirty="0">
                <a:solidFill>
                  <a:schemeClr val="bg1"/>
                </a:solidFill>
                <a:latin typeface="Acumin Pro" panose="020B0504020202020204" pitchFamily="34" charset="0"/>
              </a:rPr>
              <a:t>WST$0.52/kWh</a:t>
            </a:r>
          </a:p>
          <a:p>
            <a:r>
              <a:rPr lang="en-US" sz="1400" dirty="0">
                <a:solidFill>
                  <a:schemeClr val="bg1"/>
                </a:solidFill>
                <a:latin typeface="Acumin Pro" panose="020B0504020202020204" pitchFamily="34" charset="0"/>
              </a:rPr>
              <a:t>Domestic Prepaid.</a:t>
            </a:r>
          </a:p>
          <a:p>
            <a:r>
              <a:rPr lang="en-US" sz="1400" b="1" dirty="0">
                <a:solidFill>
                  <a:schemeClr val="bg1"/>
                </a:solidFill>
                <a:latin typeface="Acumin Pro" panose="020B0504020202020204" pitchFamily="34" charset="0"/>
              </a:rPr>
              <a:t>WST$0.63/kWh</a:t>
            </a:r>
          </a:p>
          <a:p>
            <a:r>
              <a:rPr lang="en-US" sz="1400" dirty="0">
                <a:solidFill>
                  <a:schemeClr val="bg1"/>
                </a:solidFill>
                <a:latin typeface="Acumin Pro" panose="020B0504020202020204" pitchFamily="34" charset="0"/>
              </a:rPr>
              <a:t>Non-Domestic Prepaid.</a:t>
            </a:r>
          </a:p>
          <a:p>
            <a:endParaRPr lang="en-US" sz="1400" dirty="0">
              <a:solidFill>
                <a:schemeClr val="bg1"/>
              </a:solidFill>
              <a:latin typeface="Acumin Pro" panose="020B0504020202020204" pitchFamily="34" charset="0"/>
            </a:endParaRPr>
          </a:p>
          <a:p>
            <a:r>
              <a:rPr lang="en-US" sz="1400" b="1" dirty="0">
                <a:solidFill>
                  <a:schemeClr val="bg1"/>
                </a:solidFill>
                <a:latin typeface="Acumin Pro" panose="020B0504020202020204" pitchFamily="34" charset="0"/>
              </a:rPr>
              <a:t>WST$0.63/kWh</a:t>
            </a:r>
          </a:p>
          <a:p>
            <a:r>
              <a:rPr lang="en-US" sz="1400" dirty="0">
                <a:solidFill>
                  <a:schemeClr val="bg1"/>
                </a:solidFill>
                <a:latin typeface="Acumin Pro" panose="020B0504020202020204" pitchFamily="34" charset="0"/>
              </a:rPr>
              <a:t>Domestic Postpaid.</a:t>
            </a:r>
          </a:p>
          <a:p>
            <a:r>
              <a:rPr lang="en-US" sz="1400" b="1" dirty="0">
                <a:solidFill>
                  <a:schemeClr val="bg1"/>
                </a:solidFill>
                <a:latin typeface="Acumin Pro" panose="020B0504020202020204" pitchFamily="34" charset="0"/>
              </a:rPr>
              <a:t>WST$0.67/kWh</a:t>
            </a:r>
          </a:p>
          <a:p>
            <a:r>
              <a:rPr lang="en-US" sz="1400" dirty="0">
                <a:solidFill>
                  <a:schemeClr val="bg1"/>
                </a:solidFill>
                <a:latin typeface="Acumin Pro" panose="020B0504020202020204" pitchFamily="34" charset="0"/>
              </a:rPr>
              <a:t>Non-Domestic Postpaid.</a:t>
            </a:r>
          </a:p>
          <a:p>
            <a:endParaRPr lang="en-US" sz="1400" dirty="0">
              <a:solidFill>
                <a:schemeClr val="bg1"/>
              </a:solidFill>
              <a:latin typeface="Acumin Pro" panose="020B0504020202020204" pitchFamily="34" charset="0"/>
            </a:endParaRPr>
          </a:p>
          <a:p>
            <a:r>
              <a:rPr lang="en-US" sz="1050" dirty="0">
                <a:solidFill>
                  <a:schemeClr val="bg1"/>
                </a:solidFill>
                <a:latin typeface="Acumin Pro" panose="020B0504020202020204" pitchFamily="34" charset="0"/>
              </a:rPr>
              <a:t>Fixed rates for Top 100 consumers.</a:t>
            </a:r>
          </a:p>
        </p:txBody>
      </p:sp>
      <p:sp>
        <p:nvSpPr>
          <p:cNvPr id="15" name="Rectangle 14"/>
          <p:cNvSpPr/>
          <p:nvPr/>
        </p:nvSpPr>
        <p:spPr>
          <a:xfrm>
            <a:off x="9385181" y="2117723"/>
            <a:ext cx="102550" cy="3662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6" name="TextBox 15"/>
          <p:cNvSpPr txBox="1"/>
          <p:nvPr/>
        </p:nvSpPr>
        <p:spPr>
          <a:xfrm>
            <a:off x="9671348" y="2670292"/>
            <a:ext cx="2371960" cy="1692771"/>
          </a:xfrm>
          <a:prstGeom prst="rect">
            <a:avLst/>
          </a:prstGeom>
          <a:noFill/>
        </p:spPr>
        <p:txBody>
          <a:bodyPr wrap="square" rtlCol="0">
            <a:spAutoFit/>
          </a:bodyPr>
          <a:lstStyle/>
          <a:p>
            <a:r>
              <a:rPr lang="en-US" b="1" u="sng" dirty="0">
                <a:solidFill>
                  <a:srgbClr val="FFFF00"/>
                </a:solidFill>
                <a:latin typeface="Acumin Pro" panose="020B0504020202020204" pitchFamily="34" charset="0"/>
              </a:rPr>
              <a:t>Fuel Unit Price</a:t>
            </a:r>
            <a:endParaRPr lang="en-US" sz="1600" b="1" u="sng" dirty="0">
              <a:solidFill>
                <a:srgbClr val="FFFF00"/>
              </a:solidFill>
              <a:latin typeface="Acumin Pro" panose="020B0504020202020204" pitchFamily="34" charset="0"/>
            </a:endParaRPr>
          </a:p>
          <a:p>
            <a:endParaRPr lang="en-US" sz="1600" b="1" dirty="0">
              <a:solidFill>
                <a:srgbClr val="FFFF00"/>
              </a:solidFill>
              <a:latin typeface="Acumin Pro" panose="020B0504020202020204" pitchFamily="34" charset="0"/>
            </a:endParaRPr>
          </a:p>
          <a:p>
            <a:r>
              <a:rPr lang="en-US" sz="1400" dirty="0">
                <a:solidFill>
                  <a:schemeClr val="bg1"/>
                </a:solidFill>
                <a:latin typeface="Acumin Pro" panose="020B0504020202020204" pitchFamily="34" charset="0"/>
              </a:rPr>
              <a:t>Diesel = WST$4.69/L.</a:t>
            </a:r>
          </a:p>
          <a:p>
            <a:endParaRPr lang="en-US" sz="1400" dirty="0">
              <a:solidFill>
                <a:schemeClr val="bg1"/>
              </a:solidFill>
              <a:latin typeface="Acumin Pro" panose="020B0504020202020204" pitchFamily="34" charset="0"/>
            </a:endParaRPr>
          </a:p>
          <a:p>
            <a:r>
              <a:rPr lang="en-US" sz="1400" dirty="0">
                <a:solidFill>
                  <a:schemeClr val="bg1"/>
                </a:solidFill>
                <a:latin typeface="Acumin Pro" panose="020B0504020202020204" pitchFamily="34" charset="0"/>
              </a:rPr>
              <a:t>Petrol = WST$4.36/L.</a:t>
            </a:r>
          </a:p>
          <a:p>
            <a:endParaRPr lang="en-US" sz="1400" dirty="0">
              <a:solidFill>
                <a:schemeClr val="bg1"/>
              </a:solidFill>
              <a:latin typeface="Acumin Pro" panose="020B0504020202020204" pitchFamily="34" charset="0"/>
            </a:endParaRPr>
          </a:p>
          <a:p>
            <a:r>
              <a:rPr lang="en-US" sz="1400" dirty="0">
                <a:solidFill>
                  <a:schemeClr val="bg1"/>
                </a:solidFill>
                <a:latin typeface="Acumin Pro" panose="020B0504020202020204" pitchFamily="34" charset="0"/>
              </a:rPr>
              <a:t>Kerosene = WST$4.24/L</a:t>
            </a:r>
          </a:p>
        </p:txBody>
      </p:sp>
    </p:spTree>
    <p:extLst>
      <p:ext uri="{BB962C8B-B14F-4D97-AF65-F5344CB8AC3E}">
        <p14:creationId xmlns:p14="http://schemas.microsoft.com/office/powerpoint/2010/main" val="1901238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chemeClr val="accent6"/>
            </a:gs>
            <a:gs pos="100000">
              <a:schemeClr val="accent6"/>
            </a:gs>
          </a:gsLst>
          <a:lin ang="4200000" scaled="0"/>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572842">
            <a:off x="-3290152" y="273172"/>
            <a:ext cx="6580302" cy="5315475"/>
          </a:xfrm>
          <a:prstGeom prst="rect">
            <a:avLst/>
          </a:prstGeom>
        </p:spPr>
      </p:pic>
      <p:sp>
        <p:nvSpPr>
          <p:cNvPr id="4" name="TextBox 3"/>
          <p:cNvSpPr txBox="1"/>
          <p:nvPr/>
        </p:nvSpPr>
        <p:spPr>
          <a:xfrm>
            <a:off x="2650921" y="421411"/>
            <a:ext cx="8838380" cy="5232202"/>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E-Mobility Pilot Project</a:t>
            </a:r>
          </a:p>
          <a:p>
            <a:pPr algn="ctr"/>
            <a:r>
              <a:rPr lang="en-US" sz="2800" i="1" dirty="0">
                <a:solidFill>
                  <a:schemeClr val="bg1"/>
                </a:solidFill>
                <a:latin typeface="Acumin Pro" panose="020B0504020202020204" pitchFamily="34" charset="0"/>
              </a:rPr>
              <a:t>Charging towards the Future</a:t>
            </a:r>
          </a:p>
          <a:p>
            <a:pPr algn="ctr"/>
            <a:endParaRPr lang="en-US" sz="900" i="1" dirty="0">
              <a:solidFill>
                <a:schemeClr val="bg1"/>
              </a:solidFill>
              <a:latin typeface="Acumin Pro" panose="020B0504020202020204" pitchFamily="34" charset="0"/>
            </a:endParaRPr>
          </a:p>
          <a:p>
            <a:endParaRPr lang="en-US" sz="900" i="1" dirty="0">
              <a:solidFill>
                <a:schemeClr val="bg1"/>
              </a:solidFill>
              <a:latin typeface="Acumin Pro" panose="020B0504020202020204" pitchFamily="34" charset="0"/>
            </a:endParaRPr>
          </a:p>
          <a:p>
            <a:pPr marL="457200" indent="-457200">
              <a:buFont typeface="Wingdings" panose="05000000000000000000" pitchFamily="2" charset="2"/>
              <a:buChar char="Ø"/>
            </a:pPr>
            <a:r>
              <a:rPr lang="en-US" sz="2000" b="1" dirty="0">
                <a:solidFill>
                  <a:schemeClr val="bg1"/>
                </a:solidFill>
                <a:latin typeface="Acumin Pro" panose="020B0504020202020204" pitchFamily="34" charset="0"/>
              </a:rPr>
              <a:t>Objective: </a:t>
            </a:r>
            <a:r>
              <a:rPr lang="en-US" sz="2000" i="1" dirty="0">
                <a:solidFill>
                  <a:schemeClr val="bg1"/>
                </a:solidFill>
                <a:latin typeface="Acumin Pro" panose="020B0504020202020204" pitchFamily="34" charset="0"/>
              </a:rPr>
              <a:t>Synthesize existing research on projections for electric vehicle supply, and price for the period 2020 – 2030. Quantifying the:</a:t>
            </a:r>
          </a:p>
          <a:p>
            <a:pPr marL="457200" indent="-457200">
              <a:buFont typeface="Wingdings" panose="05000000000000000000" pitchFamily="2" charset="2"/>
              <a:buChar char="Ø"/>
            </a:pPr>
            <a:endParaRPr lang="en-US" sz="2000" i="1" dirty="0">
              <a:solidFill>
                <a:schemeClr val="bg1"/>
              </a:solidFill>
              <a:latin typeface="Acumin Pro" panose="020B0504020202020204" pitchFamily="34" charset="0"/>
            </a:endParaRPr>
          </a:p>
          <a:p>
            <a:pPr marL="457200" indent="-457200">
              <a:buFont typeface="+mj-lt"/>
              <a:buAutoNum type="arabicPeriod"/>
            </a:pPr>
            <a:r>
              <a:rPr lang="en-US" sz="2000" b="1" i="1" dirty="0">
                <a:solidFill>
                  <a:schemeClr val="bg1"/>
                </a:solidFill>
                <a:latin typeface="Acumin Pro" panose="020B0504020202020204" pitchFamily="34" charset="0"/>
              </a:rPr>
              <a:t>Expected level of electric vehicle production in key supply markets.</a:t>
            </a:r>
          </a:p>
          <a:p>
            <a:pPr marL="457200" indent="-457200">
              <a:buFont typeface="+mj-lt"/>
              <a:buAutoNum type="arabicPeriod"/>
            </a:pPr>
            <a:endParaRPr lang="en-US" sz="2000" b="1" i="1" dirty="0">
              <a:solidFill>
                <a:schemeClr val="bg1"/>
              </a:solidFill>
              <a:latin typeface="Acumin Pro" panose="020B0504020202020204" pitchFamily="34" charset="0"/>
            </a:endParaRPr>
          </a:p>
          <a:p>
            <a:pPr marL="457200" indent="-457200">
              <a:buFont typeface="+mj-lt"/>
              <a:buAutoNum type="arabicPeriod"/>
            </a:pPr>
            <a:r>
              <a:rPr lang="en-US" sz="2000" b="1" i="1" dirty="0">
                <a:solidFill>
                  <a:schemeClr val="bg1"/>
                </a:solidFill>
                <a:latin typeface="Acumin Pro" panose="020B0504020202020204" pitchFamily="34" charset="0"/>
              </a:rPr>
              <a:t>Potential supply of new electric vehicles into Samoa.</a:t>
            </a:r>
          </a:p>
          <a:p>
            <a:pPr marL="457200" indent="-457200">
              <a:buFont typeface="+mj-lt"/>
              <a:buAutoNum type="arabicPeriod"/>
            </a:pPr>
            <a:endParaRPr lang="en-US" sz="2000" b="1" i="1" dirty="0">
              <a:solidFill>
                <a:schemeClr val="bg1"/>
              </a:solidFill>
              <a:latin typeface="Acumin Pro" panose="020B0504020202020204" pitchFamily="34" charset="0"/>
            </a:endParaRPr>
          </a:p>
          <a:p>
            <a:pPr marL="457200" indent="-457200">
              <a:buFont typeface="+mj-lt"/>
              <a:buAutoNum type="arabicPeriod"/>
            </a:pPr>
            <a:r>
              <a:rPr lang="en-US" sz="2000" b="1" i="1" dirty="0">
                <a:solidFill>
                  <a:schemeClr val="bg1"/>
                </a:solidFill>
                <a:latin typeface="Acumin Pro" panose="020B0504020202020204" pitchFamily="34" charset="0"/>
              </a:rPr>
              <a:t>Expected change in the price of new electric vehicles (including electric vehicle batteries) available to Samoa.</a:t>
            </a:r>
          </a:p>
          <a:p>
            <a:pPr marL="457200" indent="-457200">
              <a:buFont typeface="+mj-lt"/>
              <a:buAutoNum type="arabicPeriod"/>
            </a:pPr>
            <a:endParaRPr lang="en-US" sz="2000" i="1" dirty="0">
              <a:solidFill>
                <a:schemeClr val="bg1"/>
              </a:solidFill>
              <a:latin typeface="Acumin Pro" panose="020B0504020202020204" pitchFamily="34" charset="0"/>
            </a:endParaRPr>
          </a:p>
          <a:p>
            <a:pPr marL="342900" indent="-342900">
              <a:buFont typeface="Wingdings" panose="05000000000000000000" pitchFamily="2" charset="2"/>
              <a:buChar char="Ø"/>
            </a:pPr>
            <a:r>
              <a:rPr lang="en-US" sz="2000" i="1" dirty="0">
                <a:solidFill>
                  <a:schemeClr val="bg1"/>
                </a:solidFill>
                <a:latin typeface="Acumin Pro" panose="020B0504020202020204" pitchFamily="34" charset="0"/>
              </a:rPr>
              <a:t>Information collation limited to neighborhood and conventional passenger vehicles (2020 to 2023). Light and heavy commercial (2024).</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1468" y="5869891"/>
            <a:ext cx="2300532" cy="976184"/>
          </a:xfrm>
          <a:prstGeom prst="rect">
            <a:avLst/>
          </a:prstGeom>
        </p:spPr>
      </p:pic>
    </p:spTree>
    <p:extLst>
      <p:ext uri="{BB962C8B-B14F-4D97-AF65-F5344CB8AC3E}">
        <p14:creationId xmlns:p14="http://schemas.microsoft.com/office/powerpoint/2010/main" val="169125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chemeClr val="accent6"/>
            </a:gs>
            <a:gs pos="100000">
              <a:schemeClr val="accent6"/>
            </a:gs>
          </a:gsLst>
          <a:lin ang="4200000" scaled="0"/>
          <a:tileRect/>
        </a:gradFill>
        <a:effectLst/>
      </p:bgPr>
    </p:bg>
    <p:spTree>
      <p:nvGrpSpPr>
        <p:cNvPr id="1" name=""/>
        <p:cNvGrpSpPr/>
        <p:nvPr/>
      </p:nvGrpSpPr>
      <p:grpSpPr>
        <a:xfrm>
          <a:off x="0" y="0"/>
          <a:ext cx="0" cy="0"/>
          <a:chOff x="0" y="0"/>
          <a:chExt cx="0" cy="0"/>
        </a:xfrm>
      </p:grpSpPr>
      <p:sp>
        <p:nvSpPr>
          <p:cNvPr id="4" name="TextBox 3"/>
          <p:cNvSpPr txBox="1"/>
          <p:nvPr/>
        </p:nvSpPr>
        <p:spPr>
          <a:xfrm>
            <a:off x="456258" y="623452"/>
            <a:ext cx="9904145" cy="5309146"/>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E-Mobility Pilot Project</a:t>
            </a:r>
          </a:p>
          <a:p>
            <a:pPr algn="ctr"/>
            <a:r>
              <a:rPr lang="en-US" sz="2800" i="1" dirty="0">
                <a:solidFill>
                  <a:schemeClr val="bg1"/>
                </a:solidFill>
                <a:latin typeface="Acumin Pro" panose="020B0504020202020204" pitchFamily="34" charset="0"/>
              </a:rPr>
              <a:t>Charging towards the Future</a:t>
            </a:r>
          </a:p>
          <a:p>
            <a:endParaRPr lang="en-US" sz="900" i="1" dirty="0">
              <a:solidFill>
                <a:schemeClr val="bg1"/>
              </a:solidFill>
              <a:latin typeface="Acumin Pro" panose="020B0504020202020204" pitchFamily="34" charset="0"/>
            </a:endParaRPr>
          </a:p>
          <a:p>
            <a:pPr marL="457200" indent="-457200">
              <a:buFont typeface="Wingdings" panose="05000000000000000000" pitchFamily="2" charset="2"/>
              <a:buChar char="Ø"/>
            </a:pPr>
            <a:r>
              <a:rPr lang="en-US" sz="2000" b="1" dirty="0">
                <a:solidFill>
                  <a:schemeClr val="bg1"/>
                </a:solidFill>
                <a:latin typeface="Acumin Pro" panose="020B0504020202020204" pitchFamily="34" charset="0"/>
              </a:rPr>
              <a:t>Samoa Context</a:t>
            </a:r>
          </a:p>
          <a:p>
            <a:pPr marL="457200" indent="-457200">
              <a:buFont typeface="Wingdings" panose="05000000000000000000" pitchFamily="2" charset="2"/>
              <a:buChar char="Ø"/>
            </a:pPr>
            <a:endParaRPr lang="en-US" sz="1600" b="1" dirty="0">
              <a:solidFill>
                <a:schemeClr val="bg1"/>
              </a:solidFill>
              <a:latin typeface="Acumin Pro" panose="020B0504020202020204" pitchFamily="34" charset="0"/>
            </a:endParaRPr>
          </a:p>
          <a:p>
            <a:pPr marL="914400" lvl="1" indent="-457200">
              <a:buFont typeface="Wingdings" panose="05000000000000000000" pitchFamily="2" charset="2"/>
              <a:buChar char="§"/>
            </a:pPr>
            <a:r>
              <a:rPr lang="en-US" sz="2000" dirty="0">
                <a:solidFill>
                  <a:schemeClr val="bg1"/>
                </a:solidFill>
                <a:latin typeface="Acumin Pro" panose="020B0504020202020204" pitchFamily="34" charset="0"/>
              </a:rPr>
              <a:t>Samoa is an extremely small market on the global scale. Limited policies and incentives are available to encourage the uptake of electric vehicles.</a:t>
            </a:r>
          </a:p>
          <a:p>
            <a:pPr marL="914400" lvl="1" indent="-457200">
              <a:buFont typeface="Wingdings" panose="05000000000000000000" pitchFamily="2" charset="2"/>
              <a:buChar char="§"/>
            </a:pPr>
            <a:endParaRPr lang="en-US" sz="2000" dirty="0">
              <a:solidFill>
                <a:schemeClr val="bg1"/>
              </a:solidFill>
              <a:latin typeface="Acumin Pro" panose="020B0504020202020204" pitchFamily="34" charset="0"/>
            </a:endParaRPr>
          </a:p>
          <a:p>
            <a:pPr marL="914400" lvl="1" indent="-457200">
              <a:buFont typeface="Wingdings" panose="05000000000000000000" pitchFamily="2" charset="2"/>
              <a:buChar char="§"/>
            </a:pPr>
            <a:r>
              <a:rPr lang="en-US" sz="2000" dirty="0">
                <a:solidFill>
                  <a:schemeClr val="bg1"/>
                </a:solidFill>
                <a:latin typeface="Acumin Pro" panose="020B0504020202020204" pitchFamily="34" charset="0"/>
              </a:rPr>
              <a:t>Supply of electric vehicles to Samoa is extremely limited.</a:t>
            </a:r>
          </a:p>
          <a:p>
            <a:pPr lvl="1"/>
            <a:endParaRPr lang="en-US" sz="2000" dirty="0">
              <a:solidFill>
                <a:schemeClr val="bg1"/>
              </a:solidFill>
              <a:latin typeface="Acumin Pro" panose="020B0504020202020204" pitchFamily="34" charset="0"/>
            </a:endParaRPr>
          </a:p>
          <a:p>
            <a:pPr marL="914400" lvl="1" indent="-457200">
              <a:buFont typeface="Wingdings" panose="05000000000000000000" pitchFamily="2" charset="2"/>
              <a:buChar char="§"/>
            </a:pPr>
            <a:r>
              <a:rPr lang="en-US" sz="2000" dirty="0">
                <a:solidFill>
                  <a:schemeClr val="bg1"/>
                </a:solidFill>
                <a:latin typeface="Acumin Pro" panose="020B0504020202020204" pitchFamily="34" charset="0"/>
              </a:rPr>
              <a:t>Up to 60MW of new renewable energy projects forecasted up to 2031.</a:t>
            </a:r>
          </a:p>
          <a:p>
            <a:pPr marL="914400" lvl="1" indent="-457200">
              <a:buFont typeface="Wingdings" panose="05000000000000000000" pitchFamily="2" charset="2"/>
              <a:buChar char="§"/>
            </a:pPr>
            <a:endParaRPr lang="en-US" sz="2000" b="1" dirty="0">
              <a:solidFill>
                <a:schemeClr val="bg1"/>
              </a:solidFill>
              <a:latin typeface="Acumin Pro" panose="020B0504020202020204" pitchFamily="34" charset="0"/>
            </a:endParaRPr>
          </a:p>
          <a:p>
            <a:pPr marL="342900" indent="-342900">
              <a:buFont typeface="Wingdings" panose="05000000000000000000" pitchFamily="2" charset="2"/>
              <a:buChar char="Ø"/>
            </a:pPr>
            <a:r>
              <a:rPr lang="en-US" sz="2000" b="1" dirty="0">
                <a:solidFill>
                  <a:schemeClr val="bg1"/>
                </a:solidFill>
                <a:latin typeface="Acumin Pro" panose="020B0504020202020204" pitchFamily="34" charset="0"/>
              </a:rPr>
              <a:t>Key Findings</a:t>
            </a:r>
          </a:p>
          <a:p>
            <a:endParaRPr lang="en-US" b="1" dirty="0">
              <a:solidFill>
                <a:schemeClr val="bg1"/>
              </a:solidFill>
              <a:latin typeface="Acumin Pro" panose="020B0504020202020204" pitchFamily="34" charset="0"/>
            </a:endParaRPr>
          </a:p>
          <a:p>
            <a:pPr marL="800100" lvl="1" indent="-342900">
              <a:buFont typeface="Wingdings" panose="05000000000000000000" pitchFamily="2" charset="2"/>
              <a:buChar char="§"/>
            </a:pPr>
            <a:r>
              <a:rPr lang="en-US" sz="2000" dirty="0">
                <a:solidFill>
                  <a:schemeClr val="bg1"/>
                </a:solidFill>
                <a:latin typeface="Acumin Pro" panose="020B0504020202020204" pitchFamily="34" charset="0"/>
              </a:rPr>
              <a:t>Electric vehicle market is evolving quickly globally but faces significant uncertainty. Policies to promote or encourage uptake of electric vehicles.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1468" y="5869891"/>
            <a:ext cx="2300532" cy="97618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572842">
            <a:off x="8531348" y="350071"/>
            <a:ext cx="6580302" cy="5315475"/>
          </a:xfrm>
          <a:prstGeom prst="rect">
            <a:avLst/>
          </a:prstGeom>
        </p:spPr>
      </p:pic>
    </p:spTree>
    <p:extLst>
      <p:ext uri="{BB962C8B-B14F-4D97-AF65-F5344CB8AC3E}">
        <p14:creationId xmlns:p14="http://schemas.microsoft.com/office/powerpoint/2010/main" val="167593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chemeClr val="accent6"/>
            </a:gs>
            <a:gs pos="100000">
              <a:schemeClr val="accent6"/>
            </a:gs>
          </a:gsLst>
          <a:lin ang="4200000" scaled="0"/>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572842">
            <a:off x="-3290152" y="273172"/>
            <a:ext cx="6580302" cy="5315475"/>
          </a:xfrm>
          <a:prstGeom prst="rect">
            <a:avLst/>
          </a:prstGeom>
        </p:spPr>
      </p:pic>
      <p:sp>
        <p:nvSpPr>
          <p:cNvPr id="4" name="TextBox 3"/>
          <p:cNvSpPr txBox="1"/>
          <p:nvPr/>
        </p:nvSpPr>
        <p:spPr>
          <a:xfrm>
            <a:off x="2642532" y="387118"/>
            <a:ext cx="9060110" cy="5970865"/>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E-Mobility Pilot Project</a:t>
            </a:r>
          </a:p>
          <a:p>
            <a:pPr algn="ctr"/>
            <a:r>
              <a:rPr lang="en-US" sz="2800" i="1" dirty="0">
                <a:solidFill>
                  <a:schemeClr val="bg1"/>
                </a:solidFill>
                <a:latin typeface="Acumin Pro" panose="020B0504020202020204" pitchFamily="34" charset="0"/>
              </a:rPr>
              <a:t>Charging towards the Future</a:t>
            </a:r>
          </a:p>
          <a:p>
            <a:pPr algn="ctr"/>
            <a:endParaRPr lang="en-US" sz="900" i="1" dirty="0">
              <a:solidFill>
                <a:schemeClr val="bg1"/>
              </a:solidFill>
              <a:latin typeface="Acumin Pro" panose="020B0504020202020204" pitchFamily="34" charset="0"/>
            </a:endParaRPr>
          </a:p>
          <a:p>
            <a:endParaRPr lang="en-US" sz="900" i="1" dirty="0">
              <a:solidFill>
                <a:schemeClr val="bg1"/>
              </a:solidFill>
              <a:latin typeface="Acumin Pro" panose="020B0504020202020204" pitchFamily="34" charset="0"/>
            </a:endParaRPr>
          </a:p>
          <a:p>
            <a:pPr marL="457200" indent="-457200">
              <a:buFont typeface="Wingdings" panose="05000000000000000000" pitchFamily="2" charset="2"/>
              <a:buChar char="Ø"/>
            </a:pPr>
            <a:r>
              <a:rPr lang="en-US" sz="2400" b="1" dirty="0">
                <a:solidFill>
                  <a:schemeClr val="bg1"/>
                </a:solidFill>
                <a:latin typeface="Acumin Pro" panose="020B0504020202020204" pitchFamily="34" charset="0"/>
              </a:rPr>
              <a:t>Consumer Concerns</a:t>
            </a:r>
            <a:endParaRPr lang="en-US" sz="2400" b="1" i="1" dirty="0">
              <a:solidFill>
                <a:schemeClr val="bg1"/>
              </a:solidFill>
              <a:latin typeface="Acumin Pro" panose="020B0504020202020204" pitchFamily="34" charset="0"/>
            </a:endParaRPr>
          </a:p>
          <a:p>
            <a:endParaRPr lang="en-US" sz="2400" b="1" i="1" dirty="0">
              <a:solidFill>
                <a:schemeClr val="bg1"/>
              </a:solidFill>
              <a:latin typeface="Acumin Pro" panose="020B0504020202020204" pitchFamily="34" charset="0"/>
            </a:endParaRPr>
          </a:p>
          <a:p>
            <a:pPr marL="800100" lvl="1" indent="-342900">
              <a:buFont typeface="Acumin Pro" panose="020B0504020202020204" pitchFamily="34" charset="0"/>
              <a:buChar char="×"/>
            </a:pPr>
            <a:r>
              <a:rPr lang="en-US" sz="2400" dirty="0">
                <a:solidFill>
                  <a:schemeClr val="bg1"/>
                </a:solidFill>
                <a:latin typeface="Acumin Pro" panose="020B0504020202020204" pitchFamily="34" charset="0"/>
              </a:rPr>
              <a:t>Reliability, safety, battery degradation, price and resale values, and access to charging infrastructure.</a:t>
            </a:r>
          </a:p>
          <a:p>
            <a:pPr lvl="1"/>
            <a:endParaRPr lang="en-US" sz="2400" dirty="0">
              <a:solidFill>
                <a:schemeClr val="bg1"/>
              </a:solidFill>
              <a:latin typeface="Acumin Pro" panose="020B0504020202020204" pitchFamily="34" charset="0"/>
            </a:endParaRPr>
          </a:p>
          <a:p>
            <a:pPr marL="342900" indent="-342900">
              <a:buFont typeface="Wingdings" panose="05000000000000000000" pitchFamily="2" charset="2"/>
              <a:buChar char="Ø"/>
            </a:pPr>
            <a:r>
              <a:rPr lang="en-US" sz="2400" dirty="0">
                <a:solidFill>
                  <a:schemeClr val="bg1"/>
                </a:solidFill>
                <a:latin typeface="Acumin Pro" panose="020B0504020202020204" pitchFamily="34" charset="0"/>
              </a:rPr>
              <a:t>  </a:t>
            </a:r>
            <a:r>
              <a:rPr lang="en-US" sz="2400" b="1" dirty="0">
                <a:solidFill>
                  <a:schemeClr val="bg1"/>
                </a:solidFill>
                <a:latin typeface="Acumin Pro" panose="020B0504020202020204" pitchFamily="34" charset="0"/>
              </a:rPr>
              <a:t>Key Outputs (Phase 1, 2020-2022)</a:t>
            </a:r>
          </a:p>
          <a:p>
            <a:pPr marL="342900" indent="-342900">
              <a:buFont typeface="Wingdings" panose="05000000000000000000" pitchFamily="2" charset="2"/>
              <a:buChar char="Ø"/>
            </a:pPr>
            <a:endParaRPr lang="en-US" sz="2400" b="1" dirty="0">
              <a:solidFill>
                <a:schemeClr val="bg1"/>
              </a:solidFill>
              <a:latin typeface="Acumin Pro" panose="020B0504020202020204" pitchFamily="34" charset="0"/>
            </a:endParaRPr>
          </a:p>
          <a:p>
            <a:pPr marL="800100" lvl="1" indent="-342900">
              <a:buFont typeface="Wingdings" panose="05000000000000000000" pitchFamily="2" charset="2"/>
              <a:buChar char="ü"/>
            </a:pPr>
            <a:r>
              <a:rPr lang="en-US" sz="2400" dirty="0">
                <a:solidFill>
                  <a:schemeClr val="bg1"/>
                </a:solidFill>
                <a:latin typeface="Acumin Pro" panose="020B0504020202020204" pitchFamily="34" charset="0"/>
              </a:rPr>
              <a:t>NECC/LTA EV Policy Drafted.</a:t>
            </a:r>
          </a:p>
          <a:p>
            <a:pPr marL="800100" lvl="1" indent="-342900">
              <a:buFont typeface="Wingdings" panose="05000000000000000000" pitchFamily="2" charset="2"/>
              <a:buChar char="ü"/>
            </a:pPr>
            <a:endParaRPr lang="en-US" sz="2400" dirty="0">
              <a:solidFill>
                <a:schemeClr val="bg1"/>
              </a:solidFill>
              <a:latin typeface="Acumin Pro" panose="020B0504020202020204" pitchFamily="34" charset="0"/>
            </a:endParaRPr>
          </a:p>
          <a:p>
            <a:pPr marL="800100" lvl="1" indent="-342900">
              <a:buFont typeface="Wingdings" panose="05000000000000000000" pitchFamily="2" charset="2"/>
              <a:buChar char="ü"/>
            </a:pPr>
            <a:r>
              <a:rPr lang="en-US" sz="2400" dirty="0">
                <a:solidFill>
                  <a:schemeClr val="bg1"/>
                </a:solidFill>
                <a:latin typeface="Acumin Pro" panose="020B0504020202020204" pitchFamily="34" charset="0"/>
              </a:rPr>
              <a:t>Hyundai new EVs supply market opening.</a:t>
            </a:r>
          </a:p>
          <a:p>
            <a:pPr marL="800100" lvl="1" indent="-342900">
              <a:buFont typeface="Wingdings" panose="05000000000000000000" pitchFamily="2" charset="2"/>
              <a:buChar char="ü"/>
            </a:pPr>
            <a:endParaRPr lang="en-US" sz="2400" dirty="0">
              <a:solidFill>
                <a:schemeClr val="bg1"/>
              </a:solidFill>
              <a:latin typeface="Acumin Pro" panose="020B0504020202020204" pitchFamily="34" charset="0"/>
            </a:endParaRPr>
          </a:p>
          <a:p>
            <a:pPr marL="800100" lvl="1" indent="-342900">
              <a:buFont typeface="Wingdings" panose="05000000000000000000" pitchFamily="2" charset="2"/>
              <a:buChar char="ü"/>
            </a:pPr>
            <a:r>
              <a:rPr lang="en-US" sz="2400" dirty="0">
                <a:solidFill>
                  <a:schemeClr val="bg1"/>
                </a:solidFill>
                <a:latin typeface="Acumin Pro" panose="020B0504020202020204" pitchFamily="34" charset="0"/>
              </a:rPr>
              <a:t>Township charging infrastructure Pilot.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1468" y="5869891"/>
            <a:ext cx="2300532" cy="976184"/>
          </a:xfrm>
          <a:prstGeom prst="rect">
            <a:avLst/>
          </a:prstGeom>
        </p:spPr>
      </p:pic>
    </p:spTree>
    <p:extLst>
      <p:ext uri="{BB962C8B-B14F-4D97-AF65-F5344CB8AC3E}">
        <p14:creationId xmlns:p14="http://schemas.microsoft.com/office/powerpoint/2010/main" val="299904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chemeClr val="accent6"/>
            </a:gs>
            <a:gs pos="100000">
              <a:schemeClr val="accent6"/>
            </a:gs>
          </a:gsLst>
          <a:lin ang="4200000" scaled="0"/>
          <a:tileRect/>
        </a:gradFill>
        <a:effectLst/>
      </p:bgPr>
    </p:bg>
    <p:spTree>
      <p:nvGrpSpPr>
        <p:cNvPr id="1" name=""/>
        <p:cNvGrpSpPr/>
        <p:nvPr/>
      </p:nvGrpSpPr>
      <p:grpSpPr>
        <a:xfrm>
          <a:off x="0" y="0"/>
          <a:ext cx="0" cy="0"/>
          <a:chOff x="0" y="0"/>
          <a:chExt cx="0" cy="0"/>
        </a:xfrm>
      </p:grpSpPr>
      <p:sp>
        <p:nvSpPr>
          <p:cNvPr id="4" name="TextBox 3"/>
          <p:cNvSpPr txBox="1"/>
          <p:nvPr/>
        </p:nvSpPr>
        <p:spPr>
          <a:xfrm>
            <a:off x="420130" y="387118"/>
            <a:ext cx="11368216" cy="1538883"/>
          </a:xfrm>
          <a:prstGeom prst="rect">
            <a:avLst/>
          </a:prstGeom>
          <a:noFill/>
        </p:spPr>
        <p:txBody>
          <a:bodyPr wrap="square" rtlCol="0">
            <a:spAutoFit/>
          </a:bodyPr>
          <a:lstStyle/>
          <a:p>
            <a:pPr algn="ctr"/>
            <a:r>
              <a:rPr lang="en-US" sz="4800" b="1" dirty="0">
                <a:solidFill>
                  <a:schemeClr val="bg1"/>
                </a:solidFill>
                <a:latin typeface="Acumin Pro" panose="020B0504020202020204" pitchFamily="34" charset="0"/>
              </a:rPr>
              <a:t>E-Mobility Pilot Project</a:t>
            </a:r>
          </a:p>
          <a:p>
            <a:pPr algn="ctr"/>
            <a:r>
              <a:rPr lang="en-US" sz="2800" i="1" dirty="0">
                <a:solidFill>
                  <a:schemeClr val="bg1"/>
                </a:solidFill>
                <a:latin typeface="Acumin Pro" panose="020B0504020202020204" pitchFamily="34" charset="0"/>
              </a:rPr>
              <a:t>Charging towards the Future</a:t>
            </a:r>
          </a:p>
          <a:p>
            <a:pPr algn="ctr"/>
            <a:endParaRPr lang="en-US" sz="900" i="1" dirty="0">
              <a:solidFill>
                <a:schemeClr val="bg1"/>
              </a:solidFill>
              <a:latin typeface="Acumin Pro" panose="020B0504020202020204" pitchFamily="34" charset="0"/>
            </a:endParaRPr>
          </a:p>
          <a:p>
            <a:endParaRPr lang="en-US" sz="900" i="1" dirty="0">
              <a:solidFill>
                <a:schemeClr val="bg1"/>
              </a:solidFill>
              <a:latin typeface="Acumin Pro" panose="020B05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0892" y="5881816"/>
            <a:ext cx="2300532" cy="97618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84" y="1926001"/>
            <a:ext cx="6540843" cy="3421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7059827" y="2032429"/>
            <a:ext cx="4961597" cy="1415772"/>
          </a:xfrm>
          <a:prstGeom prst="rect">
            <a:avLst/>
          </a:prstGeom>
          <a:noFill/>
        </p:spPr>
        <p:txBody>
          <a:bodyPr wrap="square" rtlCol="0">
            <a:spAutoFit/>
          </a:bodyPr>
          <a:lstStyle/>
          <a:p>
            <a:pPr algn="ctr"/>
            <a:r>
              <a:rPr lang="en-US" b="1" dirty="0">
                <a:solidFill>
                  <a:schemeClr val="bg1"/>
                </a:solidFill>
                <a:latin typeface="Acumin Pro" panose="020B0504020202020204" pitchFamily="34" charset="0"/>
              </a:rPr>
              <a:t>E-Mobility Pilot Project Launch, Savaii, Samoa (2022).</a:t>
            </a:r>
          </a:p>
          <a:p>
            <a:pPr algn="ctr"/>
            <a:endParaRPr lang="en-US" b="1" dirty="0">
              <a:solidFill>
                <a:schemeClr val="bg1"/>
              </a:solidFill>
              <a:latin typeface="Acumin Pro" panose="020B0504020202020204" pitchFamily="34" charset="0"/>
            </a:endParaRPr>
          </a:p>
          <a:p>
            <a:pPr algn="ctr"/>
            <a:r>
              <a:rPr lang="en-US" sz="1600" dirty="0">
                <a:solidFill>
                  <a:schemeClr val="bg1"/>
                </a:solidFill>
                <a:latin typeface="Acumin Pro" panose="020B0504020202020204" pitchFamily="34" charset="0"/>
              </a:rPr>
              <a:t>Government Officials and Hyundai Samoa Representatives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39066" flipH="1">
            <a:off x="7940349" y="3579981"/>
            <a:ext cx="3561085" cy="2876594"/>
          </a:xfrm>
          <a:prstGeom prst="rect">
            <a:avLst/>
          </a:prstGeom>
        </p:spPr>
      </p:pic>
    </p:spTree>
    <p:extLst>
      <p:ext uri="{BB962C8B-B14F-4D97-AF65-F5344CB8AC3E}">
        <p14:creationId xmlns:p14="http://schemas.microsoft.com/office/powerpoint/2010/main" val="895168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688</Words>
  <Application>Microsoft Office PowerPoint</Application>
  <PresentationFormat>Widescreen</PresentationFormat>
  <Paragraphs>134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Acumin Pro</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Fruean</dc:creator>
  <cp:lastModifiedBy>Sinalauli'i Fifita</cp:lastModifiedBy>
  <cp:revision>292</cp:revision>
  <cp:lastPrinted>2020-02-11T22:40:40Z</cp:lastPrinted>
  <dcterms:created xsi:type="dcterms:W3CDTF">2020-02-11T20:15:41Z</dcterms:created>
  <dcterms:modified xsi:type="dcterms:W3CDTF">2023-01-11T01:33:38Z</dcterms:modified>
</cp:coreProperties>
</file>