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72" r:id="rId4"/>
    <p:sldId id="257" r:id="rId5"/>
    <p:sldId id="269" r:id="rId6"/>
    <p:sldId id="268" r:id="rId7"/>
    <p:sldId id="263" r:id="rId8"/>
    <p:sldId id="265" r:id="rId9"/>
    <p:sldId id="270" r:id="rId10"/>
    <p:sldId id="258" r:id="rId11"/>
    <p:sldId id="259" r:id="rId12"/>
    <p:sldId id="262" r:id="rId13"/>
    <p:sldId id="261" r:id="rId14"/>
  </p:sldIdLst>
  <p:sldSz cx="12192000" cy="6858000"/>
  <p:notesSz cx="6858000" cy="9144000"/>
  <p:defaultTextStyle>
    <a:defPPr>
      <a:defRPr lang="en-T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3774A-C6A1-37D8-6C07-3009D2712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75795-EC68-835C-2D08-635DF2BA0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BD69D-C779-0590-8834-27BE08AF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C8436-DC62-4FAE-756C-26313603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3D1B0-C83B-E226-2186-219F7C8A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80753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0D784-068B-9A18-B862-BBCD4ACA1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463E6-C843-F9F2-DD16-93FC6478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7739B-2056-0A13-36B1-996924E6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16C09-F90D-3B8B-273E-B68D399D6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BEABC-7C1B-8710-0AA7-6FB8B168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1582362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2A1C13-6819-A715-96C9-F6BA70930C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4C1E9-76A1-70EA-CA34-75049A4E6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656F7-21BF-73A0-308D-47F2BB0F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69E66-BC2A-28DC-CC03-CDD0FDD46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B771A-4707-F22F-2AC4-C1EBB694C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300467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2685E-F994-3B87-A99D-B95CD0CDD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7DD93-A4DA-C40C-CC76-40A0F4511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C0DF0-7F30-AA0A-1B35-5A25957AC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C2CD3-861A-4F44-14A3-3D8B94D9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25DD5-62CC-ACAA-5966-8389A786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24049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BDA4-41DD-B6FF-6241-A2C4909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303D5D-6478-2283-14AB-DB294FE88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86F83-E74F-98C0-5C69-A599CE1E9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DEC29-CA3A-11F0-D5F7-A8997AAB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736D6-6863-AFA9-C9CC-59248A59A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513340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BB079-C8BB-8E6D-EAB8-88BF0D6F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80FEF-28B5-D439-6950-927A2E137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D7D3F6-D497-848A-CC40-B953665BF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37B38-CC27-9AE4-3116-1293B2FD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D15A5-83CD-3441-F6A3-643CBAB08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1477B-6F11-30B0-6432-DE6BDD1C4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52780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2B7B-81ED-947B-3E90-3D23FF5A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3671C-7162-E727-5C5B-9D920246A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157F1-C04A-9A0E-953B-EE6722F96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6F091-E864-5A0B-CF5C-0F6E81E256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C2D0F-6A33-434E-F79F-F80ACAD46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22F5EE-1044-6814-9730-D42AE68E4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74E37-A00B-D69F-79B9-FE8E41AF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6E40F-599B-D3EF-0213-5429009C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229319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55A02-A70E-3A65-09A0-0ED1E7942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ED0C8-6AEA-9D0F-B654-0677A9248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28627-11B2-DB7E-073B-4FE8D4E09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6D19F-9F66-BBF1-2DD5-B93926E2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2326769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9949B5-A530-4C27-318B-4D3CA5DF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FA870D-7A6D-D306-7A62-5140C772C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8EB84F-41F4-18DF-59C6-D0C67739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332766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8F8D-675D-B5AE-DACE-6EA2DDAB6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2E0DD-8D8A-619D-B5AB-FFF4A486D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513C5-E3B1-BD84-B551-FD685A806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15D02-6EB6-DD24-CB8A-8D2BF070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C924FD-0037-072E-04A6-0558A1326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E044D-0686-47A1-CE67-B8C70411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262022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1D24-0B81-D737-48CC-6465D88B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1FB27-5577-2E79-9879-884FF8ECC1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3BEE4-2C34-DE7F-7CF9-2E5F9458E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056400-6C6E-8DEE-DCB3-4B696C2A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B88AB-1E99-6AA0-F32A-F26E9E920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48E41-5135-0FBF-0ED8-3F5F87C0C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230659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FEFE54-82EE-6B3B-989E-5D94F0AE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BD1D7-3056-FC57-D1C0-1823535F7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75FF4-6531-AD22-B7EE-C6E80E711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B5273-512E-44C9-B87C-B87387C682CD}" type="datetimeFigureOut">
              <a:rPr lang="en-TO" smtClean="0"/>
              <a:t>01/11/2023</a:t>
            </a:fld>
            <a:endParaRPr lang="en-T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CC280-18A8-E795-CC47-529F51D5D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12DF4-6075-1D64-B9C4-292E31ED6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099EF-496E-4503-823F-6B85CE78CF2C}" type="slidenum">
              <a:rPr lang="en-TO" smtClean="0"/>
              <a:t>‹#›</a:t>
            </a:fld>
            <a:endParaRPr lang="en-TO"/>
          </a:p>
        </p:txBody>
      </p:sp>
    </p:spTree>
    <p:extLst>
      <p:ext uri="{BB962C8B-B14F-4D97-AF65-F5344CB8AC3E}">
        <p14:creationId xmlns:p14="http://schemas.microsoft.com/office/powerpoint/2010/main" val="254675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5B397-2D2F-1BDE-61AE-D6FC4D3A8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en-US" dirty="0"/>
              <a:t>Perspectives and Experiences on E-mobility</a:t>
            </a:r>
            <a:endParaRPr lang="en-T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458D4-5022-7EC2-2645-8BFEE8E2E2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/>
              <a:t>Kakau Foliaki</a:t>
            </a:r>
          </a:p>
          <a:p>
            <a:pPr>
              <a:lnSpc>
                <a:spcPct val="100000"/>
              </a:lnSpc>
            </a:pPr>
            <a:r>
              <a:rPr lang="en-US" sz="3200" b="1" dirty="0"/>
              <a:t>Tonga</a:t>
            </a:r>
            <a:endParaRPr lang="en-TO" sz="32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3476FDC-FBBB-DF52-855D-1AFE75FA3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80484"/>
            <a:ext cx="755324" cy="5775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8BF03F-BF68-AEF7-E5A8-1B2076B3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6" y="6280484"/>
            <a:ext cx="755324" cy="5775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0D27EE8-9210-6C76-ECE3-8A76E779B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80484"/>
            <a:ext cx="755324" cy="5775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930642A-3F69-58FB-D8FD-482C8E42E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75" y="6280484"/>
            <a:ext cx="755324" cy="5775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97DCB35-1BE6-6A28-E14E-1365A0138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48" y="6280484"/>
            <a:ext cx="755324" cy="57751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DC0D9B-CFB5-6A79-BD06-6415D866E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23" y="6280484"/>
            <a:ext cx="755324" cy="5775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353F271-09F8-9283-A9D0-F1933500D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47" y="6280484"/>
            <a:ext cx="755324" cy="5775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FBB4114-D4B5-8B0F-5D77-6AE8FBBA6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22" y="6280484"/>
            <a:ext cx="755324" cy="5775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423F2C-8284-22F4-6C12-22B27E851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7" y="6280484"/>
            <a:ext cx="755324" cy="57751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C8D0017-4DB3-09A0-A9B0-0FCEBBE3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72" y="6280484"/>
            <a:ext cx="755324" cy="5775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7DB4266-E4AD-60E8-1503-18F47132D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96" y="6280484"/>
            <a:ext cx="755324" cy="5775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C289A93-077D-4103-71D2-98484E6C8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671" y="6280484"/>
            <a:ext cx="755324" cy="5775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D8EDB87-661F-954F-0DD9-18563318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644" y="6280484"/>
            <a:ext cx="755324" cy="57751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8F5B34-7496-80B7-84EC-6A6D0B7B9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19" y="6280484"/>
            <a:ext cx="755324" cy="5775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712D282-1FAC-40CA-AAEA-DB5F2E1AD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643" y="6280484"/>
            <a:ext cx="755324" cy="5775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36E287B-98FA-C074-3B63-9F6615F86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18" y="6280484"/>
            <a:ext cx="755324" cy="5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61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4F586E-7259-715B-70F7-375F2B363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520" y="678974"/>
            <a:ext cx="4983480" cy="6644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92705-E67E-4D2C-50FF-A5F01B5F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have we done?</a:t>
            </a:r>
            <a:endParaRPr lang="en-T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B5BB1-82C0-D61F-87EB-8D74F3191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71392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Energy Planning </a:t>
            </a:r>
          </a:p>
          <a:p>
            <a:pPr lvl="1"/>
            <a:r>
              <a:rPr lang="en-US" dirty="0"/>
              <a:t>Monitoring and Evaluation Framework</a:t>
            </a:r>
          </a:p>
          <a:p>
            <a:pPr lvl="1"/>
            <a:r>
              <a:rPr lang="en-US" dirty="0"/>
              <a:t>TERM Plus investment Plan</a:t>
            </a:r>
          </a:p>
          <a:p>
            <a:pPr lvl="1"/>
            <a:r>
              <a:rPr lang="en-US" dirty="0"/>
              <a:t>Donor roundtable discussions</a:t>
            </a:r>
          </a:p>
          <a:p>
            <a:pPr lvl="1"/>
            <a:r>
              <a:rPr lang="en-US" dirty="0"/>
              <a:t>EV road map by NREL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Technical Assistance</a:t>
            </a:r>
          </a:p>
          <a:p>
            <a:pPr lvl="1"/>
            <a:r>
              <a:rPr lang="en-US" dirty="0"/>
              <a:t>Development of E-mobility Road Map (NREL)</a:t>
            </a:r>
          </a:p>
          <a:p>
            <a:pPr lvl="1"/>
            <a:r>
              <a:rPr lang="en-US" dirty="0"/>
              <a:t>Public Transport feasibility studies (GGGI)</a:t>
            </a:r>
          </a:p>
          <a:p>
            <a:pPr lvl="2"/>
            <a:r>
              <a:rPr lang="en-US" sz="1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Cost benefit analysis of policy options for an increased EV uptake </a:t>
            </a:r>
          </a:p>
          <a:p>
            <a:pPr lvl="2"/>
            <a:r>
              <a:rPr lang="en-US" sz="1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Study on tariff and power sector infrastructure requirements on electric vehicles</a:t>
            </a:r>
          </a:p>
          <a:p>
            <a:pPr lvl="2"/>
            <a:r>
              <a:rPr lang="en-US" sz="19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Development of recommendations incentivizing Tonga’s EV transition. </a:t>
            </a:r>
            <a:endParaRPr lang="en-US" sz="1900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EV Demonstration Project</a:t>
            </a:r>
          </a:p>
          <a:p>
            <a:pPr lvl="1"/>
            <a:r>
              <a:rPr lang="en-US" dirty="0"/>
              <a:t>Nissan Leaf demonstration project</a:t>
            </a:r>
          </a:p>
          <a:p>
            <a:pPr lvl="1"/>
            <a:r>
              <a:rPr lang="en-US" dirty="0"/>
              <a:t>E-mobility Task Force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EV Awareness </a:t>
            </a:r>
          </a:p>
          <a:p>
            <a:pPr lvl="1"/>
            <a:r>
              <a:rPr lang="en-US" dirty="0"/>
              <a:t>Climate Change National Awareness Week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E-mobility proposal </a:t>
            </a:r>
            <a:r>
              <a:rPr lang="en-US" dirty="0"/>
              <a:t>(e.g. GEF8)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D39BC-C737-7620-20CD-4BA0B4E3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30" y="-444740"/>
            <a:ext cx="4979670" cy="37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43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3058-B7FC-0993-FC6F-7E89DA5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barriers?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88C4E-DBCC-D94C-A545-93D67CB13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6167"/>
            <a:ext cx="7117080" cy="4630796"/>
          </a:xfrm>
        </p:spPr>
        <p:txBody>
          <a:bodyPr>
            <a:normAutofit fontScale="4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Affordability</a:t>
            </a:r>
          </a:p>
          <a:p>
            <a:pPr lvl="1"/>
            <a:r>
              <a:rPr lang="en-US" dirty="0"/>
              <a:t>T$30k-$50k for a second-hand EV from Japan</a:t>
            </a:r>
          </a:p>
          <a:p>
            <a:pPr lvl="1"/>
            <a:r>
              <a:rPr lang="en-US" dirty="0"/>
              <a:t>Maintenance especially the battery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EVs and charging stations</a:t>
            </a:r>
          </a:p>
          <a:p>
            <a:pPr lvl="1"/>
            <a:r>
              <a:rPr lang="en-US" dirty="0"/>
              <a:t>Challenge the status quo – convince the import of EV over ICE</a:t>
            </a:r>
          </a:p>
          <a:p>
            <a:pPr lvl="1"/>
            <a:r>
              <a:rPr lang="en-US" dirty="0"/>
              <a:t>Fear of more EV than charging stations will be an issue</a:t>
            </a:r>
          </a:p>
          <a:p>
            <a:pPr lvl="1"/>
            <a:r>
              <a:rPr lang="en-US" dirty="0"/>
              <a:t>Fear of grid readiness/stability  for EV charging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Lack of studies for policy decision-makers:</a:t>
            </a:r>
          </a:p>
          <a:p>
            <a:pPr lvl="1"/>
            <a:r>
              <a:rPr lang="en-US" dirty="0"/>
              <a:t>Understand the impact of EVs on the grid</a:t>
            </a:r>
          </a:p>
          <a:p>
            <a:pPr lvl="1"/>
            <a:r>
              <a:rPr lang="en-US" dirty="0"/>
              <a:t>EV vs ICE (pros and cons)</a:t>
            </a:r>
          </a:p>
          <a:p>
            <a:pPr lvl="1"/>
            <a:r>
              <a:rPr lang="en-US" dirty="0"/>
              <a:t>Incentives and policy options</a:t>
            </a:r>
          </a:p>
          <a:p>
            <a:pPr lvl="1"/>
            <a:r>
              <a:rPr lang="en-US" dirty="0"/>
              <a:t>Standards etc.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Existing Transportation Culture</a:t>
            </a:r>
          </a:p>
          <a:p>
            <a:pPr lvl="1"/>
            <a:r>
              <a:rPr lang="en-US" dirty="0"/>
              <a:t>ICE vs EVs</a:t>
            </a:r>
          </a:p>
          <a:p>
            <a:pPr lvl="1"/>
            <a:r>
              <a:rPr lang="en-US" dirty="0"/>
              <a:t>Public transport vs Private cars (convenience)</a:t>
            </a:r>
          </a:p>
          <a:p>
            <a:pPr lvl="1"/>
            <a:r>
              <a:rPr lang="en-US" dirty="0"/>
              <a:t>Influence changes to existing legislation that restricts EVs charging business</a:t>
            </a:r>
          </a:p>
          <a:p>
            <a:pPr lvl="1"/>
            <a:r>
              <a:rPr lang="en-US" dirty="0"/>
              <a:t>Duration of charging vs fueling your car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EV awareness</a:t>
            </a:r>
          </a:p>
          <a:p>
            <a:pPr lvl="1"/>
            <a:r>
              <a:rPr lang="en-US" dirty="0"/>
              <a:t>Driving range anxiety</a:t>
            </a:r>
          </a:p>
          <a:p>
            <a:pPr lvl="1"/>
            <a:r>
              <a:rPr lang="en-US" dirty="0"/>
              <a:t>Maintenance and spare part anxiety</a:t>
            </a:r>
          </a:p>
          <a:p>
            <a:pPr lvl="1"/>
            <a:r>
              <a:rPr lang="en-US" dirty="0"/>
              <a:t>Driving </a:t>
            </a:r>
            <a:r>
              <a:rPr lang="en-US" dirty="0" err="1"/>
              <a:t>behavioural</a:t>
            </a:r>
            <a:r>
              <a:rPr lang="en-US" dirty="0"/>
              <a:t>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C230C-8C92-D167-FC17-28B276152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15871" y="381871"/>
            <a:ext cx="8715538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574E6-EF95-371B-52B1-002382242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9"/>
            <a:ext cx="10515600" cy="1325563"/>
          </a:xfrm>
        </p:spPr>
        <p:txBody>
          <a:bodyPr/>
          <a:lstStyle/>
          <a:p>
            <a:r>
              <a:rPr lang="en-US" b="1" dirty="0"/>
              <a:t>Way forward</a:t>
            </a:r>
            <a:endParaRPr lang="en-T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A4809-E227-FB19-436F-C1C03DD64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320" y="1792288"/>
            <a:ext cx="452628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Management/Coordination</a:t>
            </a:r>
          </a:p>
          <a:p>
            <a:pPr lvl="1"/>
            <a:r>
              <a:rPr lang="en-US" sz="1400" dirty="0"/>
              <a:t>Department of Energy and Ministry of Infrastructure</a:t>
            </a:r>
          </a:p>
          <a:p>
            <a:pPr lvl="1"/>
            <a:r>
              <a:rPr lang="en-US" sz="1400" dirty="0"/>
              <a:t>E-mobility Task Force (DOE, MOI, PCREEE, Tonga Chamber of Commerce, Custom and Revenue) – update the Energy Steering Committee on e-mobility interventions</a:t>
            </a:r>
          </a:p>
          <a:p>
            <a:pPr lvl="1"/>
            <a:r>
              <a:rPr lang="en-US" sz="1400" dirty="0"/>
              <a:t>E-mobility and fuel efficient procurement incorporated into government procurement policy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Investments/Financing/Market Innovation</a:t>
            </a:r>
          </a:p>
          <a:p>
            <a:pPr lvl="1"/>
            <a:r>
              <a:rPr lang="en-US" sz="1400" dirty="0"/>
              <a:t>Incentives </a:t>
            </a:r>
            <a:r>
              <a:rPr lang="en-US" sz="1400" dirty="0" err="1"/>
              <a:t>pragramme</a:t>
            </a:r>
            <a:r>
              <a:rPr lang="en-US" sz="1400" dirty="0"/>
              <a:t> for income levels (affordability)</a:t>
            </a:r>
          </a:p>
          <a:p>
            <a:pPr lvl="1"/>
            <a:r>
              <a:rPr lang="en-US" sz="1400" dirty="0"/>
              <a:t>Private Sector Investments </a:t>
            </a:r>
            <a:r>
              <a:rPr lang="en-US" sz="1400" dirty="0" err="1"/>
              <a:t>programme</a:t>
            </a:r>
            <a:r>
              <a:rPr lang="en-US" sz="1400" dirty="0"/>
              <a:t> (accessibility)</a:t>
            </a:r>
          </a:p>
          <a:p>
            <a:pPr lvl="1"/>
            <a:r>
              <a:rPr lang="en-US" sz="1400" dirty="0"/>
              <a:t>Bankable projects (TERM+ investment plan)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 b="1" dirty="0"/>
              <a:t>Policy/Regulation/Standards</a:t>
            </a:r>
          </a:p>
          <a:p>
            <a:pPr lvl="1"/>
            <a:r>
              <a:rPr lang="en-US" sz="1400" dirty="0"/>
              <a:t>Fuel efficiency standards</a:t>
            </a:r>
          </a:p>
          <a:p>
            <a:pPr lvl="1"/>
            <a:r>
              <a:rPr lang="en-US" sz="1400" dirty="0"/>
              <a:t>EV and charging station standards</a:t>
            </a:r>
          </a:p>
          <a:p>
            <a:pPr lvl="1"/>
            <a:r>
              <a:rPr lang="en-US" sz="1400" dirty="0"/>
              <a:t>EV Road Map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3B774F-F8C4-72E2-D8A3-64480A544739}"/>
              </a:ext>
            </a:extLst>
          </p:cNvPr>
          <p:cNvSpPr txBox="1">
            <a:spLocks/>
          </p:cNvSpPr>
          <p:nvPr/>
        </p:nvSpPr>
        <p:spPr>
          <a:xfrm>
            <a:off x="5958840" y="684848"/>
            <a:ext cx="452628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4. E-mobility infrastructure</a:t>
            </a:r>
          </a:p>
          <a:p>
            <a:pPr lvl="1"/>
            <a:r>
              <a:rPr lang="en-US" sz="1400" dirty="0"/>
              <a:t>Charging stations mapping + business model</a:t>
            </a:r>
          </a:p>
          <a:p>
            <a:pPr lvl="1"/>
            <a:r>
              <a:rPr lang="en-US" sz="1400" dirty="0"/>
              <a:t>Charging infrastructure-grid connected vs solar?</a:t>
            </a:r>
          </a:p>
          <a:p>
            <a:pPr lvl="1"/>
            <a:r>
              <a:rPr lang="en-US" sz="1400" dirty="0"/>
              <a:t>Home charging and public charging stations demo</a:t>
            </a:r>
          </a:p>
          <a:p>
            <a:pPr lvl="1"/>
            <a:r>
              <a:rPr lang="en-US" sz="1400" dirty="0"/>
              <a:t>Climate Proof</a:t>
            </a:r>
          </a:p>
          <a:p>
            <a:pPr marL="0" indent="0">
              <a:buNone/>
            </a:pPr>
            <a:r>
              <a:rPr lang="en-US" sz="1400" b="1" dirty="0"/>
              <a:t>5. Capacity building</a:t>
            </a:r>
          </a:p>
          <a:p>
            <a:r>
              <a:rPr lang="en-US" sz="1400" dirty="0"/>
              <a:t>Accredited training </a:t>
            </a:r>
            <a:r>
              <a:rPr lang="en-US" sz="1400" dirty="0" err="1"/>
              <a:t>programme</a:t>
            </a:r>
            <a:r>
              <a:rPr lang="en-US" sz="1400" dirty="0"/>
              <a:t> with Tonga National University/ Tonga Institute of Science and Technology</a:t>
            </a:r>
          </a:p>
          <a:p>
            <a:r>
              <a:rPr lang="en-US" sz="1400" dirty="0"/>
              <a:t>Overseas Short – long term accredited trainings</a:t>
            </a:r>
          </a:p>
          <a:p>
            <a:pPr marL="0" indent="0">
              <a:buNone/>
            </a:pPr>
            <a:r>
              <a:rPr lang="en-US" sz="1400" b="1" dirty="0"/>
              <a:t>6. Data Management</a:t>
            </a:r>
          </a:p>
          <a:p>
            <a:r>
              <a:rPr lang="en-US" sz="1400" dirty="0"/>
              <a:t>Updated and integrated smart real time data system</a:t>
            </a:r>
          </a:p>
          <a:p>
            <a:pPr marL="0" indent="0">
              <a:buNone/>
            </a:pPr>
            <a:r>
              <a:rPr lang="en-US" sz="1400" b="1" dirty="0"/>
              <a:t>7. Gender</a:t>
            </a:r>
          </a:p>
          <a:p>
            <a:r>
              <a:rPr lang="en-US" sz="1400" dirty="0"/>
              <a:t>Mainstream energy and gender into national policies</a:t>
            </a:r>
          </a:p>
          <a:p>
            <a:pPr marL="0" indent="0">
              <a:buNone/>
            </a:pPr>
            <a:r>
              <a:rPr lang="en-US" sz="1400" b="1" dirty="0"/>
              <a:t>8. Awareness</a:t>
            </a:r>
          </a:p>
          <a:p>
            <a:pPr lvl="1"/>
            <a:r>
              <a:rPr lang="en-US" sz="1400" dirty="0"/>
              <a:t>Sustainable Energy Investment Forum/Expo</a:t>
            </a:r>
          </a:p>
          <a:p>
            <a:pPr lvl="1"/>
            <a:r>
              <a:rPr lang="en-US" sz="1400" dirty="0"/>
              <a:t>Sustainable Energy Week</a:t>
            </a:r>
          </a:p>
          <a:p>
            <a:pPr marL="0" indent="0">
              <a:buNone/>
            </a:pPr>
            <a:r>
              <a:rPr lang="en-US" sz="1400" b="1" dirty="0"/>
              <a:t>9. Electricity </a:t>
            </a:r>
          </a:p>
          <a:p>
            <a:r>
              <a:rPr lang="en-US" sz="1400" dirty="0"/>
              <a:t>Collaborate with Power Utility to understand the impacts of EVs on the grid with considerations of upcoming RE projects and RE penetrations.</a:t>
            </a:r>
          </a:p>
          <a:p>
            <a:r>
              <a:rPr lang="en-US" sz="1400" dirty="0"/>
              <a:t>Impacts on tariff</a:t>
            </a:r>
          </a:p>
        </p:txBody>
      </p:sp>
    </p:spTree>
    <p:extLst>
      <p:ext uri="{BB962C8B-B14F-4D97-AF65-F5344CB8AC3E}">
        <p14:creationId xmlns:p14="http://schemas.microsoft.com/office/powerpoint/2010/main" val="4073118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016E6-26BC-6E5A-6B1C-F1B29B8C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1DC3E-C7EB-11F5-D39B-B711FFDEC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MALO</a:t>
            </a:r>
            <a:endParaRPr lang="en-TO" dirty="0"/>
          </a:p>
        </p:txBody>
      </p:sp>
    </p:spTree>
    <p:extLst>
      <p:ext uri="{BB962C8B-B14F-4D97-AF65-F5344CB8AC3E}">
        <p14:creationId xmlns:p14="http://schemas.microsoft.com/office/powerpoint/2010/main" val="367920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CF945-969F-2F4F-938E-AE5A8434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0F270-3B27-8B70-BA70-B9F9E789E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Electricity and Transport Sector of Tonga</a:t>
            </a:r>
          </a:p>
          <a:p>
            <a:r>
              <a:rPr lang="en-US" dirty="0"/>
              <a:t>Tonga’s Perspective</a:t>
            </a:r>
          </a:p>
          <a:p>
            <a:r>
              <a:rPr lang="en-US" dirty="0"/>
              <a:t>Experiences in e-mobility</a:t>
            </a:r>
          </a:p>
          <a:p>
            <a:r>
              <a:rPr lang="en-US" dirty="0"/>
              <a:t>Way forward with e-mobility</a:t>
            </a:r>
          </a:p>
          <a:p>
            <a:endParaRPr lang="en-US" dirty="0"/>
          </a:p>
          <a:p>
            <a:endParaRPr lang="en-T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3037F-2F92-7A31-CFFC-D7B904AE2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02" y="-127632"/>
            <a:ext cx="4213998" cy="2811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70856-382B-DC5A-FAAC-753CB8F3B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24" y="4173697"/>
            <a:ext cx="4213998" cy="3180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E394B-BF30-F12E-D85D-66EFE3436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24" y="2183445"/>
            <a:ext cx="4994886" cy="28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68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0A351-FD71-1A0F-3F2D-496B70D2C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Sector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9CC32-5E94-0CFB-28EE-031498062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7291" cy="4351338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latin typeface="Lato-Light"/>
              </a:rPr>
              <a:t>The transport sector is the main user of imported petroleum products.</a:t>
            </a:r>
          </a:p>
          <a:p>
            <a:pPr algn="l"/>
            <a:r>
              <a:rPr lang="en-US" sz="1800" dirty="0">
                <a:latin typeface="Lato-Light"/>
              </a:rPr>
              <a:t>32%</a:t>
            </a:r>
            <a:r>
              <a:rPr lang="en-US" sz="1800" b="0" i="0" u="none" strike="noStrike" baseline="0" dirty="0">
                <a:latin typeface="Lato-Light"/>
              </a:rPr>
              <a:t> of GHG emissions account for ground transportation, 23% for electricity generations.</a:t>
            </a:r>
          </a:p>
          <a:p>
            <a:pPr algn="l"/>
            <a:r>
              <a:rPr lang="en-US" sz="1800" b="0" i="0" u="none" strike="noStrike" baseline="0" dirty="0">
                <a:latin typeface="Lato-Light"/>
              </a:rPr>
              <a:t>Land transport is the dominant mode of transport, while maritime and aviation (domestic shipping for transportation of people and goods and fishing) </a:t>
            </a:r>
            <a:r>
              <a:rPr lang="en-US" sz="1800" dirty="0">
                <a:latin typeface="Lato-Light"/>
              </a:rPr>
              <a:t>are also</a:t>
            </a:r>
            <a:r>
              <a:rPr lang="en-US" sz="1800" b="0" i="0" u="none" strike="noStrike" baseline="0" dirty="0">
                <a:latin typeface="Lato-Light"/>
              </a:rPr>
              <a:t> </a:t>
            </a:r>
            <a:r>
              <a:rPr lang="en-US" sz="1800" dirty="0">
                <a:latin typeface="Lato-Light"/>
              </a:rPr>
              <a:t>also important.</a:t>
            </a:r>
          </a:p>
          <a:p>
            <a:pPr algn="l"/>
            <a:r>
              <a:rPr lang="en-US" sz="1800" dirty="0">
                <a:latin typeface="Lato-Light"/>
              </a:rPr>
              <a:t>4 wheeler and light pick up accounts for 36% and 42% respectively.</a:t>
            </a:r>
          </a:p>
          <a:p>
            <a:pPr algn="l"/>
            <a:r>
              <a:rPr lang="en-US" sz="1800" b="0" i="0" u="none" strike="noStrike" baseline="0" dirty="0">
                <a:latin typeface="Lato-Light"/>
              </a:rPr>
              <a:t>Ministry of Infrastructure regulates the transport sector</a:t>
            </a:r>
            <a:r>
              <a:rPr lang="en-US" sz="1800" dirty="0">
                <a:latin typeface="Lato-Light"/>
              </a:rPr>
              <a:t>.</a:t>
            </a:r>
            <a:endParaRPr lang="en-US" sz="1800" b="0" i="0" u="none" strike="noStrike" baseline="0" dirty="0">
              <a:latin typeface="Lato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567A4-FDBA-A954-CA37-4A98C48592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80" y="115628"/>
            <a:ext cx="5277121" cy="29020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6053A-7890-D590-82E3-991907684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03" y="3141737"/>
            <a:ext cx="3638737" cy="36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68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6B08-32D7-3F80-5660-17899E9D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55640" cy="1325563"/>
          </a:xfrm>
        </p:spPr>
        <p:txBody>
          <a:bodyPr/>
          <a:lstStyle/>
          <a:p>
            <a:r>
              <a:rPr lang="en-US" dirty="0"/>
              <a:t>Electricity sector</a:t>
            </a:r>
            <a:endParaRPr lang="en-T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F11E5-D92C-F793-5336-E2E6ABA73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ea typeface="Times" panose="02020603050405020304" pitchFamily="18" charset="0"/>
              </a:rPr>
              <a:t>Tonga Power Limited is the only Power Utility in Tonga (SOE).</a:t>
            </a:r>
          </a:p>
          <a:p>
            <a:r>
              <a:rPr lang="en-US" sz="1800" dirty="0">
                <a:latin typeface="Times New Roman" panose="02020603050405020304" pitchFamily="18" charset="0"/>
                <a:ea typeface="Times" panose="02020603050405020304" pitchFamily="18" charset="0"/>
              </a:rPr>
              <a:t>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" panose="02020603050405020304" pitchFamily="18" charset="0"/>
              </a:rPr>
              <a:t>nstalled On-grid Diesel Capacity - 17.7 MW + 7.3 MW RE (Solar and Wind) 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Electricity tariff - T$.1.16/kWh (US$0.60/kWh)</a:t>
            </a:r>
          </a:p>
          <a:p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" panose="02020603050405020304" pitchFamily="18" charset="0"/>
              </a:rPr>
              <a:t>Electricity access in about 98%</a:t>
            </a: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latin typeface="Times New Roman" panose="02020603050405020304" pitchFamily="18" charset="0"/>
              <a:ea typeface="Times" panose="02020603050405020304" pitchFamily="18" charset="0"/>
            </a:endParaRPr>
          </a:p>
          <a:p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" panose="02020603050405020304" pitchFamily="18" charset="0"/>
            </a:endParaRPr>
          </a:p>
          <a:p>
            <a:endParaRPr lang="en-T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9CA41A-2C1F-4EED-9301-6F948AC4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70" y="0"/>
            <a:ext cx="5454930" cy="41404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45F2A-A91A-CAAF-44E9-071981170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68" y="4211533"/>
            <a:ext cx="5480332" cy="25083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488101-320E-839E-5C1F-7F06A61F8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2480"/>
            <a:ext cx="3775594" cy="212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016BB2-6277-EE99-1088-72026DB4B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732481"/>
            <a:ext cx="3191230" cy="21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4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52521-91AC-6289-4C27-9E5EB4582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249"/>
            <a:ext cx="10515600" cy="1325563"/>
          </a:xfrm>
        </p:spPr>
        <p:txBody>
          <a:bodyPr/>
          <a:lstStyle/>
          <a:p>
            <a:r>
              <a:rPr lang="en-US" b="1" dirty="0"/>
              <a:t>E-mobility status in Tonga</a:t>
            </a:r>
            <a:endParaRPr lang="en-T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75381-7D9A-50F3-4020-D9C6BD671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7080" cy="4351338"/>
          </a:xfrm>
        </p:spPr>
        <p:txBody>
          <a:bodyPr>
            <a:normAutofit/>
          </a:bodyPr>
          <a:lstStyle/>
          <a:p>
            <a:r>
              <a:rPr lang="en-US" sz="2000" dirty="0"/>
              <a:t>Only 4 EVs (Nissan leaf) in Tonga</a:t>
            </a:r>
          </a:p>
          <a:p>
            <a:pPr lvl="1"/>
            <a:r>
              <a:rPr lang="en-US" sz="2000" dirty="0"/>
              <a:t>Pros – cheaper to run (additional $200/month (electricity) vs $600/month (fuel))</a:t>
            </a:r>
          </a:p>
          <a:p>
            <a:pPr lvl="1"/>
            <a:r>
              <a:rPr lang="en-US" sz="2000" dirty="0"/>
              <a:t>Cons – battery deteriorate quickly and no capacity for maintenance</a:t>
            </a:r>
          </a:p>
          <a:p>
            <a:r>
              <a:rPr lang="en-US" sz="2000" dirty="0"/>
              <a:t>1 Plug-in hybrid (Mitsubishi Outlander) </a:t>
            </a:r>
          </a:p>
          <a:p>
            <a:r>
              <a:rPr lang="en-US" sz="2000" dirty="0"/>
              <a:t>Lack of system to calculate the import tax for EV - Tax  is based on the size of the engine (cc) of ICE.</a:t>
            </a:r>
          </a:p>
          <a:p>
            <a:r>
              <a:rPr lang="en-US" sz="2000" dirty="0"/>
              <a:t>Local car dealership – not convinced to import EV due to lack of interests from the public or maintenance capacity. </a:t>
            </a:r>
          </a:p>
          <a:p>
            <a:r>
              <a:rPr lang="en-US" sz="2000" dirty="0"/>
              <a:t>Difficult to import EV - some shipping line restrict shipping vehicle with battery due to fire hazard – some EVs are shipped via NZ</a:t>
            </a:r>
          </a:p>
          <a:p>
            <a:endParaRPr lang="en-US" sz="2000" dirty="0"/>
          </a:p>
          <a:p>
            <a:endParaRPr lang="en-TO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C3472-E03E-0A5F-1735-B551B3520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16" y="413385"/>
            <a:ext cx="3742784" cy="2824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16A90B-A50C-C3AB-0837-761DE273C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253" y="3514437"/>
            <a:ext cx="4141747" cy="25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48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9712B-0590-2E8D-8159-7004BB968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E-mobility perspective</a:t>
            </a:r>
            <a:endParaRPr lang="en-T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4C55-8AC0-2DD3-2E4B-BEBF02069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BF953-4F1F-0F0C-C037-80C777A85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35" y="3394434"/>
            <a:ext cx="1540643" cy="2235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07F3D-058B-6CAF-84CF-7C0EB3A99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544" y="977884"/>
            <a:ext cx="1568511" cy="2227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CD3818-95F3-A724-843E-8A237F1F1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235" y="1024154"/>
            <a:ext cx="1586710" cy="2235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78482E-9D36-5B7C-C2BC-38A46FBB22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35" y="1027906"/>
            <a:ext cx="1576894" cy="2227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87F531-D6DC-6A0D-F451-0011874C2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135" y="3429000"/>
            <a:ext cx="1625083" cy="2147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5F64A4-8815-B410-D5A4-2F9A2AA3E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5" y="1385599"/>
            <a:ext cx="5462847" cy="510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041A72-0ED5-6375-FFD9-97F590883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43700"/>
            <a:ext cx="2382240" cy="191430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20CA142-92EB-C29A-21DD-3A31F1519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740"/>
            <a:ext cx="4189825" cy="377183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94B8F3-9131-9110-0481-7462E509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12" y="5069579"/>
            <a:ext cx="2382239" cy="925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E16CF-B731-9D69-01AF-40E39407C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5" y="0"/>
            <a:ext cx="7534814" cy="6825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B8A86B-898C-4D0C-F2F4-DAB378D1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041" y="139680"/>
            <a:ext cx="5455920" cy="1325563"/>
          </a:xfrm>
        </p:spPr>
        <p:txBody>
          <a:bodyPr>
            <a:normAutofit/>
          </a:bodyPr>
          <a:lstStyle/>
          <a:p>
            <a:r>
              <a:rPr lang="en-US" sz="2400" b="1" dirty="0"/>
              <a:t>Low emission development strategy (LEDS) </a:t>
            </a:r>
            <a:r>
              <a:rPr lang="en-US" sz="2400" dirty="0"/>
              <a:t>2021 - 2050</a:t>
            </a:r>
            <a:endParaRPr lang="en-TO" sz="2400" dirty="0"/>
          </a:p>
        </p:txBody>
      </p:sp>
    </p:spTree>
    <p:extLst>
      <p:ext uri="{BB962C8B-B14F-4D97-AF65-F5344CB8AC3E}">
        <p14:creationId xmlns:p14="http://schemas.microsoft.com/office/powerpoint/2010/main" val="1795484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A178-4CE9-69C0-41AC-0BAF6B31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TO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1CF03B-794E-011B-3396-B144272881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9" y="356498"/>
            <a:ext cx="4858000" cy="287034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60ED1-54B6-F591-E7B4-867323161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9" y="3226846"/>
            <a:ext cx="4870700" cy="29846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F0D2A9-755C-942A-DC35-894A8A621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82" y="749424"/>
            <a:ext cx="4858000" cy="2984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F8266-C670-C051-5713-0577DD3E5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82" y="3734077"/>
            <a:ext cx="4832598" cy="30227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9F30E9-E131-7E62-3782-BB6A53F8C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9" y="5931290"/>
            <a:ext cx="4838949" cy="825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13A628-F902-104F-B9F0-0C6012302F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182" y="319468"/>
            <a:ext cx="4864350" cy="31751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3196186-4DB0-3FF5-D7C2-ECE88275F83D}"/>
              </a:ext>
            </a:extLst>
          </p:cNvPr>
          <p:cNvSpPr txBox="1">
            <a:spLocks/>
          </p:cNvSpPr>
          <p:nvPr/>
        </p:nvSpPr>
        <p:spPr>
          <a:xfrm>
            <a:off x="183890" y="186680"/>
            <a:ext cx="339856" cy="64846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TERM PLUS – 2021 - 2035</a:t>
            </a:r>
            <a:endParaRPr lang="en-TO" sz="2400" dirty="0"/>
          </a:p>
        </p:txBody>
      </p:sp>
    </p:spTree>
    <p:extLst>
      <p:ext uri="{BB962C8B-B14F-4D97-AF65-F5344CB8AC3E}">
        <p14:creationId xmlns:p14="http://schemas.microsoft.com/office/powerpoint/2010/main" val="4078088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99B7F-EA32-A5DB-5756-9416F9710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13220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Tonga Energy Efficiency Master Plan – 2020 - 2030</a:t>
            </a:r>
            <a:endParaRPr lang="en-TO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AC8471-0FBF-2985-9B25-B86F3B6A6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616" y="1209040"/>
            <a:ext cx="8743384" cy="5516753"/>
          </a:xfrm>
        </p:spPr>
      </p:pic>
    </p:spTree>
    <p:extLst>
      <p:ext uri="{BB962C8B-B14F-4D97-AF65-F5344CB8AC3E}">
        <p14:creationId xmlns:p14="http://schemas.microsoft.com/office/powerpoint/2010/main" val="2942824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745</Words>
  <Application>Microsoft Office PowerPoint</Application>
  <PresentationFormat>Widescreen</PresentationFormat>
  <Paragraphs>106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Lato-Light</vt:lpstr>
      <vt:lpstr>Times New Roman</vt:lpstr>
      <vt:lpstr>Office Theme</vt:lpstr>
      <vt:lpstr>Perspectives and Experiences on E-mobility</vt:lpstr>
      <vt:lpstr>Content</vt:lpstr>
      <vt:lpstr>Transport Sector</vt:lpstr>
      <vt:lpstr>Electricity sector</vt:lpstr>
      <vt:lpstr>E-mobility status in Tonga</vt:lpstr>
      <vt:lpstr>E-mobility perspective</vt:lpstr>
      <vt:lpstr>Low emission development strategy (LEDS) 2021 - 2050</vt:lpstr>
      <vt:lpstr>PowerPoint Presentation</vt:lpstr>
      <vt:lpstr>Tonga Energy Efficiency Master Plan – 2020 - 2030</vt:lpstr>
      <vt:lpstr>What have we done?</vt:lpstr>
      <vt:lpstr>What are the barriers?</vt:lpstr>
      <vt:lpstr>Way forward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Perspectives and Experience on E-mobility</dc:title>
  <dc:creator>Kakau Foliaki</dc:creator>
  <cp:lastModifiedBy>Sinalauli'i Fifita</cp:lastModifiedBy>
  <cp:revision>21</cp:revision>
  <dcterms:created xsi:type="dcterms:W3CDTF">2022-11-27T07:21:32Z</dcterms:created>
  <dcterms:modified xsi:type="dcterms:W3CDTF">2023-01-11T01:29:19Z</dcterms:modified>
</cp:coreProperties>
</file>