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4" r:id="rId7"/>
    <p:sldId id="276" r:id="rId8"/>
    <p:sldId id="275" r:id="rId9"/>
    <p:sldId id="272" r:id="rId10"/>
    <p:sldId id="273" r:id="rId11"/>
    <p:sldId id="262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14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3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e Benjaman" userId="a70909ed-4e8d-461b-abb5-045959688f87" providerId="ADAL" clId="{3F47497C-F06A-4FAD-A10C-5A5303C8DC39}"/>
    <pc:docChg chg="undo custSel modSld">
      <pc:chgData name="Jesse Benjaman" userId="a70909ed-4e8d-461b-abb5-045959688f87" providerId="ADAL" clId="{3F47497C-F06A-4FAD-A10C-5A5303C8DC39}" dt="2020-11-16T03:45:30.066" v="19" actId="5793"/>
      <pc:docMkLst>
        <pc:docMk/>
      </pc:docMkLst>
      <pc:sldChg chg="addSp delSp modSp mod">
        <pc:chgData name="Jesse Benjaman" userId="a70909ed-4e8d-461b-abb5-045959688f87" providerId="ADAL" clId="{3F47497C-F06A-4FAD-A10C-5A5303C8DC39}" dt="2020-11-16T03:45:07.976" v="11" actId="21"/>
        <pc:sldMkLst>
          <pc:docMk/>
          <pc:sldMk cId="3839523217" sldId="256"/>
        </pc:sldMkLst>
        <pc:spChg chg="mod">
          <ac:chgData name="Jesse Benjaman" userId="a70909ed-4e8d-461b-abb5-045959688f87" providerId="ADAL" clId="{3F47497C-F06A-4FAD-A10C-5A5303C8DC39}" dt="2020-11-16T03:42:48.301" v="1" actId="207"/>
          <ac:spMkLst>
            <pc:docMk/>
            <pc:sldMk cId="3839523217" sldId="256"/>
            <ac:spMk id="4" creationId="{8357010A-5760-40B9-9D23-02E118607271}"/>
          </ac:spMkLst>
        </pc:spChg>
        <pc:spChg chg="mod">
          <ac:chgData name="Jesse Benjaman" userId="a70909ed-4e8d-461b-abb5-045959688f87" providerId="ADAL" clId="{3F47497C-F06A-4FAD-A10C-5A5303C8DC39}" dt="2020-11-16T03:43:04.966" v="2" actId="207"/>
          <ac:spMkLst>
            <pc:docMk/>
            <pc:sldMk cId="3839523217" sldId="256"/>
            <ac:spMk id="5" creationId="{C985DA89-50A8-4A1D-A2EA-B65E8B2402DC}"/>
          </ac:spMkLst>
        </pc:spChg>
        <pc:picChg chg="add del mod">
          <ac:chgData name="Jesse Benjaman" userId="a70909ed-4e8d-461b-abb5-045959688f87" providerId="ADAL" clId="{3F47497C-F06A-4FAD-A10C-5A5303C8DC39}" dt="2020-11-16T03:45:07.976" v="11" actId="21"/>
          <ac:picMkLst>
            <pc:docMk/>
            <pc:sldMk cId="3839523217" sldId="256"/>
            <ac:picMk id="8" creationId="{85B1D6C7-14C3-485B-9287-76A7AF96F92C}"/>
          </ac:picMkLst>
        </pc:picChg>
      </pc:sldChg>
      <pc:sldChg chg="addSp modSp mod">
        <pc:chgData name="Jesse Benjaman" userId="a70909ed-4e8d-461b-abb5-045959688f87" providerId="ADAL" clId="{3F47497C-F06A-4FAD-A10C-5A5303C8DC39}" dt="2020-11-16T03:45:30.066" v="19" actId="5793"/>
        <pc:sldMkLst>
          <pc:docMk/>
          <pc:sldMk cId="1472510258" sldId="259"/>
        </pc:sldMkLst>
        <pc:spChg chg="mod">
          <ac:chgData name="Jesse Benjaman" userId="a70909ed-4e8d-461b-abb5-045959688f87" providerId="ADAL" clId="{3F47497C-F06A-4FAD-A10C-5A5303C8DC39}" dt="2020-11-16T03:45:30.066" v="19" actId="5793"/>
          <ac:spMkLst>
            <pc:docMk/>
            <pc:sldMk cId="1472510258" sldId="259"/>
            <ac:spMk id="3" creationId="{01BAF495-168E-4FEA-B452-12DFE5E31AB2}"/>
          </ac:spMkLst>
        </pc:spChg>
        <pc:picChg chg="add mod">
          <ac:chgData name="Jesse Benjaman" userId="a70909ed-4e8d-461b-abb5-045959688f87" providerId="ADAL" clId="{3F47497C-F06A-4FAD-A10C-5A5303C8DC39}" dt="2020-11-16T03:45:21.786" v="15" actId="14100"/>
          <ac:picMkLst>
            <pc:docMk/>
            <pc:sldMk cId="1472510258" sldId="259"/>
            <ac:picMk id="7" creationId="{877A038F-5367-42C6-80D1-FCD1DC7A2FB5}"/>
          </ac:picMkLst>
        </pc:picChg>
      </pc:sldChg>
    </pc:docChg>
  </pc:docChgLst>
  <pc:docChgLst>
    <pc:chgData name="Jesse Benjaman" userId="a70909ed-4e8d-461b-abb5-045959688f87" providerId="ADAL" clId="{6BDA8F46-9231-46A5-A19A-ED6FAC79C89D}"/>
    <pc:docChg chg="undo custSel modSld">
      <pc:chgData name="Jesse Benjaman" userId="a70909ed-4e8d-461b-abb5-045959688f87" providerId="ADAL" clId="{6BDA8F46-9231-46A5-A19A-ED6FAC79C89D}" dt="2020-11-16T21:13:41.515" v="18" actId="113"/>
      <pc:docMkLst>
        <pc:docMk/>
      </pc:docMkLst>
      <pc:sldChg chg="modSp mod">
        <pc:chgData name="Jesse Benjaman" userId="a70909ed-4e8d-461b-abb5-045959688f87" providerId="ADAL" clId="{6BDA8F46-9231-46A5-A19A-ED6FAC79C89D}" dt="2020-11-16T21:09:42.786" v="3" actId="207"/>
        <pc:sldMkLst>
          <pc:docMk/>
          <pc:sldMk cId="3646500028" sldId="257"/>
        </pc:sldMkLst>
        <pc:spChg chg="mod">
          <ac:chgData name="Jesse Benjaman" userId="a70909ed-4e8d-461b-abb5-045959688f87" providerId="ADAL" clId="{6BDA8F46-9231-46A5-A19A-ED6FAC79C89D}" dt="2020-11-16T21:09:42.786" v="3" actId="207"/>
          <ac:spMkLst>
            <pc:docMk/>
            <pc:sldMk cId="3646500028" sldId="257"/>
            <ac:spMk id="6" creationId="{6E089CBB-6F2C-462A-B0F4-745DB0BCE29B}"/>
          </ac:spMkLst>
        </pc:spChg>
        <pc:spChg chg="mod">
          <ac:chgData name="Jesse Benjaman" userId="a70909ed-4e8d-461b-abb5-045959688f87" providerId="ADAL" clId="{6BDA8F46-9231-46A5-A19A-ED6FAC79C89D}" dt="2020-11-16T21:08:17.607" v="0" actId="207"/>
          <ac:spMkLst>
            <pc:docMk/>
            <pc:sldMk cId="3646500028" sldId="257"/>
            <ac:spMk id="10" creationId="{68F22686-E0CF-447D-96D5-8C347FBE73EC}"/>
          </ac:spMkLst>
        </pc:spChg>
      </pc:sldChg>
      <pc:sldChg chg="modSp mod">
        <pc:chgData name="Jesse Benjaman" userId="a70909ed-4e8d-461b-abb5-045959688f87" providerId="ADAL" clId="{6BDA8F46-9231-46A5-A19A-ED6FAC79C89D}" dt="2020-11-16T21:13:41.515" v="18" actId="113"/>
        <pc:sldMkLst>
          <pc:docMk/>
          <pc:sldMk cId="1411183611" sldId="258"/>
        </pc:sldMkLst>
        <pc:spChg chg="mod">
          <ac:chgData name="Jesse Benjaman" userId="a70909ed-4e8d-461b-abb5-045959688f87" providerId="ADAL" clId="{6BDA8F46-9231-46A5-A19A-ED6FAC79C89D}" dt="2020-11-16T21:12:24.214" v="15" actId="14100"/>
          <ac:spMkLst>
            <pc:docMk/>
            <pc:sldMk cId="1411183611" sldId="258"/>
            <ac:spMk id="3" creationId="{E5374CC1-E2F6-42AC-8C91-5FD204DBD1CF}"/>
          </ac:spMkLst>
        </pc:spChg>
        <pc:graphicFrameChg chg="mod modGraphic">
          <ac:chgData name="Jesse Benjaman" userId="a70909ed-4e8d-461b-abb5-045959688f87" providerId="ADAL" clId="{6BDA8F46-9231-46A5-A19A-ED6FAC79C89D}" dt="2020-11-16T21:13:41.515" v="18" actId="113"/>
          <ac:graphicFrameMkLst>
            <pc:docMk/>
            <pc:sldMk cId="1411183611" sldId="258"/>
            <ac:graphicFrameMk id="4" creationId="{E732EEA7-4CA5-49EC-9AED-5CFCEA04D635}"/>
          </ac:graphicFrameMkLst>
        </pc:graphicFrameChg>
      </pc:sldChg>
      <pc:sldChg chg="modSp mod">
        <pc:chgData name="Jesse Benjaman" userId="a70909ed-4e8d-461b-abb5-045959688f87" providerId="ADAL" clId="{6BDA8F46-9231-46A5-A19A-ED6FAC79C89D}" dt="2020-11-16T21:11:32.716" v="8" actId="20577"/>
        <pc:sldMkLst>
          <pc:docMk/>
          <pc:sldMk cId="1472510258" sldId="259"/>
        </pc:sldMkLst>
        <pc:spChg chg="mod">
          <ac:chgData name="Jesse Benjaman" userId="a70909ed-4e8d-461b-abb5-045959688f87" providerId="ADAL" clId="{6BDA8F46-9231-46A5-A19A-ED6FAC79C89D}" dt="2020-11-16T21:11:32.716" v="8" actId="20577"/>
          <ac:spMkLst>
            <pc:docMk/>
            <pc:sldMk cId="1472510258" sldId="259"/>
            <ac:spMk id="3" creationId="{01BAF495-168E-4FEA-B452-12DFE5E31AB2}"/>
          </ac:spMkLst>
        </pc:spChg>
      </pc:sldChg>
      <pc:sldChg chg="modSp mod">
        <pc:chgData name="Jesse Benjaman" userId="a70909ed-4e8d-461b-abb5-045959688f87" providerId="ADAL" clId="{6BDA8F46-9231-46A5-A19A-ED6FAC79C89D}" dt="2020-11-16T21:11:47.151" v="11" actId="113"/>
        <pc:sldMkLst>
          <pc:docMk/>
          <pc:sldMk cId="266145556" sldId="260"/>
        </pc:sldMkLst>
        <pc:spChg chg="mod">
          <ac:chgData name="Jesse Benjaman" userId="a70909ed-4e8d-461b-abb5-045959688f87" providerId="ADAL" clId="{6BDA8F46-9231-46A5-A19A-ED6FAC79C89D}" dt="2020-11-16T21:11:47.151" v="11" actId="113"/>
          <ac:spMkLst>
            <pc:docMk/>
            <pc:sldMk cId="266145556" sldId="260"/>
            <ac:spMk id="2" creationId="{AC787BFF-601B-4A71-BC43-CE493ECD5105}"/>
          </ac:spMkLst>
        </pc:spChg>
        <pc:spChg chg="mod">
          <ac:chgData name="Jesse Benjaman" userId="a70909ed-4e8d-461b-abb5-045959688f87" providerId="ADAL" clId="{6BDA8F46-9231-46A5-A19A-ED6FAC79C89D}" dt="2020-11-16T21:11:43.234" v="10" actId="27636"/>
          <ac:spMkLst>
            <pc:docMk/>
            <pc:sldMk cId="266145556" sldId="260"/>
            <ac:spMk id="3" creationId="{DA50F665-EC5F-4AE3-B77A-F582B42047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B67C8-D132-4D7B-8F13-768049A80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C03124-1134-4462-A0E3-47D7F5C6B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180F9-9434-40F4-AE3F-52515CFDA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A972-8B47-4A06-9B87-789714BC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A6EAB-03D7-4DF7-9AE7-81E67F1D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914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1FC1F-5D70-4917-A9BD-EE7F8EBB8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78144-02F8-422B-9C64-B0AF0A41D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AE4D3-99B0-44E5-A2BA-EAE11BA1A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21183-A736-45C7-B19A-A64598CE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C8B8E-5A89-49F3-ABDC-1AC26B2A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951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92A3BC-5B35-4F4E-BE7C-1E00521D84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5BE3D6-5214-4852-B1E0-6135F7B7F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C78C33-8499-4183-AA36-D65138422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C752-D16A-40BF-814B-1C5B894C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5066C-6FCD-415D-A302-7C1E1314F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51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120A0-47A8-41DE-9363-F13CEAC36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B8182-319F-4A82-9A3F-F6BA921D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769C3-3213-4A9F-8591-F1D44267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D66C2-5AB2-4817-AFE3-1FC45B06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38D7-919F-4703-8194-209C0B55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334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CC748-5B1A-4CDA-AD95-A6F8E3868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E26B5-0850-46E0-A739-E65113C4E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4913C-D2C0-45BE-BF67-EDF3B9AD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EF586-C6A9-4D2D-B69F-D802B89FF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763EC-FE84-4DA3-B27C-5B736E79D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9681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BA4FE-02CF-4A11-8C2F-E8F4B464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5F809-47EF-4C4C-9C7E-361AE86CE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FDD85-8860-4A08-85E9-2DEF8D1DD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AABCD-519B-4A83-9574-3E8B124AA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59664-03A7-4B25-8155-AD6FB8BB3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28D73-FC83-492F-AEAA-B04967936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5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6D942-BC3C-4C5A-9868-2E22E663F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02C98-08E4-4490-A5F8-BEBED1FBE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02638-E44F-4660-A1A6-72F7C17E0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CF016-32BC-4D7A-A854-D2AA1980C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0E1A85-0B8B-45BC-8AF5-B93CB45CE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C5D8E4-E901-4F3A-BB6D-22272C0DA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0E5D33-0536-480A-BACD-DB6945CDE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48987E-21DA-4C84-9987-07CE274FE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788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EA0C2-8C9D-446E-92CC-196F07995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7F5933-FAF1-43F5-95EF-4D357E84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C4957-38DA-4DD2-892F-D6600559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0F67E-A88E-4F5C-B645-37514AB1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49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989F6F-9FA3-46DA-A098-05BFAEF5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7F4789-87E4-4B40-A85E-B0A52F3F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082662-0D91-41D8-A262-2B7E1A9C4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31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B4825-4C13-4AAF-9E82-0BCC45F8B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9A7AA-13B8-4160-820B-9CB9C7B5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73A08-3F62-4BE8-A37F-DF1975B57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7CEC5-F711-48E0-9A95-B3A43C16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5A61C-972C-4375-BAB8-FB8D6F90E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6E8E43-4991-4835-8D31-731EAAAEF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6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25A3-CC55-41DB-AD16-267E4F827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1CAFB-0C49-4179-A7A6-0813F7514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7293-8BAF-49DF-99C6-23653C10C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D2C9E-CE00-417E-A498-2BE30E1F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989A8-5535-44FE-BD90-DD7186B4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3B1D1-0948-4E2B-960A-3E47E9917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9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E2A555-28EF-42F0-A88B-E3DD87EF6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BC90D-B561-4CBC-8EA8-31078DCA0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65DF-8018-4F54-BFE4-75AEC28B0D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7059-3580-4587-8B5C-762804DF7FBA}" type="datetimeFigureOut">
              <a:rPr lang="en-AU" smtClean="0"/>
              <a:t>18/11/2020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826ED-5258-486B-B451-896CC2990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3AF5C-CA42-421B-9D7E-18432761EC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5C4E1-4052-4864-8493-A4C3567365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596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57010A-5760-40B9-9D23-02E11860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29350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2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AU" sz="3200" b="1" spc="-10" baseline="30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AU" sz="3200" b="1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PCREEE STEERING COMMITTEE (PSC) MEETING </a:t>
            </a:r>
            <a:r>
              <a:rPr lang="en-AU" sz="3200" spc="-1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AU" sz="3200" spc="-1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2020</a:t>
            </a:r>
            <a:b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32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2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MODE: </a:t>
            </a:r>
            <a:r>
              <a:rPr lang="en-AU" sz="3200" spc="-1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VIRTUAL</a:t>
            </a:r>
            <a: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A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AU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5DA89-50A8-4A1D-A2EA-B65E8B240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08119"/>
            <a:ext cx="10515600" cy="31688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AU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8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A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ITEM </a:t>
            </a:r>
            <a:r>
              <a:rPr lang="en-AU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A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A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AU" sz="3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REPORT 2020</a:t>
            </a:r>
            <a:endParaRPr lang="en-AU" sz="3200" b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dirty="0" smtClean="0"/>
              <a:t>To </a:t>
            </a:r>
            <a:r>
              <a:rPr lang="en-AU" dirty="0" smtClean="0"/>
              <a:t>update </a:t>
            </a:r>
            <a:r>
              <a:rPr lang="en-AU" dirty="0"/>
              <a:t>the PSC on the implementation of the PCREEE Work Plan for 2020.   </a:t>
            </a:r>
          </a:p>
          <a:p>
            <a:pPr lvl="0"/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pic>
        <p:nvPicPr>
          <p:cNvPr id="7" name="Imagen 9">
            <a:extLst>
              <a:ext uri="{FF2B5EF4-FFF2-40B4-BE49-F238E27FC236}">
                <a16:creationId xmlns:a16="http://schemas.microsoft.com/office/drawing/2014/main" id="{282B17A0-5C08-4715-B90D-753B34EE26A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2954" y="5643706"/>
            <a:ext cx="2467467" cy="106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9523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– Resource mobilization 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2 consultancies with CTCN </a:t>
            </a:r>
          </a:p>
          <a:p>
            <a:r>
              <a:rPr lang="en-US" dirty="0" smtClean="0"/>
              <a:t>Full cost recovery for the PacTVET works </a:t>
            </a:r>
          </a:p>
          <a:p>
            <a:r>
              <a:rPr lang="en-US" dirty="0" smtClean="0"/>
              <a:t>Consultancy with Coffey International – review of MFAT’s Energy Programme </a:t>
            </a:r>
            <a:r>
              <a:rPr lang="en-AU" dirty="0" smtClean="0"/>
              <a:t> 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3642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022B0-48D2-44B4-8053-F71040E52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191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AF495-168E-4FEA-B452-12DFE5E31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6411"/>
            <a:ext cx="10674246" cy="4980552"/>
          </a:xfrm>
        </p:spPr>
        <p:txBody>
          <a:bodyPr/>
          <a:lstStyle/>
          <a:p>
            <a:pPr algn="just"/>
            <a:r>
              <a:rPr lang="en-A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savings to fabricate a PCREEE conference room and upgrade virtual conference facilities </a:t>
            </a:r>
            <a:endParaRPr lang="en-AU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Mixed virtual and in-country deliveries</a:t>
            </a:r>
          </a:p>
          <a:p>
            <a:pPr algn="just"/>
            <a:r>
              <a:rPr lang="en-A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more in-country coordinators and local consultants </a:t>
            </a:r>
          </a:p>
          <a:p>
            <a:pPr algn="just"/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Rely more on </a:t>
            </a:r>
            <a:r>
              <a:rPr lang="en-AU" sz="24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proactiveness</a:t>
            </a:r>
            <a:r>
              <a:rPr lang="en-A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efficiency of the local coordination  </a:t>
            </a:r>
            <a:endParaRPr lang="en-A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5" name="Imagen 9">
            <a:extLst>
              <a:ext uri="{FF2B5EF4-FFF2-40B4-BE49-F238E27FC236}">
                <a16:creationId xmlns:a16="http://schemas.microsoft.com/office/drawing/2014/main" id="{DC296F93-0545-4245-84BF-0CB450FB5A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62" y="5714792"/>
            <a:ext cx="2467467" cy="106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9352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87BFF-601B-4A71-BC43-CE493ECD5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1825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rgbClr val="FF0000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0F665-EC5F-4AE3-B77A-F582B4204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53331"/>
            <a:ext cx="10929359" cy="2711918"/>
          </a:xfrm>
          <a:solidFill>
            <a:schemeClr val="accent1"/>
          </a:solidFill>
        </p:spPr>
        <p:txBody>
          <a:bodyPr>
            <a:normAutofit fontScale="40000" lnSpcReduction="20000"/>
          </a:bodyPr>
          <a:lstStyle/>
          <a:p>
            <a:pPr marL="0" lvl="0" indent="0" algn="just">
              <a:buNone/>
            </a:pPr>
            <a:r>
              <a:rPr lang="en-AU" sz="5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meeting is invited to:</a:t>
            </a:r>
          </a:p>
          <a:p>
            <a:pPr marL="0" lvl="0" indent="0" algn="just">
              <a:buNone/>
            </a:pPr>
            <a:endParaRPr lang="en-AU" sz="5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AU" sz="5100" dirty="0"/>
              <a:t>Note the progress with the implementation of the 2020 work plan and budget. </a:t>
            </a:r>
          </a:p>
          <a:p>
            <a:endParaRPr lang="en-AU" sz="5100" dirty="0"/>
          </a:p>
          <a:p>
            <a:pPr lvl="0"/>
            <a:r>
              <a:rPr lang="en-AU" sz="5100" dirty="0"/>
              <a:t>Note the need to upgrade teleconference facilities for the virtual deliveries. </a:t>
            </a:r>
          </a:p>
          <a:p>
            <a:pPr marL="0" indent="0">
              <a:buNone/>
            </a:pPr>
            <a:r>
              <a:rPr lang="en-AU" sz="5100" dirty="0"/>
              <a:t> </a:t>
            </a:r>
          </a:p>
          <a:p>
            <a:pPr lvl="0"/>
            <a:r>
              <a:rPr lang="en-AU" sz="5100" dirty="0"/>
              <a:t>Note the need to engage local consultants and for effective local coordination in the delivery of national activities.   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5" name="Imagen 9">
            <a:extLst>
              <a:ext uri="{FF2B5EF4-FFF2-40B4-BE49-F238E27FC236}">
                <a16:creationId xmlns:a16="http://schemas.microsoft.com/office/drawing/2014/main" id="{57A5039F-0904-49BE-AAA1-006335CE09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4533" y="5791489"/>
            <a:ext cx="2467467" cy="106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145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Background</a:t>
            </a: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PSC 4 endorsed </a:t>
            </a:r>
            <a:r>
              <a:rPr lang="en-US" dirty="0"/>
              <a:t>a budget of 692,000 Euro for </a:t>
            </a:r>
            <a:r>
              <a:rPr lang="en-US" dirty="0" smtClean="0"/>
              <a:t>2020</a:t>
            </a:r>
          </a:p>
          <a:p>
            <a:r>
              <a:rPr lang="en-US" dirty="0" smtClean="0"/>
              <a:t>In </a:t>
            </a:r>
            <a:r>
              <a:rPr lang="en-US" dirty="0"/>
              <a:t>June 2020, UNIDO </a:t>
            </a:r>
            <a:r>
              <a:rPr lang="en-US" dirty="0" smtClean="0"/>
              <a:t>&amp; SPC </a:t>
            </a:r>
            <a:r>
              <a:rPr lang="en-US" dirty="0"/>
              <a:t>signed a </a:t>
            </a:r>
            <a:r>
              <a:rPr lang="en-US" dirty="0" smtClean="0"/>
              <a:t>FA 600,000 Euro</a:t>
            </a:r>
          </a:p>
          <a:p>
            <a:r>
              <a:rPr lang="en-US" dirty="0" smtClean="0"/>
              <a:t>80% has been received</a:t>
            </a:r>
          </a:p>
          <a:p>
            <a:r>
              <a:rPr lang="en-US" dirty="0" smtClean="0"/>
              <a:t>Jan-June report – narrative &amp; financial – approved by UNIDO  </a:t>
            </a:r>
          </a:p>
          <a:p>
            <a:r>
              <a:rPr lang="en-US" dirty="0" err="1" smtClean="0"/>
              <a:t>Covid</a:t>
            </a:r>
            <a:r>
              <a:rPr lang="en-US" dirty="0" smtClean="0"/>
              <a:t> struck in March</a:t>
            </a:r>
          </a:p>
          <a:p>
            <a:r>
              <a:rPr lang="en-AU" dirty="0" smtClean="0"/>
              <a:t>Impact on staff &amp; delivery  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50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- Staff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Terminated Media &amp; </a:t>
            </a:r>
            <a:r>
              <a:rPr lang="en-US" dirty="0" err="1" smtClean="0"/>
              <a:t>Comms</a:t>
            </a:r>
            <a:r>
              <a:rPr lang="en-US" dirty="0" smtClean="0"/>
              <a:t> Officer’s contract </a:t>
            </a:r>
          </a:p>
          <a:p>
            <a:r>
              <a:rPr lang="en-US" dirty="0" smtClean="0"/>
              <a:t>Recruitment of an energy business mentor put on hold </a:t>
            </a:r>
          </a:p>
          <a:p>
            <a:r>
              <a:rPr lang="en-US" dirty="0" smtClean="0"/>
              <a:t>Recruitment of an Energy Audit Adviser put on hold </a:t>
            </a:r>
          </a:p>
          <a:p>
            <a:r>
              <a:rPr lang="en-US" dirty="0" smtClean="0"/>
              <a:t>Recruitment of a PIJP put on hold</a:t>
            </a:r>
          </a:p>
          <a:p>
            <a:r>
              <a:rPr lang="en-US" dirty="0" smtClean="0"/>
              <a:t>No more Intern 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2056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– Work Plan (host country)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Electrical safety and compliance workshop </a:t>
            </a:r>
          </a:p>
          <a:p>
            <a:r>
              <a:rPr lang="en-US" dirty="0" smtClean="0"/>
              <a:t>Finalized the TEEMP</a:t>
            </a:r>
          </a:p>
          <a:p>
            <a:r>
              <a:rPr lang="en-US" dirty="0" smtClean="0"/>
              <a:t>Review of the 3</a:t>
            </a:r>
            <a:r>
              <a:rPr lang="en-US" baseline="30000" dirty="0" smtClean="0"/>
              <a:t>rd</a:t>
            </a:r>
            <a:r>
              <a:rPr lang="en-US" dirty="0" smtClean="0"/>
              <a:t> ECC for 2020 – 2025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Webinar on tariff setting &amp; regulation opened to regional participants  </a:t>
            </a:r>
          </a:p>
          <a:p>
            <a:r>
              <a:rPr lang="en-US" dirty="0" smtClean="0"/>
              <a:t>Development of the NQ on SE </a:t>
            </a:r>
          </a:p>
          <a:p>
            <a:r>
              <a:rPr lang="en-US" dirty="0" smtClean="0"/>
              <a:t>PCREEE –OIREP joint training workshops </a:t>
            </a:r>
          </a:p>
          <a:p>
            <a:r>
              <a:rPr lang="en-US" dirty="0" smtClean="0"/>
              <a:t>PCREEE-PacTVET-DoE investment promotion</a:t>
            </a:r>
          </a:p>
          <a:p>
            <a:r>
              <a:rPr lang="en-US" dirty="0" smtClean="0"/>
              <a:t>Climate Change Awareness Week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20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- Vanuatu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Low carbon transport proposal</a:t>
            </a:r>
          </a:p>
          <a:p>
            <a:r>
              <a:rPr lang="en-US" dirty="0" smtClean="0"/>
              <a:t>Established the Sustainable Energy Association of Vanuatu</a:t>
            </a:r>
          </a:p>
          <a:p>
            <a:r>
              <a:rPr lang="en-AU" dirty="0" smtClean="0"/>
              <a:t>Investment promotion and awareness in Vila &amp; Santo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3588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– Work Plan (investment promotion)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Webinar series (3) on accelerating investments on RE, EE &amp; smart mobility – EU, NZMFAT, GET.invest, </a:t>
            </a:r>
            <a:r>
              <a:rPr lang="en-US" dirty="0" err="1" smtClean="0"/>
              <a:t>ElectriFi</a:t>
            </a:r>
            <a:r>
              <a:rPr lang="en-US" dirty="0" smtClean="0"/>
              <a:t>, GGGI, NDC Hub,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</a:p>
          <a:p>
            <a:r>
              <a:rPr lang="en-US" dirty="0" smtClean="0"/>
              <a:t> Roundtables (2) on energy access and private financing in Fiji – PFAN, FREF &amp; DoE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847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– Work Plan (</a:t>
            </a:r>
            <a:r>
              <a:rPr lang="en-US" sz="32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emobility</a:t>
            </a: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business plan consultations)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Regional (2)</a:t>
            </a:r>
          </a:p>
          <a:p>
            <a:r>
              <a:rPr lang="en-US" dirty="0" smtClean="0"/>
              <a:t>Solomon Is</a:t>
            </a:r>
          </a:p>
          <a:p>
            <a:r>
              <a:rPr lang="en-US" dirty="0" smtClean="0"/>
              <a:t>Niue </a:t>
            </a:r>
          </a:p>
          <a:p>
            <a:r>
              <a:rPr lang="en-US" dirty="0" smtClean="0"/>
              <a:t>Nauru</a:t>
            </a:r>
          </a:p>
          <a:p>
            <a:r>
              <a:rPr lang="en-US" dirty="0" smtClean="0"/>
              <a:t>Tuvalu</a:t>
            </a:r>
          </a:p>
          <a:p>
            <a:r>
              <a:rPr lang="en-US" dirty="0" smtClean="0"/>
              <a:t>Palau</a:t>
            </a:r>
          </a:p>
          <a:p>
            <a:r>
              <a:rPr lang="en-US" dirty="0" smtClean="0"/>
              <a:t>Tonga </a:t>
            </a:r>
          </a:p>
          <a:p>
            <a:r>
              <a:rPr lang="en-US" dirty="0" smtClean="0"/>
              <a:t>Vanuatu</a:t>
            </a: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4535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– Work Plan (either postponed or cancelled)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Solomon Is Investment Forum [postponed to 2021]</a:t>
            </a:r>
          </a:p>
          <a:p>
            <a:r>
              <a:rPr lang="en-US" dirty="0" smtClean="0"/>
              <a:t>Regional Energy </a:t>
            </a:r>
            <a:r>
              <a:rPr lang="en-US" dirty="0"/>
              <a:t>I</a:t>
            </a:r>
            <a:r>
              <a:rPr lang="en-US" dirty="0" smtClean="0"/>
              <a:t>nvestment Forum - PPA</a:t>
            </a:r>
          </a:p>
          <a:p>
            <a:r>
              <a:rPr lang="en-US" dirty="0" smtClean="0"/>
              <a:t>Establishment of a Solomon Is Sustainable Energy Industry Association </a:t>
            </a:r>
          </a:p>
          <a:p>
            <a:r>
              <a:rPr lang="en-US" dirty="0" smtClean="0"/>
              <a:t>National Energy Dialogue in American Samoa</a:t>
            </a:r>
          </a:p>
          <a:p>
            <a:r>
              <a:rPr lang="en-US" dirty="0" smtClean="0"/>
              <a:t>National Energy Dialogue in the North Pacific </a:t>
            </a:r>
          </a:p>
          <a:p>
            <a:r>
              <a:rPr lang="en-US" dirty="0" smtClean="0"/>
              <a:t>Regional workshop on the </a:t>
            </a:r>
            <a:r>
              <a:rPr lang="en-US" dirty="0" err="1" smtClean="0"/>
              <a:t>emobility</a:t>
            </a:r>
            <a:r>
              <a:rPr lang="en-US" dirty="0" smtClean="0"/>
              <a:t> &amp; business plan (cancelled)</a:t>
            </a:r>
          </a:p>
          <a:p>
            <a:r>
              <a:rPr lang="en-US" dirty="0" smtClean="0"/>
              <a:t>Follow up regional workshop on developing funding proposals   </a:t>
            </a:r>
          </a:p>
          <a:p>
            <a:r>
              <a:rPr lang="en-AU" dirty="0"/>
              <a:t>Support the SPC-UNIDO collaboration for the development of GCF project proposals related to regional </a:t>
            </a:r>
            <a:r>
              <a:rPr lang="en-AU" dirty="0" err="1"/>
              <a:t>emobility</a:t>
            </a:r>
            <a:r>
              <a:rPr lang="en-AU" dirty="0"/>
              <a:t> and green ports initiative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59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89CBB-6F2C-462A-B0F4-745DB0BCE2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141" y="376015"/>
            <a:ext cx="11337559" cy="5982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Status – other collaborations</a:t>
            </a:r>
            <a:endParaRPr lang="en-US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Signed MoU with Eco CARE Pacific Trust</a:t>
            </a:r>
          </a:p>
          <a:p>
            <a:r>
              <a:rPr lang="en-US" dirty="0" smtClean="0"/>
              <a:t>Signed MoU with UPNG </a:t>
            </a:r>
          </a:p>
          <a:p>
            <a:r>
              <a:rPr lang="en-US" dirty="0" smtClean="0"/>
              <a:t>Signed </a:t>
            </a:r>
            <a:r>
              <a:rPr lang="en-US" dirty="0" err="1" smtClean="0"/>
              <a:t>LoA</a:t>
            </a:r>
            <a:r>
              <a:rPr lang="en-US" dirty="0" smtClean="0"/>
              <a:t> to support a Super Fly project in the SI  </a:t>
            </a:r>
          </a:p>
          <a:p>
            <a:r>
              <a:rPr lang="en-AU" dirty="0" smtClean="0"/>
              <a:t>Current discussions with ISA on joint workshops for the PICs</a:t>
            </a:r>
          </a:p>
          <a:p>
            <a:r>
              <a:rPr lang="en-AU" dirty="0" smtClean="0"/>
              <a:t>Continued collaboration with One Energy Islands of Korea – Palau RE mini-grid and other proposals </a:t>
            </a: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/>
          </a:p>
        </p:txBody>
      </p:sp>
      <p:pic>
        <p:nvPicPr>
          <p:cNvPr id="13" name="Imagen 9">
            <a:extLst>
              <a:ext uri="{FF2B5EF4-FFF2-40B4-BE49-F238E27FC236}">
                <a16:creationId xmlns:a16="http://schemas.microsoft.com/office/drawing/2014/main" id="{4D243DE4-0FD0-4D59-BF48-1749E09CAD6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507" y="5968018"/>
            <a:ext cx="2467467" cy="7801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7463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530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5th PCREEE STEERING COMMITTEE (PSC) MEETING   18th NOVEMBER 2020  MODE: VIRTUAL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Issues</vt:lpstr>
      <vt:lpstr>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5th PCREEE STEERING COMMITTEE (PSC) MEETING   18th NOVEMBER 2020  MODE: VIRTUAL</dc:title>
  <dc:creator>Jesse Benjaman</dc:creator>
  <cp:lastModifiedBy>Solomone Fifita</cp:lastModifiedBy>
  <cp:revision>25</cp:revision>
  <dcterms:created xsi:type="dcterms:W3CDTF">2020-11-16T02:58:41Z</dcterms:created>
  <dcterms:modified xsi:type="dcterms:W3CDTF">2020-11-17T18:04:16Z</dcterms:modified>
</cp:coreProperties>
</file>