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5.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6" r:id="rId1"/>
    <p:sldMasterId id="2147483829" r:id="rId2"/>
    <p:sldMasterId id="2147483820" r:id="rId3"/>
  </p:sldMasterIdLst>
  <p:notesMasterIdLst>
    <p:notesMasterId r:id="rId8"/>
  </p:notesMasterIdLst>
  <p:handoutMasterIdLst>
    <p:handoutMasterId r:id="rId9"/>
  </p:handoutMasterIdLst>
  <p:sldIdLst>
    <p:sldId id="1229" r:id="rId4"/>
    <p:sldId id="1335" r:id="rId5"/>
    <p:sldId id="1330" r:id="rId6"/>
    <p:sldId id="1333" r:id="rId7"/>
  </p:sldIdLst>
  <p:sldSz cx="9906000" cy="6858000" type="A4"/>
  <p:notesSz cx="7010400" cy="9296400"/>
  <p:custDataLst>
    <p:tags r:id="rId10"/>
  </p:custDataLst>
  <p:defaultTextStyle>
    <a:defPPr>
      <a:defRPr lang="en-US"/>
    </a:defPPr>
    <a:lvl1pPr marL="0" algn="l" defTabSz="914226" rtl="0" eaLnBrk="1" latinLnBrk="0" hangingPunct="1">
      <a:defRPr sz="1800" kern="1200">
        <a:solidFill>
          <a:schemeClr val="tx1"/>
        </a:solidFill>
        <a:latin typeface="+mn-lt"/>
        <a:ea typeface="+mn-ea"/>
        <a:cs typeface="+mn-cs"/>
      </a:defRPr>
    </a:lvl1pPr>
    <a:lvl2pPr marL="457114"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41" algn="l" defTabSz="914226" rtl="0" eaLnBrk="1" latinLnBrk="0" hangingPunct="1">
      <a:defRPr sz="1800" kern="1200">
        <a:solidFill>
          <a:schemeClr val="tx1"/>
        </a:solidFill>
        <a:latin typeface="+mn-lt"/>
        <a:ea typeface="+mn-ea"/>
        <a:cs typeface="+mn-cs"/>
      </a:defRPr>
    </a:lvl4pPr>
    <a:lvl5pPr marL="1828454" algn="l" defTabSz="914226" rtl="0" eaLnBrk="1" latinLnBrk="0" hangingPunct="1">
      <a:defRPr sz="1800" kern="1200">
        <a:solidFill>
          <a:schemeClr val="tx1"/>
        </a:solidFill>
        <a:latin typeface="+mn-lt"/>
        <a:ea typeface="+mn-ea"/>
        <a:cs typeface="+mn-cs"/>
      </a:defRPr>
    </a:lvl5pPr>
    <a:lvl6pPr marL="2285567" algn="l" defTabSz="914226" rtl="0" eaLnBrk="1" latinLnBrk="0" hangingPunct="1">
      <a:defRPr sz="1800" kern="1200">
        <a:solidFill>
          <a:schemeClr val="tx1"/>
        </a:solidFill>
        <a:latin typeface="+mn-lt"/>
        <a:ea typeface="+mn-ea"/>
        <a:cs typeface="+mn-cs"/>
      </a:defRPr>
    </a:lvl6pPr>
    <a:lvl7pPr marL="2742680" algn="l" defTabSz="914226" rtl="0" eaLnBrk="1" latinLnBrk="0" hangingPunct="1">
      <a:defRPr sz="1800" kern="1200">
        <a:solidFill>
          <a:schemeClr val="tx1"/>
        </a:solidFill>
        <a:latin typeface="+mn-lt"/>
        <a:ea typeface="+mn-ea"/>
        <a:cs typeface="+mn-cs"/>
      </a:defRPr>
    </a:lvl7pPr>
    <a:lvl8pPr marL="3199794" algn="l" defTabSz="914226" rtl="0" eaLnBrk="1" latinLnBrk="0" hangingPunct="1">
      <a:defRPr sz="1800" kern="1200">
        <a:solidFill>
          <a:schemeClr val="tx1"/>
        </a:solidFill>
        <a:latin typeface="+mn-lt"/>
        <a:ea typeface="+mn-ea"/>
        <a:cs typeface="+mn-cs"/>
      </a:defRPr>
    </a:lvl8pPr>
    <a:lvl9pPr marL="3656908" algn="l" defTabSz="91422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B6E2EF-5A52-471C-9967-3440906F4A18}">
          <p14:sldIdLst>
            <p14:sldId id="1229"/>
            <p14:sldId id="1335"/>
            <p14:sldId id="1330"/>
            <p14:sldId id="1333"/>
          </p14:sldIdLst>
        </p14:section>
      </p14:sectionLst>
    </p:ext>
    <p:ext uri="{EFAFB233-063F-42B5-8137-9DF3F51BA10A}">
      <p15:sldGuideLst xmlns:p15="http://schemas.microsoft.com/office/powerpoint/2012/main">
        <p15:guide id="2" orient="horz" pos="3696" userDrawn="1">
          <p15:clr>
            <a:srgbClr val="A4A3A4"/>
          </p15:clr>
        </p15:guide>
        <p15:guide id="5" orient="horz" pos="4319">
          <p15:clr>
            <a:srgbClr val="A4A3A4"/>
          </p15:clr>
        </p15:guide>
        <p15:guide id="9" pos="1872" userDrawn="1">
          <p15:clr>
            <a:srgbClr val="A4A3A4"/>
          </p15:clr>
        </p15:guide>
        <p15:guide id="15" pos="5976" userDrawn="1">
          <p15:clr>
            <a:srgbClr val="A4A3A4"/>
          </p15:clr>
        </p15:guide>
        <p15:guide id="16" pos="302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en Jenkins" initials="MJ" lastIdx="2" clrIdx="0"/>
  <p:cmAuthor id="1" name="Chris Kramer" initials="CK" lastIdx="6" clrIdx="1"/>
  <p:cmAuthor id="2" name="Cameron Robertson" initials="CR" lastIdx="2" clrIdx="2"/>
  <p:cmAuthor id="3" name="Matt H Tingle" initials="MHT" lastIdx="1" clrIdx="3"/>
  <p:cmAuthor id="4" name="Daria E Sidorenko" initials="DES" lastIdx="8" clrIdx="4"/>
  <p:cmAuthor id="5" name="Noren M. Jose" initials="NMJ" lastIdx="16" clrIdx="5">
    <p:extLst>
      <p:ext uri="{19B8F6BF-5375-455C-9EA6-DF929625EA0E}">
        <p15:presenceInfo xmlns:p15="http://schemas.microsoft.com/office/powerpoint/2012/main" userId="S::njose@adb.org::2c6a4654-6a02-4a5d-8c0c-59a92d3b8950" providerId="AD"/>
      </p:ext>
    </p:extLst>
  </p:cmAuthor>
  <p:cmAuthor id="6" name="Alix G. Burrell" initials="AGB" lastIdx="10" clrIdx="6">
    <p:extLst>
      <p:ext uri="{19B8F6BF-5375-455C-9EA6-DF929625EA0E}">
        <p15:presenceInfo xmlns:p15="http://schemas.microsoft.com/office/powerpoint/2012/main" userId="S::aburrell@adb.org::36d9655a-7759-4251-af45-6978f91c3f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7878"/>
    <a:srgbClr val="003366"/>
    <a:srgbClr val="333333"/>
    <a:srgbClr val="6077A1"/>
    <a:srgbClr val="7F92B4"/>
    <a:srgbClr val="002569"/>
    <a:srgbClr val="D8D8D8"/>
    <a:srgbClr val="EDEDED"/>
    <a:srgbClr val="FF434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1019" autoAdjust="0"/>
    <p:restoredTop sz="93656" autoAdjust="0"/>
  </p:normalViewPr>
  <p:slideViewPr>
    <p:cSldViewPr snapToGrid="0" snapToObjects="1" showGuides="1">
      <p:cViewPr varScale="1">
        <p:scale>
          <a:sx n="67" d="100"/>
          <a:sy n="67" d="100"/>
        </p:scale>
        <p:origin x="308" y="32"/>
      </p:cViewPr>
      <p:guideLst>
        <p:guide orient="horz" pos="3696"/>
        <p:guide orient="horz" pos="4319"/>
        <p:guide pos="1872"/>
        <p:guide pos="5976"/>
        <p:guide pos="3024"/>
      </p:guideLst>
    </p:cSldViewPr>
  </p:slideViewPr>
  <p:outlineViewPr>
    <p:cViewPr>
      <p:scale>
        <a:sx n="33" d="100"/>
        <a:sy n="33" d="100"/>
      </p:scale>
      <p:origin x="0" y="-3684"/>
    </p:cViewPr>
  </p:outlineViewPr>
  <p:notesTextViewPr>
    <p:cViewPr>
      <p:scale>
        <a:sx n="3" d="2"/>
        <a:sy n="3" d="2"/>
      </p:scale>
      <p:origin x="0" y="0"/>
    </p:cViewPr>
  </p:notesTextViewPr>
  <p:sorterViewPr>
    <p:cViewPr>
      <p:scale>
        <a:sx n="75" d="100"/>
        <a:sy n="75" d="100"/>
      </p:scale>
      <p:origin x="0" y="-5160"/>
    </p:cViewPr>
  </p:sorterViewPr>
  <p:notesViewPr>
    <p:cSldViewPr snapToGrid="0" snapToObjects="1" showGuides="1">
      <p:cViewPr>
        <p:scale>
          <a:sx n="200" d="100"/>
          <a:sy n="200" d="100"/>
        </p:scale>
        <p:origin x="-600" y="156"/>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1.xml"/><Relationship Id="rId9" Type="http://schemas.openxmlformats.org/officeDocument/2006/relationships/handoutMaster" Target="handoutMasters/handout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x G. Burrell" userId="36d9655a-7759-4251-af45-6978f91c3feb" providerId="ADAL" clId="{CD0FA65C-8110-40EA-AA5D-C0084C3BD141}"/>
    <pc:docChg chg="delSld modSection">
      <pc:chgData name="Alix G. Burrell" userId="36d9655a-7759-4251-af45-6978f91c3feb" providerId="ADAL" clId="{CD0FA65C-8110-40EA-AA5D-C0084C3BD141}" dt="2021-09-01T22:34:11.511" v="1" actId="47"/>
      <pc:docMkLst>
        <pc:docMk/>
      </pc:docMkLst>
      <pc:sldChg chg="del">
        <pc:chgData name="Alix G. Burrell" userId="36d9655a-7759-4251-af45-6978f91c3feb" providerId="ADAL" clId="{CD0FA65C-8110-40EA-AA5D-C0084C3BD141}" dt="2021-09-01T22:34:11.511" v="1" actId="47"/>
        <pc:sldMkLst>
          <pc:docMk/>
          <pc:sldMk cId="1964525356" sldId="1337"/>
        </pc:sldMkLst>
      </pc:sldChg>
      <pc:sldChg chg="del">
        <pc:chgData name="Alix G. Burrell" userId="36d9655a-7759-4251-af45-6978f91c3feb" providerId="ADAL" clId="{CD0FA65C-8110-40EA-AA5D-C0084C3BD141}" dt="2021-09-01T22:34:10.462" v="0" actId="47"/>
        <pc:sldMkLst>
          <pc:docMk/>
          <pc:sldMk cId="2488346169" sldId="1338"/>
        </pc:sldMkLst>
      </pc:sldChg>
      <pc:sldMasterChg chg="delSldLayout">
        <pc:chgData name="Alix G. Burrell" userId="36d9655a-7759-4251-af45-6978f91c3feb" providerId="ADAL" clId="{CD0FA65C-8110-40EA-AA5D-C0084C3BD141}" dt="2021-09-01T22:34:11.511" v="1" actId="47"/>
        <pc:sldMasterMkLst>
          <pc:docMk/>
          <pc:sldMasterMk cId="589990916" sldId="2147483806"/>
        </pc:sldMasterMkLst>
        <pc:sldLayoutChg chg="del">
          <pc:chgData name="Alix G. Burrell" userId="36d9655a-7759-4251-af45-6978f91c3feb" providerId="ADAL" clId="{CD0FA65C-8110-40EA-AA5D-C0084C3BD141}" dt="2021-09-01T22:34:11.511" v="1" actId="47"/>
          <pc:sldLayoutMkLst>
            <pc:docMk/>
            <pc:sldMasterMk cId="589990916" sldId="2147483806"/>
            <pc:sldLayoutMk cId="3148089230" sldId="214748384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5"/>
            <a:ext cx="3037840" cy="464821"/>
          </a:xfrm>
          <a:prstGeom prst="rect">
            <a:avLst/>
          </a:prstGeom>
        </p:spPr>
        <p:txBody>
          <a:bodyPr vert="horz" lIns="93432" tIns="46715" rIns="93432" bIns="46715"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3970945" y="5"/>
            <a:ext cx="3037840" cy="464821"/>
          </a:xfrm>
          <a:prstGeom prst="rect">
            <a:avLst/>
          </a:prstGeom>
        </p:spPr>
        <p:txBody>
          <a:bodyPr vert="horz" lIns="93432" tIns="46715" rIns="93432" bIns="46715" rtlCol="0"/>
          <a:lstStyle>
            <a:lvl1pPr algn="r">
              <a:defRPr sz="1300"/>
            </a:lvl1pPr>
          </a:lstStyle>
          <a:p>
            <a:fld id="{75A85089-C692-4DEA-AC49-04CF34D4FE14}" type="datetimeFigureOut">
              <a:rPr lang="en-GB" smtClean="0">
                <a:latin typeface="Arial" pitchFamily="34" charset="0"/>
              </a:rPr>
              <a:pPr/>
              <a:t>02/09/2021</a:t>
            </a:fld>
            <a:endParaRPr lang="en-GB" dirty="0">
              <a:latin typeface="Arial" pitchFamily="34" charset="0"/>
            </a:endParaRPr>
          </a:p>
        </p:txBody>
      </p:sp>
      <p:sp>
        <p:nvSpPr>
          <p:cNvPr id="5" name="Slide Number Placeholder 4"/>
          <p:cNvSpPr>
            <a:spLocks noGrp="1"/>
          </p:cNvSpPr>
          <p:nvPr>
            <p:ph type="sldNum" sz="quarter" idx="3"/>
          </p:nvPr>
        </p:nvSpPr>
        <p:spPr>
          <a:xfrm>
            <a:off x="3970945" y="8829968"/>
            <a:ext cx="3037840" cy="464821"/>
          </a:xfrm>
          <a:prstGeom prst="rect">
            <a:avLst/>
          </a:prstGeom>
        </p:spPr>
        <p:txBody>
          <a:bodyPr vert="horz" lIns="93432" tIns="46715" rIns="93432" bIns="46715"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
        <p:nvSpPr>
          <p:cNvPr id="6" name="Footer Placeholder 5"/>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5"/>
            <a:ext cx="3037840" cy="464821"/>
          </a:xfrm>
          <a:prstGeom prst="rect">
            <a:avLst/>
          </a:prstGeom>
        </p:spPr>
        <p:txBody>
          <a:bodyPr vert="horz" lIns="93432" tIns="46715" rIns="93432" bIns="46715"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3970945" y="5"/>
            <a:ext cx="3037840" cy="464821"/>
          </a:xfrm>
          <a:prstGeom prst="rect">
            <a:avLst/>
          </a:prstGeom>
        </p:spPr>
        <p:txBody>
          <a:bodyPr vert="horz" lIns="93432" tIns="46715" rIns="93432" bIns="46715" rtlCol="0"/>
          <a:lstStyle>
            <a:lvl1pPr algn="r">
              <a:defRPr sz="1300">
                <a:latin typeface="Arial" pitchFamily="34" charset="0"/>
              </a:defRPr>
            </a:lvl1pPr>
          </a:lstStyle>
          <a:p>
            <a:fld id="{8045EBA9-A28D-4849-BFEA-AA04F6A21B63}" type="datetimeFigureOut">
              <a:rPr lang="en-GB" smtClean="0"/>
              <a:pPr/>
              <a:t>02/09/2021</a:t>
            </a:fld>
            <a:endParaRPr lang="en-GB" dirty="0"/>
          </a:p>
        </p:txBody>
      </p:sp>
      <p:sp>
        <p:nvSpPr>
          <p:cNvPr id="4" name="Slide Image Placeholder 3"/>
          <p:cNvSpPr>
            <a:spLocks noGrp="1" noRot="1" noChangeAspect="1"/>
          </p:cNvSpPr>
          <p:nvPr>
            <p:ph type="sldImg" idx="2"/>
          </p:nvPr>
        </p:nvSpPr>
        <p:spPr>
          <a:xfrm>
            <a:off x="989013" y="698500"/>
            <a:ext cx="5032375" cy="3484563"/>
          </a:xfrm>
          <a:prstGeom prst="rect">
            <a:avLst/>
          </a:prstGeom>
          <a:noFill/>
          <a:ln w="12700">
            <a:solidFill>
              <a:prstClr val="black"/>
            </a:solidFill>
          </a:ln>
        </p:spPr>
        <p:txBody>
          <a:bodyPr vert="horz" lIns="93432" tIns="46715" rIns="93432" bIns="46715" rtlCol="0" anchor="ctr"/>
          <a:lstStyle/>
          <a:p>
            <a:endParaRPr lang="en-GB" dirty="0"/>
          </a:p>
        </p:txBody>
      </p:sp>
      <p:sp>
        <p:nvSpPr>
          <p:cNvPr id="5" name="Notes Placeholder 4"/>
          <p:cNvSpPr>
            <a:spLocks noGrp="1"/>
          </p:cNvSpPr>
          <p:nvPr>
            <p:ph type="body" sz="quarter" idx="3"/>
          </p:nvPr>
        </p:nvSpPr>
        <p:spPr>
          <a:xfrm>
            <a:off x="701041" y="4415792"/>
            <a:ext cx="5608320" cy="4183380"/>
          </a:xfrm>
          <a:prstGeom prst="rect">
            <a:avLst/>
          </a:prstGeom>
        </p:spPr>
        <p:txBody>
          <a:bodyPr vert="horz" lIns="93432" tIns="46715" rIns="93432" bIns="4671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8" y="8829968"/>
            <a:ext cx="3037840" cy="464821"/>
          </a:xfrm>
          <a:prstGeom prst="rect">
            <a:avLst/>
          </a:prstGeom>
        </p:spPr>
        <p:txBody>
          <a:bodyPr vert="horz" lIns="93432" tIns="46715" rIns="93432" bIns="46715"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3970945" y="8829968"/>
            <a:ext cx="3037840" cy="464821"/>
          </a:xfrm>
          <a:prstGeom prst="rect">
            <a:avLst/>
          </a:prstGeom>
        </p:spPr>
        <p:txBody>
          <a:bodyPr vert="horz" lIns="93432" tIns="46715" rIns="93432" bIns="46715"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226" rtl="0" eaLnBrk="1" latinLnBrk="0" hangingPunct="1">
      <a:defRPr sz="1200" kern="1200">
        <a:solidFill>
          <a:schemeClr val="tx1"/>
        </a:solidFill>
        <a:latin typeface="Arial" pitchFamily="34" charset="0"/>
        <a:ea typeface="+mn-ea"/>
        <a:cs typeface="+mn-cs"/>
      </a:defRPr>
    </a:lvl1pPr>
    <a:lvl2pPr marL="457114" algn="l" defTabSz="914226" rtl="0" eaLnBrk="1" latinLnBrk="0" hangingPunct="1">
      <a:defRPr sz="1200" kern="1200">
        <a:solidFill>
          <a:schemeClr val="tx1"/>
        </a:solidFill>
        <a:latin typeface="Arial" pitchFamily="34" charset="0"/>
        <a:ea typeface="+mn-ea"/>
        <a:cs typeface="+mn-cs"/>
      </a:defRPr>
    </a:lvl2pPr>
    <a:lvl3pPr marL="914226" algn="l" defTabSz="914226" rtl="0" eaLnBrk="1" latinLnBrk="0" hangingPunct="1">
      <a:defRPr sz="1200" kern="1200">
        <a:solidFill>
          <a:schemeClr val="tx1"/>
        </a:solidFill>
        <a:latin typeface="Arial" pitchFamily="34" charset="0"/>
        <a:ea typeface="+mn-ea"/>
        <a:cs typeface="+mn-cs"/>
      </a:defRPr>
    </a:lvl3pPr>
    <a:lvl4pPr marL="1371341" algn="l" defTabSz="914226" rtl="0" eaLnBrk="1" latinLnBrk="0" hangingPunct="1">
      <a:defRPr sz="1200" kern="1200">
        <a:solidFill>
          <a:schemeClr val="tx1"/>
        </a:solidFill>
        <a:latin typeface="Arial" pitchFamily="34" charset="0"/>
        <a:ea typeface="+mn-ea"/>
        <a:cs typeface="+mn-cs"/>
      </a:defRPr>
    </a:lvl4pPr>
    <a:lvl5pPr marL="1828454" algn="l" defTabSz="914226" rtl="0" eaLnBrk="1" latinLnBrk="0" hangingPunct="1">
      <a:defRPr sz="1200" kern="1200">
        <a:solidFill>
          <a:schemeClr val="tx1"/>
        </a:solidFill>
        <a:latin typeface="Arial" pitchFamily="34" charset="0"/>
        <a:ea typeface="+mn-ea"/>
        <a:cs typeface="+mn-cs"/>
      </a:defRPr>
    </a:lvl5pPr>
    <a:lvl6pPr marL="2285567" algn="l" defTabSz="914226" rtl="0" eaLnBrk="1" latinLnBrk="0" hangingPunct="1">
      <a:defRPr sz="1200" kern="1200">
        <a:solidFill>
          <a:schemeClr val="tx1"/>
        </a:solidFill>
        <a:latin typeface="+mn-lt"/>
        <a:ea typeface="+mn-ea"/>
        <a:cs typeface="+mn-cs"/>
      </a:defRPr>
    </a:lvl6pPr>
    <a:lvl7pPr marL="2742680" algn="l" defTabSz="914226" rtl="0" eaLnBrk="1" latinLnBrk="0" hangingPunct="1">
      <a:defRPr sz="1200" kern="1200">
        <a:solidFill>
          <a:schemeClr val="tx1"/>
        </a:solidFill>
        <a:latin typeface="+mn-lt"/>
        <a:ea typeface="+mn-ea"/>
        <a:cs typeface="+mn-cs"/>
      </a:defRPr>
    </a:lvl7pPr>
    <a:lvl8pPr marL="3199794" algn="l" defTabSz="914226" rtl="0" eaLnBrk="1" latinLnBrk="0" hangingPunct="1">
      <a:defRPr sz="1200" kern="1200">
        <a:solidFill>
          <a:schemeClr val="tx1"/>
        </a:solidFill>
        <a:latin typeface="+mn-lt"/>
        <a:ea typeface="+mn-ea"/>
        <a:cs typeface="+mn-cs"/>
      </a:defRPr>
    </a:lvl8pPr>
    <a:lvl9pPr marL="3656908" algn="l" defTabSz="9142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a:t>
            </a:fld>
            <a:endParaRPr lang="en-GB" dirty="0"/>
          </a:p>
        </p:txBody>
      </p:sp>
    </p:spTree>
    <p:extLst>
      <p:ext uri="{BB962C8B-B14F-4D97-AF65-F5344CB8AC3E}">
        <p14:creationId xmlns:p14="http://schemas.microsoft.com/office/powerpoint/2010/main" val="1467064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3.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image" Target="../media/image6.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380889514"/>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721" y="1589"/>
                        <a:ext cx="1719" cy="1587"/>
                      </a:xfrm>
                      <a:prstGeom prst="rect">
                        <a:avLst/>
                      </a:prstGeom>
                    </p:spPr>
                  </p:pic>
                </p:oleObj>
              </mc:Fallback>
            </mc:AlternateContent>
          </a:graphicData>
        </a:graphic>
      </p:graphicFrame>
      <p:sp>
        <p:nvSpPr>
          <p:cNvPr id="7" name="Line 10"/>
          <p:cNvSpPr>
            <a:spLocks noChangeShapeType="1"/>
          </p:cNvSpPr>
          <p:nvPr/>
        </p:nvSpPr>
        <p:spPr bwMode="auto">
          <a:xfrm>
            <a:off x="495300" y="1044000"/>
            <a:ext cx="89154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tx1"/>
              </a:solidFill>
              <a:latin typeface="EYInterstate"/>
              <a:cs typeface="Arial" pitchFamily="34" charset="0"/>
              <a:sym typeface="EYInterstate"/>
            </a:endParaRPr>
          </a:p>
        </p:txBody>
      </p:sp>
      <p:sp>
        <p:nvSpPr>
          <p:cNvPr id="8" name="Line 11"/>
          <p:cNvSpPr>
            <a:spLocks noChangeShapeType="1"/>
          </p:cNvSpPr>
          <p:nvPr/>
        </p:nvSpPr>
        <p:spPr bwMode="auto">
          <a:xfrm>
            <a:off x="495300" y="6242400"/>
            <a:ext cx="89154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tx1"/>
              </a:solidFill>
              <a:latin typeface="EYInterstate"/>
              <a:cs typeface="Arial" pitchFamily="34" charset="0"/>
              <a:sym typeface="EYInterstate"/>
            </a:endParaRPr>
          </a:p>
        </p:txBody>
      </p:sp>
      <p:sp>
        <p:nvSpPr>
          <p:cNvPr id="6" name="Title 5"/>
          <p:cNvSpPr>
            <a:spLocks noGrp="1"/>
          </p:cNvSpPr>
          <p:nvPr>
            <p:ph type="title"/>
          </p:nvPr>
        </p:nvSpPr>
        <p:spPr/>
        <p:txBody>
          <a:bodyPr vert="horz" lIns="0" tIns="0" rIns="0" bIns="0" rtlCol="0" anchor="t" anchorCtr="0">
            <a:noAutofit/>
          </a:bodyPr>
          <a:lstStyle>
            <a:lvl1pPr>
              <a:defRPr lang="en-US" dirty="0">
                <a:solidFill>
                  <a:schemeClr val="tx1"/>
                </a:solidFill>
              </a:defRPr>
            </a:lvl1pPr>
          </a:lstStyle>
          <a:p>
            <a:pPr lvl="0"/>
            <a:r>
              <a:rPr lang="en-US"/>
              <a:t>Click to edit Master title style</a:t>
            </a:r>
            <a:endParaRPr lang="en-US" dirty="0"/>
          </a:p>
        </p:txBody>
      </p:sp>
      <p:sp>
        <p:nvSpPr>
          <p:cNvPr id="12" name="Text Placeholder 2"/>
          <p:cNvSpPr>
            <a:spLocks noGrp="1"/>
          </p:cNvSpPr>
          <p:nvPr>
            <p:ph type="body" sz="quarter" idx="10" hasCustomPrompt="1"/>
          </p:nvPr>
        </p:nvSpPr>
        <p:spPr>
          <a:xfrm>
            <a:off x="495301" y="5830645"/>
            <a:ext cx="5040710" cy="324092"/>
          </a:xfrm>
        </p:spPr>
        <p:txBody>
          <a:bodyPr anchor="b"/>
          <a:lstStyle>
            <a:lvl1pPr marL="0" marR="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sz="800" baseline="0">
                <a:solidFill>
                  <a:schemeClr val="tx1"/>
                </a:solidFill>
              </a:defRPr>
            </a:lvl1pPr>
          </a:lstStyle>
          <a:p>
            <a:pPr marL="0" marR="0" lvl="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US" dirty="0"/>
              <a:t>Notes and sources:</a:t>
            </a:r>
          </a:p>
        </p:txBody>
      </p:sp>
    </p:spTree>
    <p:extLst>
      <p:ext uri="{BB962C8B-B14F-4D97-AF65-F5344CB8AC3E}">
        <p14:creationId xmlns:p14="http://schemas.microsoft.com/office/powerpoint/2010/main" val="3423083820"/>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79BADF-0598-4482-A35F-4F7C1558B08C}" type="datetimeFigureOut">
              <a:rPr lang="en-US" smtClean="0"/>
              <a:t>02/09/2021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BD3B3-34F5-4312-A1B4-A0FDC1D98560}" type="slidenum">
              <a:rPr lang="en-US" smtClean="0"/>
              <a:t>‹#›</a:t>
            </a:fld>
            <a:endParaRPr lang="en-US"/>
          </a:p>
        </p:txBody>
      </p:sp>
    </p:spTree>
    <p:extLst>
      <p:ext uri="{BB962C8B-B14F-4D97-AF65-F5344CB8AC3E}">
        <p14:creationId xmlns:p14="http://schemas.microsoft.com/office/powerpoint/2010/main" val="2088089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79BADF-0598-4482-A35F-4F7C1558B08C}" type="datetimeFigureOut">
              <a:rPr lang="en-US" smtClean="0"/>
              <a:t>02/09/2021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BD3B3-34F5-4312-A1B4-A0FDC1D98560}" type="slidenum">
              <a:rPr lang="en-US" smtClean="0"/>
              <a:t>‹#›</a:t>
            </a:fld>
            <a:endParaRPr lang="en-US"/>
          </a:p>
        </p:txBody>
      </p:sp>
    </p:spTree>
    <p:extLst>
      <p:ext uri="{BB962C8B-B14F-4D97-AF65-F5344CB8AC3E}">
        <p14:creationId xmlns:p14="http://schemas.microsoft.com/office/powerpoint/2010/main" val="2374150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6275" y="1709738"/>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79BADF-0598-4482-A35F-4F7C1558B08C}" type="datetimeFigureOut">
              <a:rPr lang="en-US" smtClean="0"/>
              <a:t>02/09/2021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BD3B3-34F5-4312-A1B4-A0FDC1D98560}" type="slidenum">
              <a:rPr lang="en-US" smtClean="0"/>
              <a:t>‹#›</a:t>
            </a:fld>
            <a:endParaRPr lang="en-US"/>
          </a:p>
        </p:txBody>
      </p:sp>
    </p:spTree>
    <p:extLst>
      <p:ext uri="{BB962C8B-B14F-4D97-AF65-F5344CB8AC3E}">
        <p14:creationId xmlns:p14="http://schemas.microsoft.com/office/powerpoint/2010/main" val="3485501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19576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825625"/>
            <a:ext cx="419576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79BADF-0598-4482-A35F-4F7C1558B08C}" type="datetimeFigureOut">
              <a:rPr lang="en-US" smtClean="0"/>
              <a:t>02/09/2021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BD3B3-34F5-4312-A1B4-A0FDC1D98560}" type="slidenum">
              <a:rPr lang="en-US" smtClean="0"/>
              <a:t>‹#›</a:t>
            </a:fld>
            <a:endParaRPr lang="en-US"/>
          </a:p>
        </p:txBody>
      </p:sp>
    </p:spTree>
    <p:extLst>
      <p:ext uri="{BB962C8B-B14F-4D97-AF65-F5344CB8AC3E}">
        <p14:creationId xmlns:p14="http://schemas.microsoft.com/office/powerpoint/2010/main" val="948643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625" y="365125"/>
            <a:ext cx="8543925" cy="1325563"/>
          </a:xfrm>
        </p:spPr>
        <p:txBody>
          <a:bodyPr/>
          <a:lstStyle/>
          <a:p>
            <a:r>
              <a:rPr lang="en-US"/>
              <a:t>Click to edit Master title style</a:t>
            </a:r>
          </a:p>
        </p:txBody>
      </p:sp>
      <p:sp>
        <p:nvSpPr>
          <p:cNvPr id="3" name="Text Placeholder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625" y="2505075"/>
            <a:ext cx="41910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6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79BADF-0598-4482-A35F-4F7C1558B08C}" type="datetimeFigureOut">
              <a:rPr lang="en-US" smtClean="0"/>
              <a:t>02/09/2021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DBD3B3-34F5-4312-A1B4-A0FDC1D98560}" type="slidenum">
              <a:rPr lang="en-US" smtClean="0"/>
              <a:t>‹#›</a:t>
            </a:fld>
            <a:endParaRPr lang="en-US"/>
          </a:p>
        </p:txBody>
      </p:sp>
    </p:spTree>
    <p:extLst>
      <p:ext uri="{BB962C8B-B14F-4D97-AF65-F5344CB8AC3E}">
        <p14:creationId xmlns:p14="http://schemas.microsoft.com/office/powerpoint/2010/main" val="337312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79BADF-0598-4482-A35F-4F7C1558B08C}" type="datetimeFigureOut">
              <a:rPr lang="en-US" smtClean="0"/>
              <a:t>02/09/2021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DBD3B3-34F5-4312-A1B4-A0FDC1D98560}" type="slidenum">
              <a:rPr lang="en-US" smtClean="0"/>
              <a:t>‹#›</a:t>
            </a:fld>
            <a:endParaRPr lang="en-US"/>
          </a:p>
        </p:txBody>
      </p:sp>
    </p:spTree>
    <p:extLst>
      <p:ext uri="{BB962C8B-B14F-4D97-AF65-F5344CB8AC3E}">
        <p14:creationId xmlns:p14="http://schemas.microsoft.com/office/powerpoint/2010/main" val="37308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9BADF-0598-4482-A35F-4F7C1558B08C}" type="datetimeFigureOut">
              <a:rPr lang="en-US" smtClean="0"/>
              <a:t>02/09/2021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DBD3B3-34F5-4312-A1B4-A0FDC1D98560}" type="slidenum">
              <a:rPr lang="en-US" smtClean="0"/>
              <a:t>‹#›</a:t>
            </a:fld>
            <a:endParaRPr lang="en-US"/>
          </a:p>
        </p:txBody>
      </p:sp>
    </p:spTree>
    <p:extLst>
      <p:ext uri="{BB962C8B-B14F-4D97-AF65-F5344CB8AC3E}">
        <p14:creationId xmlns:p14="http://schemas.microsoft.com/office/powerpoint/2010/main" val="237681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79BADF-0598-4482-A35F-4F7C1558B08C}" type="datetimeFigureOut">
              <a:rPr lang="en-US" smtClean="0"/>
              <a:t>02/09/2021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BD3B3-34F5-4312-A1B4-A0FDC1D98560}" type="slidenum">
              <a:rPr lang="en-US" smtClean="0"/>
              <a:t>‹#›</a:t>
            </a:fld>
            <a:endParaRPr lang="en-US"/>
          </a:p>
        </p:txBody>
      </p:sp>
    </p:spTree>
    <p:extLst>
      <p:ext uri="{BB962C8B-B14F-4D97-AF65-F5344CB8AC3E}">
        <p14:creationId xmlns:p14="http://schemas.microsoft.com/office/powerpoint/2010/main" val="2737438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79BADF-0598-4482-A35F-4F7C1558B08C}" type="datetimeFigureOut">
              <a:rPr lang="en-US" smtClean="0"/>
              <a:t>02/09/2021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BD3B3-34F5-4312-A1B4-A0FDC1D98560}" type="slidenum">
              <a:rPr lang="en-US" smtClean="0"/>
              <a:t>‹#›</a:t>
            </a:fld>
            <a:endParaRPr lang="en-US"/>
          </a:p>
        </p:txBody>
      </p:sp>
    </p:spTree>
    <p:extLst>
      <p:ext uri="{BB962C8B-B14F-4D97-AF65-F5344CB8AC3E}">
        <p14:creationId xmlns:p14="http://schemas.microsoft.com/office/powerpoint/2010/main" val="2719775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79BADF-0598-4482-A35F-4F7C1558B08C}" type="datetimeFigureOut">
              <a:rPr lang="en-US" smtClean="0"/>
              <a:t>02/09/2021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BD3B3-34F5-4312-A1B4-A0FDC1D98560}" type="slidenum">
              <a:rPr lang="en-US" smtClean="0"/>
              <a:t>‹#›</a:t>
            </a:fld>
            <a:endParaRPr lang="en-US"/>
          </a:p>
        </p:txBody>
      </p:sp>
    </p:spTree>
    <p:extLst>
      <p:ext uri="{BB962C8B-B14F-4D97-AF65-F5344CB8AC3E}">
        <p14:creationId xmlns:p14="http://schemas.microsoft.com/office/powerpoint/2010/main" val="126606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s, no headings">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4013328074"/>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7" name="Object 6" hidden="1"/>
                      <p:cNvPicPr/>
                      <p:nvPr/>
                    </p:nvPicPr>
                    <p:blipFill>
                      <a:blip r:embed="rId4"/>
                      <a:stretch>
                        <a:fillRect/>
                      </a:stretch>
                    </p:blipFill>
                    <p:spPr>
                      <a:xfrm>
                        <a:off x="1721" y="1589"/>
                        <a:ext cx="1719" cy="1587"/>
                      </a:xfrm>
                      <a:prstGeom prst="rect">
                        <a:avLst/>
                      </a:prstGeom>
                    </p:spPr>
                  </p:pic>
                </p:oleObj>
              </mc:Fallback>
            </mc:AlternateContent>
          </a:graphicData>
        </a:graphic>
      </p:graphicFrame>
      <p:sp>
        <p:nvSpPr>
          <p:cNvPr id="3" name="Content Placeholder 2"/>
          <p:cNvSpPr>
            <a:spLocks noGrp="1"/>
          </p:cNvSpPr>
          <p:nvPr>
            <p:ph sz="half" idx="1"/>
          </p:nvPr>
        </p:nvSpPr>
        <p:spPr>
          <a:xfrm>
            <a:off x="495300" y="1215615"/>
            <a:ext cx="4375150" cy="4485939"/>
          </a:xfrm>
        </p:spPr>
        <p:txBody>
          <a:bodyPr/>
          <a:lstStyle>
            <a:lvl1pPr>
              <a:defRPr sz="2400">
                <a:solidFill>
                  <a:schemeClr val="tx1"/>
                </a:solidFill>
                <a:latin typeface="EYInterstate"/>
                <a:cs typeface="Arial" pitchFamily="34" charset="0"/>
                <a:sym typeface="EYInterstate"/>
              </a:defRPr>
            </a:lvl1pPr>
            <a:lvl2pPr>
              <a:defRPr sz="2400">
                <a:solidFill>
                  <a:schemeClr val="tx1"/>
                </a:solidFill>
                <a:latin typeface="EYInterstate"/>
                <a:cs typeface="Arial" pitchFamily="34" charset="0"/>
                <a:sym typeface="EYInterstate"/>
              </a:defRPr>
            </a:lvl2pPr>
            <a:lvl3pPr>
              <a:defRPr sz="2000">
                <a:solidFill>
                  <a:schemeClr val="tx1"/>
                </a:solidFill>
                <a:latin typeface="EYInterstate"/>
                <a:cs typeface="Arial" pitchFamily="34" charset="0"/>
                <a:sym typeface="EYInterstate"/>
              </a:defRPr>
            </a:lvl3pPr>
            <a:lvl4pPr>
              <a:defRPr sz="1800">
                <a:solidFill>
                  <a:schemeClr val="tx1"/>
                </a:solidFill>
                <a:latin typeface="EYInterstate"/>
                <a:cs typeface="Arial" pitchFamily="34" charset="0"/>
                <a:sym typeface="EYInterstate"/>
              </a:defRPr>
            </a:lvl4pPr>
            <a:lvl5pPr>
              <a:defRPr sz="1800">
                <a:solidFill>
                  <a:schemeClr val="tx1"/>
                </a:solidFill>
                <a:latin typeface="EYInterstate"/>
                <a:cs typeface="Arial" pitchFamily="34" charset="0"/>
                <a:sym typeface="EYInterstate"/>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35550" y="1215615"/>
            <a:ext cx="4375150" cy="4485939"/>
          </a:xfrm>
        </p:spPr>
        <p:txBody>
          <a:bodyPr/>
          <a:lstStyle>
            <a:lvl1pPr>
              <a:defRPr sz="2400">
                <a:solidFill>
                  <a:schemeClr val="tx1"/>
                </a:solidFill>
                <a:latin typeface="EYInterstate"/>
                <a:cs typeface="Arial" pitchFamily="34" charset="0"/>
                <a:sym typeface="EYInterstate"/>
              </a:defRPr>
            </a:lvl1pPr>
            <a:lvl2pPr>
              <a:defRPr sz="2400">
                <a:solidFill>
                  <a:schemeClr val="tx1"/>
                </a:solidFill>
                <a:latin typeface="EYInterstate"/>
                <a:cs typeface="Arial" pitchFamily="34" charset="0"/>
                <a:sym typeface="EYInterstate"/>
              </a:defRPr>
            </a:lvl2pPr>
            <a:lvl3pPr>
              <a:defRPr sz="2000">
                <a:solidFill>
                  <a:schemeClr val="tx1"/>
                </a:solidFill>
                <a:latin typeface="EYInterstate"/>
                <a:cs typeface="Arial" pitchFamily="34" charset="0"/>
                <a:sym typeface="EYInterstate"/>
              </a:defRPr>
            </a:lvl3pPr>
            <a:lvl4pPr>
              <a:defRPr sz="1800">
                <a:solidFill>
                  <a:schemeClr val="tx1"/>
                </a:solidFill>
                <a:latin typeface="EYInterstate"/>
                <a:cs typeface="Arial" pitchFamily="34" charset="0"/>
                <a:sym typeface="EYInterstate"/>
              </a:defRPr>
            </a:lvl4pPr>
            <a:lvl5pPr>
              <a:defRPr sz="1800">
                <a:solidFill>
                  <a:schemeClr val="tx1"/>
                </a:solidFill>
                <a:latin typeface="EYInterstate"/>
                <a:cs typeface="Arial" pitchFamily="34" charset="0"/>
                <a:sym typeface="EYInterstate"/>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p:nvSpPr>
        <p:spPr bwMode="auto">
          <a:xfrm>
            <a:off x="495300" y="1044000"/>
            <a:ext cx="89154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tx1"/>
              </a:solidFill>
              <a:latin typeface="EYInterstate"/>
              <a:cs typeface="Arial" pitchFamily="34" charset="0"/>
              <a:sym typeface="EYInterstate"/>
            </a:endParaRPr>
          </a:p>
        </p:txBody>
      </p:sp>
      <p:sp>
        <p:nvSpPr>
          <p:cNvPr id="12" name="Line 11"/>
          <p:cNvSpPr>
            <a:spLocks noChangeShapeType="1"/>
          </p:cNvSpPr>
          <p:nvPr/>
        </p:nvSpPr>
        <p:spPr bwMode="auto">
          <a:xfrm>
            <a:off x="495300" y="6242400"/>
            <a:ext cx="89154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tx1"/>
              </a:solidFill>
              <a:latin typeface="EYInterstate"/>
              <a:cs typeface="Arial" pitchFamily="34" charset="0"/>
              <a:sym typeface="EYInterstate"/>
            </a:endParaRPr>
          </a:p>
        </p:txBody>
      </p:sp>
      <p:sp>
        <p:nvSpPr>
          <p:cNvPr id="11" name="Text Placeholder 2"/>
          <p:cNvSpPr>
            <a:spLocks noGrp="1"/>
          </p:cNvSpPr>
          <p:nvPr>
            <p:ph type="body" sz="quarter" idx="12" hasCustomPrompt="1"/>
          </p:nvPr>
        </p:nvSpPr>
        <p:spPr>
          <a:xfrm>
            <a:off x="495301" y="5830645"/>
            <a:ext cx="5040710" cy="324092"/>
          </a:xfrm>
        </p:spPr>
        <p:txBody>
          <a:bodyPr anchor="b"/>
          <a:lstStyle>
            <a:lvl1pPr marL="0" marR="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sz="800" baseline="0">
                <a:solidFill>
                  <a:schemeClr val="tx1"/>
                </a:solidFill>
              </a:defRPr>
            </a:lvl1pPr>
          </a:lstStyle>
          <a:p>
            <a:pPr marL="0" marR="0" lvl="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US" dirty="0"/>
              <a:t>Notes and sources: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5282015"/>
      </p:ext>
    </p:extLst>
  </p:cSld>
  <p:clrMapOvr>
    <a:masterClrMapping/>
  </p:clrMapOvr>
  <p:hf sldNum="0" hdr="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775" y="365125"/>
            <a:ext cx="2135188"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56337"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79BADF-0598-4482-A35F-4F7C1558B08C}" type="datetimeFigureOut">
              <a:rPr lang="en-US" smtClean="0"/>
              <a:t>02/09/2021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BD3B3-34F5-4312-A1B4-A0FDC1D98560}" type="slidenum">
              <a:rPr lang="en-US" smtClean="0"/>
              <a:t>‹#›</a:t>
            </a:fld>
            <a:endParaRPr lang="en-US"/>
          </a:p>
        </p:txBody>
      </p:sp>
    </p:spTree>
    <p:extLst>
      <p:ext uri="{BB962C8B-B14F-4D97-AF65-F5344CB8AC3E}">
        <p14:creationId xmlns:p14="http://schemas.microsoft.com/office/powerpoint/2010/main" val="3286668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2018</a:t>
            </a:r>
          </a:p>
        </p:txBody>
      </p:sp>
      <p:sp>
        <p:nvSpPr>
          <p:cNvPr id="4" name="Footer Placeholder 3"/>
          <p:cNvSpPr>
            <a:spLocks noGrp="1"/>
          </p:cNvSpPr>
          <p:nvPr>
            <p:ph type="ftr" sz="quarter" idx="11"/>
          </p:nvPr>
        </p:nvSpPr>
        <p:spPr/>
        <p:txBody>
          <a:bodyPr/>
          <a:lstStyle/>
          <a:p>
            <a:r>
              <a:rPr lang="en-US" dirty="0"/>
              <a:t>Pacific Renewable Energy Guarantee Program</a:t>
            </a:r>
          </a:p>
        </p:txBody>
      </p:sp>
      <p:sp>
        <p:nvSpPr>
          <p:cNvPr id="5" name="Slide Number Placeholder 4"/>
          <p:cNvSpPr>
            <a:spLocks noGrp="1"/>
          </p:cNvSpPr>
          <p:nvPr>
            <p:ph type="sldNum" sz="quarter" idx="12"/>
          </p:nvPr>
        </p:nvSpPr>
        <p:spPr/>
        <p:txBody>
          <a:bodyPr/>
          <a:lstStyle/>
          <a:p>
            <a:fld id="{5EDBD3B3-34F5-4312-A1B4-A0FDC1D98560}" type="slidenum">
              <a:rPr lang="en-US" smtClean="0"/>
              <a:t>‹#›</a:t>
            </a:fld>
            <a:endParaRPr lang="en-US"/>
          </a:p>
        </p:txBody>
      </p:sp>
    </p:spTree>
    <p:extLst>
      <p:ext uri="{BB962C8B-B14F-4D97-AF65-F5344CB8AC3E}">
        <p14:creationId xmlns:p14="http://schemas.microsoft.com/office/powerpoint/2010/main" val="3909341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7" name="Rectangle 6"/>
          <p:cNvSpPr/>
          <p:nvPr userDrawn="1"/>
        </p:nvSpPr>
        <p:spPr>
          <a:xfrm>
            <a:off x="1" y="0"/>
            <a:ext cx="9906000" cy="6858000"/>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rtlCol="0" anchor="t" anchorCtr="0"/>
          <a:lstStyle/>
          <a:p>
            <a:pPr algn="ctr"/>
            <a:endParaRPr lang="en-US" sz="1200" dirty="0">
              <a:solidFill>
                <a:srgbClr val="000000"/>
              </a:solidFill>
            </a:endParaRPr>
          </a:p>
        </p:txBody>
      </p:sp>
      <p:sp>
        <p:nvSpPr>
          <p:cNvPr id="3" name="Content Placeholder 2"/>
          <p:cNvSpPr>
            <a:spLocks noGrp="1"/>
          </p:cNvSpPr>
          <p:nvPr>
            <p:ph idx="1"/>
          </p:nvPr>
        </p:nvSpPr>
        <p:spPr>
          <a:xfrm>
            <a:off x="495301" y="1425603"/>
            <a:ext cx="8915400" cy="4698977"/>
          </a:xfrm>
          <a:prstGeom prst="rect">
            <a:avLst/>
          </a:prstGeo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1"/>
          <p:cNvSpPr>
            <a:spLocks noChangeShapeType="1"/>
          </p:cNvSpPr>
          <p:nvPr userDrawn="1"/>
        </p:nvSpPr>
        <p:spPr bwMode="auto">
          <a:xfrm>
            <a:off x="495301" y="6242400"/>
            <a:ext cx="8915400" cy="0"/>
          </a:xfrm>
          <a:prstGeom prst="line">
            <a:avLst/>
          </a:prstGeom>
          <a:noFill/>
          <a:ln w="3175">
            <a:solidFill>
              <a:schemeClr val="bg1"/>
            </a:solidFill>
            <a:round/>
            <a:headEnd/>
            <a:tailEnd/>
          </a:ln>
          <a:effectLst/>
        </p:spPr>
        <p:txBody>
          <a:bodyPr wrap="none" lIns="91422" tIns="45712" rIns="91422" bIns="457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pic>
        <p:nvPicPr>
          <p:cNvPr id="14" name="Picture 13"/>
          <p:cNvPicPr>
            <a:picLocks noChangeAspect="1"/>
          </p:cNvPicPr>
          <p:nvPr userDrawn="1"/>
        </p:nvPicPr>
        <p:blipFill rotWithShape="1">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357941" y="11233"/>
            <a:ext cx="2570463" cy="1247412"/>
          </a:xfrm>
          <a:prstGeom prst="rect">
            <a:avLst/>
          </a:prstGeom>
        </p:spPr>
      </p:pic>
    </p:spTree>
    <p:extLst>
      <p:ext uri="{BB962C8B-B14F-4D97-AF65-F5344CB8AC3E}">
        <p14:creationId xmlns:p14="http://schemas.microsoft.com/office/powerpoint/2010/main" val="1904462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357941" y="11233"/>
            <a:ext cx="2570463" cy="1247412"/>
          </a:xfrm>
          <a:prstGeom prst="rect">
            <a:avLst/>
          </a:prstGeom>
        </p:spPr>
      </p:pic>
      <p:sp>
        <p:nvSpPr>
          <p:cNvPr id="3" name="Line 11"/>
          <p:cNvSpPr>
            <a:spLocks noChangeShapeType="1"/>
          </p:cNvSpPr>
          <p:nvPr userDrawn="1"/>
        </p:nvSpPr>
        <p:spPr bwMode="auto">
          <a:xfrm>
            <a:off x="495301" y="6242400"/>
            <a:ext cx="8915400" cy="0"/>
          </a:xfrm>
          <a:prstGeom prst="line">
            <a:avLst/>
          </a:prstGeom>
          <a:noFill/>
          <a:ln w="3175">
            <a:solidFill>
              <a:schemeClr val="bg1"/>
            </a:solidFill>
            <a:round/>
            <a:headEnd/>
            <a:tailEnd/>
          </a:ln>
          <a:effectLst/>
        </p:spPr>
        <p:txBody>
          <a:bodyPr wrap="none" lIns="91352" tIns="45679" rIns="91352" bIns="456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4" name="TextBox 3"/>
          <p:cNvSpPr txBox="1"/>
          <p:nvPr userDrawn="1"/>
        </p:nvSpPr>
        <p:spPr>
          <a:xfrm>
            <a:off x="495303" y="6361717"/>
            <a:ext cx="782574" cy="201168"/>
          </a:xfrm>
          <a:prstGeom prst="rect">
            <a:avLst/>
          </a:prstGeom>
          <a:noFill/>
        </p:spPr>
        <p:txBody>
          <a:bodyPr vert="horz" wrap="square" lIns="0" tIns="0" rIns="0" bIns="0" rtlCol="0" anchor="t" anchorCtr="0">
            <a:noAutofit/>
          </a:bodyPr>
          <a:lstStyle/>
          <a:p>
            <a:r>
              <a:rPr lang="en-GB" sz="1000" dirty="0">
                <a:solidFill>
                  <a:srgbClr val="646464"/>
                </a:solidFill>
                <a:cs typeface="Arial" pitchFamily="34" charset="0"/>
              </a:rPr>
              <a:t>Page </a:t>
            </a:r>
            <a:fld id="{9AE4D82F-B047-469B-AC52-A46321747EAF}" type="slidenum">
              <a:rPr lang="en-GB" sz="1000" smtClean="0">
                <a:solidFill>
                  <a:srgbClr val="646464"/>
                </a:solidFill>
                <a:cs typeface="Arial" pitchFamily="34" charset="0"/>
              </a:rPr>
              <a:pPr/>
              <a:t>‹#›</a:t>
            </a:fld>
            <a:endParaRPr lang="en-GB" sz="1000" dirty="0">
              <a:solidFill>
                <a:srgbClr val="646464"/>
              </a:solidFill>
              <a:cs typeface="Arial" pitchFamily="34" charset="0"/>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4836" y="6327648"/>
            <a:ext cx="433246" cy="408838"/>
          </a:xfrm>
          <a:prstGeom prst="rect">
            <a:avLst/>
          </a:prstGeom>
        </p:spPr>
      </p:pic>
      <p:sp>
        <p:nvSpPr>
          <p:cNvPr id="6" name="Content Placeholder 2"/>
          <p:cNvSpPr>
            <a:spLocks noGrp="1"/>
          </p:cNvSpPr>
          <p:nvPr>
            <p:ph idx="1"/>
          </p:nvPr>
        </p:nvSpPr>
        <p:spPr>
          <a:xfrm>
            <a:off x="495301" y="1425603"/>
            <a:ext cx="8915400" cy="4698977"/>
          </a:xfrm>
          <a:prstGeom prst="rect">
            <a:avLst/>
          </a:prstGeom>
        </p:spPr>
        <p:txBody>
          <a:bodyPr/>
          <a:lstStyle>
            <a:lvl1pPr>
              <a:defRPr sz="1100">
                <a:solidFill>
                  <a:schemeClr val="tx1"/>
                </a:solidFill>
                <a:latin typeface="+mn-lt"/>
                <a:cs typeface="Arial" pitchFamily="34" charset="0"/>
              </a:defRPr>
            </a:lvl1pPr>
            <a:lvl2pPr>
              <a:defRPr sz="1050">
                <a:solidFill>
                  <a:schemeClr val="tx1"/>
                </a:solidFill>
                <a:latin typeface="+mn-lt"/>
                <a:cs typeface="Arial" pitchFamily="34" charset="0"/>
              </a:defRPr>
            </a:lvl2pPr>
            <a:lvl3pPr>
              <a:defRPr sz="1000">
                <a:solidFill>
                  <a:schemeClr val="tx1"/>
                </a:solidFill>
                <a:latin typeface="+mn-lt"/>
                <a:cs typeface="Arial" pitchFamily="34" charset="0"/>
              </a:defRPr>
            </a:lvl3pPr>
            <a:lvl4pPr>
              <a:defRPr sz="1000">
                <a:solidFill>
                  <a:schemeClr val="tx1"/>
                </a:solidFill>
                <a:latin typeface="+mn-lt"/>
                <a:cs typeface="Arial" pitchFamily="34" charset="0"/>
              </a:defRPr>
            </a:lvl4pPr>
            <a:lvl5pPr>
              <a:defRPr sz="1000">
                <a:solidFill>
                  <a:schemeClr val="tx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495303" y="201601"/>
            <a:ext cx="8918839" cy="860400"/>
          </a:xfrm>
        </p:spPr>
        <p:txBody>
          <a:bodyPr/>
          <a:lstStyle>
            <a:lvl1pPr>
              <a:defRPr sz="3200">
                <a:solidFill>
                  <a:schemeClr val="bg1"/>
                </a:solidFill>
                <a:latin typeface="+mn-lt"/>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651767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with beam (legacy)">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357941" y="11233"/>
            <a:ext cx="2570463" cy="1247412"/>
          </a:xfrm>
          <a:prstGeom prst="rect">
            <a:avLst/>
          </a:prstGeom>
        </p:spPr>
      </p:pic>
      <p:sp>
        <p:nvSpPr>
          <p:cNvPr id="3" name="Line 11"/>
          <p:cNvSpPr>
            <a:spLocks noChangeShapeType="1"/>
          </p:cNvSpPr>
          <p:nvPr userDrawn="1"/>
        </p:nvSpPr>
        <p:spPr bwMode="auto">
          <a:xfrm>
            <a:off x="495301" y="6242400"/>
            <a:ext cx="8915400" cy="0"/>
          </a:xfrm>
          <a:prstGeom prst="line">
            <a:avLst/>
          </a:prstGeom>
          <a:noFill/>
          <a:ln w="3175">
            <a:solidFill>
              <a:schemeClr val="bg1"/>
            </a:solidFill>
            <a:round/>
            <a:headEnd/>
            <a:tailEnd/>
          </a:ln>
          <a:effectLst/>
        </p:spPr>
        <p:txBody>
          <a:bodyPr wrap="none" lIns="91352" tIns="45679" rIns="91352" bIns="456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4" name="TextBox 3"/>
          <p:cNvSpPr txBox="1"/>
          <p:nvPr userDrawn="1"/>
        </p:nvSpPr>
        <p:spPr>
          <a:xfrm>
            <a:off x="495303" y="6361717"/>
            <a:ext cx="782574" cy="201168"/>
          </a:xfrm>
          <a:prstGeom prst="rect">
            <a:avLst/>
          </a:prstGeom>
          <a:noFill/>
        </p:spPr>
        <p:txBody>
          <a:bodyPr vert="horz" wrap="square" lIns="0" tIns="0" rIns="0" bIns="0" rtlCol="0" anchor="t" anchorCtr="0">
            <a:noAutofit/>
          </a:bodyPr>
          <a:lstStyle/>
          <a:p>
            <a:r>
              <a:rPr lang="en-GB" sz="1000" dirty="0">
                <a:solidFill>
                  <a:srgbClr val="646464"/>
                </a:solidFill>
                <a:cs typeface="Arial" pitchFamily="34" charset="0"/>
              </a:rPr>
              <a:t>Page </a:t>
            </a:r>
            <a:fld id="{9AE4D82F-B047-469B-AC52-A46321747EAF}" type="slidenum">
              <a:rPr lang="en-GB" sz="1000" smtClean="0">
                <a:solidFill>
                  <a:srgbClr val="646464"/>
                </a:solidFill>
                <a:cs typeface="Arial" pitchFamily="34" charset="0"/>
              </a:rPr>
              <a:pPr/>
              <a:t>‹#›</a:t>
            </a:fld>
            <a:endParaRPr lang="en-GB" sz="1000" dirty="0">
              <a:solidFill>
                <a:srgbClr val="646464"/>
              </a:solidFill>
              <a:cs typeface="Arial"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4836" y="6327648"/>
            <a:ext cx="433246" cy="408838"/>
          </a:xfrm>
          <a:prstGeom prst="rect">
            <a:avLst/>
          </a:prstGeom>
        </p:spPr>
      </p:pic>
    </p:spTree>
    <p:extLst>
      <p:ext uri="{BB962C8B-B14F-4D97-AF65-F5344CB8AC3E}">
        <p14:creationId xmlns:p14="http://schemas.microsoft.com/office/powerpoint/2010/main" val="90589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495301" y="1425603"/>
            <a:ext cx="8915400" cy="4698977"/>
          </a:xfrm>
          <a:prstGeom prst="rect">
            <a:avLst/>
          </a:prstGeo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1"/>
          <p:cNvSpPr>
            <a:spLocks noChangeShapeType="1"/>
          </p:cNvSpPr>
          <p:nvPr userDrawn="1"/>
        </p:nvSpPr>
        <p:spPr bwMode="auto">
          <a:xfrm>
            <a:off x="495301" y="6242400"/>
            <a:ext cx="8915400" cy="0"/>
          </a:xfrm>
          <a:prstGeom prst="line">
            <a:avLst/>
          </a:prstGeom>
          <a:noFill/>
          <a:ln w="3175">
            <a:solidFill>
              <a:schemeClr val="bg1"/>
            </a:solidFill>
            <a:round/>
            <a:headEnd/>
            <a:tailEnd/>
          </a:ln>
          <a:effectLst/>
        </p:spPr>
        <p:txBody>
          <a:bodyPr wrap="none" lIns="91422" tIns="45712" rIns="91422" bIns="457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4" name="Date Placeholder 3"/>
          <p:cNvSpPr>
            <a:spLocks noGrp="1"/>
          </p:cNvSpPr>
          <p:nvPr>
            <p:ph type="dt" sz="half" idx="10"/>
          </p:nvPr>
        </p:nvSpPr>
        <p:spPr/>
        <p:txBody>
          <a:bodyPr/>
          <a:lstStyle/>
          <a:p>
            <a:r>
              <a:rPr lang="en-US" dirty="0">
                <a:solidFill>
                  <a:srgbClr val="646464"/>
                </a:solidFill>
              </a:rPr>
              <a:t>28 August 2015</a:t>
            </a:r>
          </a:p>
        </p:txBody>
      </p:sp>
      <p:sp>
        <p:nvSpPr>
          <p:cNvPr id="5" name="Footer Placeholder 4"/>
          <p:cNvSpPr>
            <a:spLocks noGrp="1"/>
          </p:cNvSpPr>
          <p:nvPr>
            <p:ph type="ftr" sz="quarter" idx="11"/>
          </p:nvPr>
        </p:nvSpPr>
        <p:spPr/>
        <p:txBody>
          <a:bodyPr/>
          <a:lstStyle/>
          <a:p>
            <a:r>
              <a:rPr lang="en-GB" dirty="0">
                <a:solidFill>
                  <a:srgbClr val="646464"/>
                </a:solidFill>
              </a:rPr>
              <a:t>TAS  Infrastructure Advisory APAC Strategy</a:t>
            </a:r>
          </a:p>
        </p:txBody>
      </p:sp>
      <p:pic>
        <p:nvPicPr>
          <p:cNvPr id="14" name="Picture 13"/>
          <p:cNvPicPr>
            <a:picLocks noChangeAspect="1"/>
          </p:cNvPicPr>
          <p:nvPr userDrawn="1"/>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357941" y="11233"/>
            <a:ext cx="2570463" cy="1247412"/>
          </a:xfrm>
          <a:prstGeom prst="rect">
            <a:avLst/>
          </a:prstGeom>
        </p:spPr>
      </p:pic>
    </p:spTree>
    <p:extLst>
      <p:ext uri="{BB962C8B-B14F-4D97-AF65-F5344CB8AC3E}">
        <p14:creationId xmlns:p14="http://schemas.microsoft.com/office/powerpoint/2010/main" val="766104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_ANCR">
    <p:spTree>
      <p:nvGrpSpPr>
        <p:cNvPr id="1" name=""/>
        <p:cNvGrpSpPr/>
        <p:nvPr/>
      </p:nvGrpSpPr>
      <p:grpSpPr>
        <a:xfrm>
          <a:off x="0" y="0"/>
          <a:ext cx="0" cy="0"/>
          <a:chOff x="0" y="0"/>
          <a:chExt cx="0" cy="0"/>
        </a:xfrm>
      </p:grpSpPr>
      <p:sp>
        <p:nvSpPr>
          <p:cNvPr id="8" name="Rectangle 7"/>
          <p:cNvSpPr/>
          <p:nvPr userDrawn="1"/>
        </p:nvSpPr>
        <p:spPr bwMode="gray">
          <a:xfrm>
            <a:off x="0" y="148100"/>
            <a:ext cx="3690800" cy="261214"/>
          </a:xfrm>
          <a:prstGeom prst="rect">
            <a:avLst/>
          </a:prstGeom>
          <a:solidFill>
            <a:schemeClr val="accent1"/>
          </a:solidFill>
          <a:ln w="952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303" tIns="65303" rIns="65303" bIns="65303" rtlCol="0" anchor="ctr"/>
          <a:lstStyle/>
          <a:p>
            <a:pPr algn="ctr"/>
            <a:endParaRPr lang="en-GB" sz="907" b="1" dirty="0">
              <a:solidFill>
                <a:srgbClr val="646464"/>
              </a:solidFill>
            </a:endParaRPr>
          </a:p>
        </p:txBody>
      </p:sp>
      <p:sp>
        <p:nvSpPr>
          <p:cNvPr id="2" name="Title 1"/>
          <p:cNvSpPr>
            <a:spLocks noGrp="1"/>
          </p:cNvSpPr>
          <p:nvPr>
            <p:ph type="title"/>
          </p:nvPr>
        </p:nvSpPr>
        <p:spPr bwMode="gray">
          <a:xfrm>
            <a:off x="1371487" y="490021"/>
            <a:ext cx="7955976" cy="555079"/>
          </a:xfrm>
        </p:spPr>
        <p:txBody>
          <a:bodyPr/>
          <a:lstStyle>
            <a:lvl1pPr>
              <a:defRPr sz="1633">
                <a:latin typeface="+mn-lt"/>
              </a:defRPr>
            </a:lvl1pPr>
          </a:lstStyle>
          <a:p>
            <a:r>
              <a:rPr lang="en-US" dirty="0"/>
              <a:t>Click to edit Master title style</a:t>
            </a:r>
            <a:endParaRPr lang="en-GB" dirty="0"/>
          </a:p>
        </p:txBody>
      </p:sp>
      <p:sp>
        <p:nvSpPr>
          <p:cNvPr id="3" name="Footer Placeholder 2"/>
          <p:cNvSpPr>
            <a:spLocks noGrp="1"/>
          </p:cNvSpPr>
          <p:nvPr>
            <p:ph type="ftr" sz="quarter" idx="10"/>
          </p:nvPr>
        </p:nvSpPr>
        <p:spPr bwMode="gray">
          <a:xfrm>
            <a:off x="3323569" y="6396466"/>
            <a:ext cx="5495653" cy="130607"/>
          </a:xfrm>
        </p:spPr>
        <p:txBody>
          <a:bodyPr/>
          <a:lstStyle>
            <a:lvl1pPr>
              <a:defRPr/>
            </a:lvl1pPr>
          </a:lstStyle>
          <a:p>
            <a:r>
              <a:rPr lang="en-GB">
                <a:solidFill>
                  <a:srgbClr val="646464"/>
                </a:solidFill>
              </a:rPr>
              <a:t>AB InBev_Workstream 1_Feasibility analysis off-site PPAs</a:t>
            </a:r>
            <a:endParaRPr lang="en-GB" dirty="0">
              <a:solidFill>
                <a:srgbClr val="646464"/>
              </a:solidFill>
            </a:endParaRPr>
          </a:p>
        </p:txBody>
      </p:sp>
      <p:sp>
        <p:nvSpPr>
          <p:cNvPr id="4" name="Slide Number Placeholder 3"/>
          <p:cNvSpPr>
            <a:spLocks noGrp="1"/>
          </p:cNvSpPr>
          <p:nvPr>
            <p:ph type="sldNum" sz="quarter" idx="11"/>
          </p:nvPr>
        </p:nvSpPr>
        <p:spPr bwMode="gray">
          <a:xfrm>
            <a:off x="8894223" y="6396466"/>
            <a:ext cx="452947" cy="130607"/>
          </a:xfrm>
          <a:prstGeom prst="rect">
            <a:avLst/>
          </a:prstGeom>
        </p:spPr>
        <p:txBody>
          <a:bodyPr vert="horz" lIns="0" tIns="0" rIns="0" bIns="0" rtlCol="0" anchor="ctr"/>
          <a:lstStyle>
            <a:lvl1pPr marL="0" algn="r" defTabSz="946052" rtl="0" eaLnBrk="1" latinLnBrk="0" hangingPunct="1">
              <a:defRPr lang="en-GB" sz="635" kern="1200" smtClean="0">
                <a:solidFill>
                  <a:schemeClr val="tx1">
                    <a:tint val="75000"/>
                  </a:schemeClr>
                </a:solidFill>
                <a:latin typeface="+mn-lt"/>
                <a:ea typeface="+mn-ea"/>
                <a:cs typeface="+mn-cs"/>
              </a:defRPr>
            </a:lvl1pPr>
          </a:lstStyle>
          <a:p>
            <a:fld id="{F9A56513-F998-4254-9CEB-F507EE6F3742}" type="slidenum">
              <a:rPr>
                <a:solidFill>
                  <a:srgbClr val="000000">
                    <a:tint val="75000"/>
                  </a:srgbClr>
                </a:solidFill>
              </a:rPr>
              <a:pPr/>
              <a:t>‹#›</a:t>
            </a:fld>
            <a:endParaRPr dirty="0">
              <a:solidFill>
                <a:srgbClr val="000000">
                  <a:tint val="75000"/>
                </a:srgbClr>
              </a:solidFill>
            </a:endParaRPr>
          </a:p>
        </p:txBody>
      </p:sp>
      <p:cxnSp>
        <p:nvCxnSpPr>
          <p:cNvPr id="7" name="Straight Connector 6"/>
          <p:cNvCxnSpPr/>
          <p:nvPr userDrawn="1"/>
        </p:nvCxnSpPr>
        <p:spPr bwMode="gray">
          <a:xfrm>
            <a:off x="1399723" y="1125086"/>
            <a:ext cx="8506277" cy="0"/>
          </a:xfrm>
          <a:prstGeom prst="line">
            <a:avLst/>
          </a:prstGeom>
          <a:ln w="571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7" hasCustomPrompt="1"/>
          </p:nvPr>
        </p:nvSpPr>
        <p:spPr>
          <a:xfrm>
            <a:off x="350304" y="490022"/>
            <a:ext cx="933328" cy="555079"/>
          </a:xfrm>
        </p:spPr>
        <p:txBody>
          <a:bodyPr/>
          <a:lstStyle>
            <a:lvl1pPr>
              <a:defRPr lang="en-US" sz="4354" b="1" dirty="0" smtClean="0">
                <a:solidFill>
                  <a:schemeClr val="accent2"/>
                </a:solidFill>
              </a:defRPr>
            </a:lvl1pPr>
            <a:lvl2pPr>
              <a:defRPr lang="en-US" sz="4354" dirty="0" smtClean="0">
                <a:solidFill>
                  <a:schemeClr val="accent2"/>
                </a:solidFill>
              </a:defRPr>
            </a:lvl2pPr>
            <a:lvl3pPr>
              <a:defRPr lang="en-US" sz="4354" dirty="0" smtClean="0">
                <a:solidFill>
                  <a:schemeClr val="accent2"/>
                </a:solidFill>
              </a:defRPr>
            </a:lvl3pPr>
            <a:lvl4pPr>
              <a:defRPr lang="en-US" sz="4354" dirty="0" smtClean="0">
                <a:solidFill>
                  <a:schemeClr val="accent2"/>
                </a:solidFill>
              </a:defRPr>
            </a:lvl4pPr>
            <a:lvl5pPr>
              <a:defRPr lang="en-GB" sz="4354" dirty="0">
                <a:solidFill>
                  <a:schemeClr val="accent2"/>
                </a:solidFill>
              </a:defRPr>
            </a:lvl5pPr>
          </a:lstStyle>
          <a:p>
            <a:pPr lvl="0"/>
            <a:r>
              <a:rPr lang="en-GB" dirty="0"/>
              <a:t>xx</a:t>
            </a:r>
          </a:p>
        </p:txBody>
      </p:sp>
      <p:sp>
        <p:nvSpPr>
          <p:cNvPr id="14" name="Text Placeholder 13"/>
          <p:cNvSpPr>
            <a:spLocks noGrp="1"/>
          </p:cNvSpPr>
          <p:nvPr>
            <p:ph type="body" sz="quarter" idx="18" hasCustomPrompt="1"/>
          </p:nvPr>
        </p:nvSpPr>
        <p:spPr>
          <a:xfrm>
            <a:off x="83480" y="148100"/>
            <a:ext cx="3607319" cy="261214"/>
          </a:xfrm>
        </p:spPr>
        <p:txBody>
          <a:bodyPr anchor="ctr">
            <a:normAutofit/>
          </a:bodyPr>
          <a:lstStyle>
            <a:lvl1pPr>
              <a:defRPr lang="en-US" sz="1270" b="1" baseline="0" smtClean="0">
                <a:solidFill>
                  <a:schemeClr val="bg1"/>
                </a:solidFill>
              </a:defRPr>
            </a:lvl1pPr>
            <a:lvl2pPr>
              <a:defRPr lang="en-US" smtClean="0"/>
            </a:lvl2pPr>
            <a:lvl3pPr>
              <a:defRPr lang="en-US" smtClean="0"/>
            </a:lvl3pPr>
            <a:lvl4pPr marL="0" indent="0">
              <a:buNone/>
              <a:defRPr lang="en-US" smtClean="0"/>
            </a:lvl4pPr>
            <a:lvl5pPr marL="161265" indent="0">
              <a:buNone/>
              <a:defRPr lang="en-GB"/>
            </a:lvl5pPr>
          </a:lstStyle>
          <a:p>
            <a:pPr lvl="0"/>
            <a:r>
              <a:rPr lang="en-US" dirty="0"/>
              <a:t>Click to edit text</a:t>
            </a:r>
            <a:endParaRPr lang="en-GB" dirty="0"/>
          </a:p>
        </p:txBody>
      </p:sp>
    </p:spTree>
    <p:extLst>
      <p:ext uri="{BB962C8B-B14F-4D97-AF65-F5344CB8AC3E}">
        <p14:creationId xmlns:p14="http://schemas.microsoft.com/office/powerpoint/2010/main" val="379476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95300" y="2196001"/>
            <a:ext cx="4379700" cy="3994963"/>
          </a:xfrm>
        </p:spPr>
        <p:txBody>
          <a:bodyPr/>
          <a:lstStyle>
            <a:lvl1pPr>
              <a:defRPr sz="1084"/>
            </a:lvl1pPr>
            <a:lvl2pPr>
              <a:defRPr sz="1084"/>
            </a:lvl2pPr>
            <a:lvl3pPr marL="463333" indent="-152053">
              <a:defRPr sz="1084"/>
            </a:lvl3pPr>
            <a:lvl4pPr>
              <a:defRPr sz="1084"/>
            </a:lvl4pPr>
            <a:lvl5pPr>
              <a:defRPr sz="1084"/>
            </a:lvl5pPr>
            <a:lvl6pPr>
              <a:defRPr sz="1626"/>
            </a:lvl6pPr>
            <a:lvl7pPr>
              <a:defRPr sz="1626"/>
            </a:lvl7pPr>
            <a:lvl8pPr>
              <a:defRPr sz="1626"/>
            </a:lvl8pPr>
            <a:lvl9pPr>
              <a:defRPr sz="16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38800" y="2178000"/>
            <a:ext cx="4379700" cy="3994963"/>
          </a:xfrm>
        </p:spPr>
        <p:txBody>
          <a:bodyPr/>
          <a:lstStyle>
            <a:lvl1pPr>
              <a:defRPr sz="1084"/>
            </a:lvl1pPr>
            <a:lvl2pPr>
              <a:defRPr sz="1084"/>
            </a:lvl2pPr>
            <a:lvl3pPr>
              <a:defRPr sz="1084"/>
            </a:lvl3pPr>
            <a:lvl4pPr>
              <a:defRPr sz="1084"/>
            </a:lvl4pPr>
            <a:lvl5pPr>
              <a:defRPr sz="1084"/>
            </a:lvl5pPr>
            <a:lvl6pPr>
              <a:defRPr sz="1626"/>
            </a:lvl6pPr>
            <a:lvl7pPr>
              <a:defRPr sz="1626"/>
            </a:lvl7pPr>
            <a:lvl8pPr>
              <a:defRPr sz="1626"/>
            </a:lvl8pPr>
            <a:lvl9pPr>
              <a:defRPr sz="16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p:txBody>
          <a:bodyPr/>
          <a:lstStyle/>
          <a:p>
            <a:r>
              <a:rPr lang="en-GB" dirty="0">
                <a:solidFill>
                  <a:srgbClr val="646464"/>
                </a:solidFill>
              </a:rPr>
              <a:t>Presentation title</a:t>
            </a:r>
          </a:p>
        </p:txBody>
      </p:sp>
      <p:sp>
        <p:nvSpPr>
          <p:cNvPr id="8" name="Line 10"/>
          <p:cNvSpPr>
            <a:spLocks noChangeShapeType="1"/>
          </p:cNvSpPr>
          <p:nvPr userDrawn="1"/>
        </p:nvSpPr>
        <p:spPr bwMode="auto">
          <a:xfrm>
            <a:off x="495301" y="1044000"/>
            <a:ext cx="89154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26" dirty="0">
              <a:solidFill>
                <a:srgbClr val="646464"/>
              </a:solidFill>
            </a:endParaRPr>
          </a:p>
        </p:txBody>
      </p:sp>
      <p:sp>
        <p:nvSpPr>
          <p:cNvPr id="10" name="Text Placeholder 9"/>
          <p:cNvSpPr>
            <a:spLocks noGrp="1"/>
          </p:cNvSpPr>
          <p:nvPr>
            <p:ph type="body" sz="quarter" idx="12"/>
          </p:nvPr>
        </p:nvSpPr>
        <p:spPr>
          <a:xfrm>
            <a:off x="495300" y="1490400"/>
            <a:ext cx="4379700" cy="640800"/>
          </a:xfrm>
        </p:spPr>
        <p:txBody>
          <a:bodyPr anchor="b" anchorCtr="0"/>
          <a:lstStyle>
            <a:lvl1pPr>
              <a:buNone/>
              <a:defRPr b="1"/>
            </a:lvl1pPr>
          </a:lstStyle>
          <a:p>
            <a:pPr lvl="0"/>
            <a:r>
              <a:rPr lang="en-US"/>
              <a:t>Click to edit Master text styles</a:t>
            </a:r>
          </a:p>
        </p:txBody>
      </p:sp>
      <p:sp>
        <p:nvSpPr>
          <p:cNvPr id="11" name="Text Placeholder 9"/>
          <p:cNvSpPr>
            <a:spLocks noGrp="1"/>
          </p:cNvSpPr>
          <p:nvPr>
            <p:ph type="body" sz="quarter" idx="13"/>
          </p:nvPr>
        </p:nvSpPr>
        <p:spPr>
          <a:xfrm>
            <a:off x="5038800" y="1490400"/>
            <a:ext cx="4379700" cy="640800"/>
          </a:xfrm>
        </p:spPr>
        <p:txBody>
          <a:bodyPr anchor="b" anchorCtr="0"/>
          <a:lstStyle>
            <a:lvl1pPr>
              <a:buNone/>
              <a:defRPr b="1"/>
            </a:lvl1pPr>
          </a:lstStyle>
          <a:p>
            <a:pPr lvl="0"/>
            <a:r>
              <a:rPr lang="en-US"/>
              <a:t>Click to edit Master text styles</a:t>
            </a:r>
          </a:p>
        </p:txBody>
      </p:sp>
      <p:sp>
        <p:nvSpPr>
          <p:cNvPr id="9" name="Line 11"/>
          <p:cNvSpPr>
            <a:spLocks noChangeShapeType="1"/>
          </p:cNvSpPr>
          <p:nvPr userDrawn="1"/>
        </p:nvSpPr>
        <p:spPr bwMode="auto">
          <a:xfrm>
            <a:off x="495301" y="6242400"/>
            <a:ext cx="89154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26" dirty="0">
              <a:solidFill>
                <a:srgbClr val="646464"/>
              </a:solidFill>
            </a:endParaRPr>
          </a:p>
        </p:txBody>
      </p:sp>
    </p:spTree>
    <p:extLst>
      <p:ext uri="{BB962C8B-B14F-4D97-AF65-F5344CB8AC3E}">
        <p14:creationId xmlns:p14="http://schemas.microsoft.com/office/powerpoint/2010/main" val="3233686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ingle Column Content">
    <p:spTree>
      <p:nvGrpSpPr>
        <p:cNvPr id="1" name=""/>
        <p:cNvGrpSpPr/>
        <p:nvPr/>
      </p:nvGrpSpPr>
      <p:grpSpPr>
        <a:xfrm>
          <a:off x="0" y="0"/>
          <a:ext cx="0" cy="0"/>
          <a:chOff x="0" y="0"/>
          <a:chExt cx="0" cy="0"/>
        </a:xfrm>
      </p:grpSpPr>
      <p:sp>
        <p:nvSpPr>
          <p:cNvPr id="8" name="Content Placeholder 7"/>
          <p:cNvSpPr>
            <a:spLocks noGrp="1"/>
          </p:cNvSpPr>
          <p:nvPr>
            <p:ph sz="quarter" idx="14"/>
          </p:nvPr>
        </p:nvSpPr>
        <p:spPr bwMode="gray">
          <a:xfrm>
            <a:off x="550007" y="1337619"/>
            <a:ext cx="8794224" cy="4833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bwMode="gray">
          <a:xfrm>
            <a:off x="550006" y="643613"/>
            <a:ext cx="8792753" cy="555079"/>
          </a:xfrm>
        </p:spPr>
        <p:txBody>
          <a:bodyPr/>
          <a:lstStyle>
            <a:lvl1pPr>
              <a:lnSpc>
                <a:spcPct val="90000"/>
              </a:lnSpc>
              <a:defRPr/>
            </a:lvl1pPr>
          </a:lstStyle>
          <a:p>
            <a:r>
              <a:rPr lang="en-US"/>
              <a:t>Click to edit Master title style</a:t>
            </a:r>
            <a:endParaRPr lang="en-GB" dirty="0"/>
          </a:p>
        </p:txBody>
      </p:sp>
      <p:sp>
        <p:nvSpPr>
          <p:cNvPr id="5" name="Footer Placeholder 4"/>
          <p:cNvSpPr>
            <a:spLocks noGrp="1"/>
          </p:cNvSpPr>
          <p:nvPr>
            <p:ph type="ftr" sz="quarter" idx="11"/>
          </p:nvPr>
        </p:nvSpPr>
        <p:spPr bwMode="gray">
          <a:xfrm>
            <a:off x="3323569" y="6395807"/>
            <a:ext cx="5495653" cy="130607"/>
          </a:xfrm>
          <a:prstGeom prst="rect">
            <a:avLst/>
          </a:prstGeom>
        </p:spPr>
        <p:txBody>
          <a:bodyPr/>
          <a:lstStyle/>
          <a:p>
            <a:r>
              <a:rPr lang="en-GB" dirty="0">
                <a:solidFill>
                  <a:srgbClr val="646464"/>
                </a:solidFill>
              </a:rPr>
              <a:t>Onshore wind credentials</a:t>
            </a:r>
          </a:p>
        </p:txBody>
      </p:sp>
      <p:sp>
        <p:nvSpPr>
          <p:cNvPr id="6" name="Slide Number Placeholder 5"/>
          <p:cNvSpPr>
            <a:spLocks noGrp="1"/>
          </p:cNvSpPr>
          <p:nvPr>
            <p:ph type="sldNum" sz="quarter" idx="12"/>
          </p:nvPr>
        </p:nvSpPr>
        <p:spPr bwMode="gray">
          <a:xfrm>
            <a:off x="8905988" y="6395807"/>
            <a:ext cx="450005" cy="130607"/>
          </a:xfrm>
          <a:prstGeom prst="rect">
            <a:avLst/>
          </a:prstGeom>
        </p:spPr>
        <p:txBody>
          <a:bodyPr/>
          <a:lstStyle/>
          <a:p>
            <a:fld id="{F9A56513-F998-4254-9CEB-F507EE6F37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03136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626481428"/>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1721" y="1589"/>
                        <a:ext cx="1719" cy="1587"/>
                      </a:xfrm>
                      <a:prstGeom prst="rect">
                        <a:avLst/>
                      </a:prstGeom>
                    </p:spPr>
                  </p:pic>
                </p:oleObj>
              </mc:Fallback>
            </mc:AlternateContent>
          </a:graphicData>
        </a:graphic>
      </p:graphicFrame>
      <p:sp>
        <p:nvSpPr>
          <p:cNvPr id="4" name="Title Placeholder 1"/>
          <p:cNvSpPr>
            <a:spLocks noGrp="1"/>
          </p:cNvSpPr>
          <p:nvPr>
            <p:ph type="title"/>
          </p:nvPr>
        </p:nvSpPr>
        <p:spPr>
          <a:xfrm>
            <a:off x="495300" y="201168"/>
            <a:ext cx="89154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tx1"/>
                </a:solidFill>
                <a:latin typeface="EYInterstate"/>
                <a:cs typeface="Arial" pitchFamily="34" charset="0"/>
                <a:sym typeface="EYInterstate"/>
              </a:defRPr>
            </a:lvl1pPr>
          </a:lstStyle>
          <a:p>
            <a:pPr lvl="0" algn="l" fontAlgn="base">
              <a:lnSpc>
                <a:spcPct val="85000"/>
              </a:lnSpc>
              <a:spcAft>
                <a:spcPct val="0"/>
              </a:spcAft>
            </a:pPr>
            <a:r>
              <a:rPr lang="en-US"/>
              <a:t>Click to edit Master title style</a:t>
            </a:r>
            <a:endParaRPr lang="en-US" dirty="0"/>
          </a:p>
        </p:txBody>
      </p:sp>
      <p:sp>
        <p:nvSpPr>
          <p:cNvPr id="3077" name="Freeform 5"/>
          <p:cNvSpPr>
            <a:spLocks/>
          </p:cNvSpPr>
          <p:nvPr/>
        </p:nvSpPr>
        <p:spPr bwMode="gray">
          <a:xfrm>
            <a:off x="495300" y="1039814"/>
            <a:ext cx="89154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latin typeface="EYInterstate"/>
              <a:cs typeface="Arial" pitchFamily="34" charset="0"/>
              <a:sym typeface="EYInterstate"/>
            </a:endParaRPr>
          </a:p>
        </p:txBody>
      </p:sp>
    </p:spTree>
    <p:extLst>
      <p:ext uri="{BB962C8B-B14F-4D97-AF65-F5344CB8AC3E}">
        <p14:creationId xmlns:p14="http://schemas.microsoft.com/office/powerpoint/2010/main" val="3715506735"/>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3296513111"/>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1721" y="1589"/>
                        <a:ext cx="1719" cy="1587"/>
                      </a:xfrm>
                      <a:prstGeom prst="rect">
                        <a:avLst/>
                      </a:prstGeom>
                    </p:spPr>
                  </p:pic>
                </p:oleObj>
              </mc:Fallback>
            </mc:AlternateContent>
          </a:graphicData>
        </a:graphic>
      </p:graphicFrame>
      <p:sp>
        <p:nvSpPr>
          <p:cNvPr id="4" name="Title Placeholder 1"/>
          <p:cNvSpPr>
            <a:spLocks noGrp="1"/>
          </p:cNvSpPr>
          <p:nvPr>
            <p:ph type="title"/>
          </p:nvPr>
        </p:nvSpPr>
        <p:spPr>
          <a:xfrm>
            <a:off x="495300" y="201168"/>
            <a:ext cx="89154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tx1"/>
                </a:solidFill>
                <a:latin typeface="EYInterstate"/>
                <a:cs typeface="Arial" pitchFamily="34" charset="0"/>
                <a:sym typeface="EYInterstate"/>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p:nvSpPr>
        <p:spPr bwMode="gray">
          <a:xfrm>
            <a:off x="495300" y="1040400"/>
            <a:ext cx="89154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latin typeface="EYInterstate"/>
              <a:cs typeface="Arial" pitchFamily="34" charset="0"/>
              <a:sym typeface="EYInterstate"/>
            </a:endParaRPr>
          </a:p>
        </p:txBody>
      </p:sp>
    </p:spTree>
    <p:extLst>
      <p:ext uri="{BB962C8B-B14F-4D97-AF65-F5344CB8AC3E}">
        <p14:creationId xmlns:p14="http://schemas.microsoft.com/office/powerpoint/2010/main" val="3516473470"/>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530425244"/>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1721" y="1589"/>
                        <a:ext cx="1719" cy="1587"/>
                      </a:xfrm>
                      <a:prstGeom prst="rect">
                        <a:avLst/>
                      </a:prstGeom>
                    </p:spPr>
                  </p:pic>
                </p:oleObj>
              </mc:Fallback>
            </mc:AlternateContent>
          </a:graphicData>
        </a:graphic>
      </p:graphicFrame>
      <p:sp>
        <p:nvSpPr>
          <p:cNvPr id="4" name="Title Placeholder 1"/>
          <p:cNvSpPr>
            <a:spLocks noGrp="1"/>
          </p:cNvSpPr>
          <p:nvPr>
            <p:ph type="title"/>
          </p:nvPr>
        </p:nvSpPr>
        <p:spPr>
          <a:xfrm>
            <a:off x="495300" y="201168"/>
            <a:ext cx="89154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tx1"/>
                </a:solidFill>
                <a:latin typeface="EYInterstate"/>
                <a:cs typeface="Arial" pitchFamily="34" charset="0"/>
                <a:sym typeface="EYInterstate"/>
              </a:defRPr>
            </a:lvl1pPr>
          </a:lstStyle>
          <a:p>
            <a:pPr lvl="0" algn="l" fontAlgn="base">
              <a:lnSpc>
                <a:spcPct val="85000"/>
              </a:lnSpc>
              <a:spcAft>
                <a:spcPct val="0"/>
              </a:spcAft>
            </a:pPr>
            <a:r>
              <a:rPr lang="en-US"/>
              <a:t>Click to edit Master title style</a:t>
            </a:r>
            <a:endParaRPr lang="en-US" dirty="0"/>
          </a:p>
        </p:txBody>
      </p:sp>
      <p:pic>
        <p:nvPicPr>
          <p:cNvPr id="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5301" y="1044000"/>
            <a:ext cx="8911011" cy="5184000"/>
          </a:xfrm>
          <a:prstGeom prst="rect">
            <a:avLst/>
          </a:prstGeom>
          <a:noFill/>
          <a:ln w="9525">
            <a:noFill/>
            <a:miter lim="800000"/>
            <a:headEnd/>
            <a:tailEnd/>
          </a:ln>
          <a:effectLst/>
        </p:spPr>
      </p:pic>
    </p:spTree>
    <p:extLst>
      <p:ext uri="{BB962C8B-B14F-4D97-AF65-F5344CB8AC3E}">
        <p14:creationId xmlns:p14="http://schemas.microsoft.com/office/powerpoint/2010/main" val="3186263156"/>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4">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2516878919"/>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1721" y="1589"/>
                        <a:ext cx="1719" cy="1587"/>
                      </a:xfrm>
                      <a:prstGeom prst="rect">
                        <a:avLst/>
                      </a:prstGeom>
                    </p:spPr>
                  </p:pic>
                </p:oleObj>
              </mc:Fallback>
            </mc:AlternateContent>
          </a:graphicData>
        </a:graphic>
      </p:graphicFrame>
      <p:sp>
        <p:nvSpPr>
          <p:cNvPr id="4" name="Title Placeholder 1"/>
          <p:cNvSpPr>
            <a:spLocks noGrp="1"/>
          </p:cNvSpPr>
          <p:nvPr>
            <p:ph type="title"/>
          </p:nvPr>
        </p:nvSpPr>
        <p:spPr>
          <a:xfrm>
            <a:off x="495300" y="201168"/>
            <a:ext cx="89154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tx1"/>
                </a:solidFill>
                <a:latin typeface="EYInterstate"/>
                <a:cs typeface="Arial" pitchFamily="34" charset="0"/>
                <a:sym typeface="EYInterstate"/>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p:nvSpPr>
        <p:spPr bwMode="gray">
          <a:xfrm>
            <a:off x="495300" y="1040400"/>
            <a:ext cx="89154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5" cstate="screen">
              <a:extLst>
                <a:ext uri="{28A0092B-C50C-407E-A947-70E740481C1C}">
                  <a14:useLocalDpi xmlns:a14="http://schemas.microsoft.com/office/drawing/2010/main"/>
                </a:ext>
              </a:extLst>
            </a:blip>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latin typeface="EYInterstate"/>
              <a:cs typeface="Arial" pitchFamily="34" charset="0"/>
              <a:sym typeface="EYInterstate"/>
            </a:endParaRPr>
          </a:p>
        </p:txBody>
      </p:sp>
    </p:spTree>
    <p:extLst>
      <p:ext uri="{BB962C8B-B14F-4D97-AF65-F5344CB8AC3E}">
        <p14:creationId xmlns:p14="http://schemas.microsoft.com/office/powerpoint/2010/main" val="1099999329"/>
      </p:ext>
    </p:extLst>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856919991"/>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1721" y="1589"/>
                        <a:ext cx="1719" cy="1587"/>
                      </a:xfrm>
                      <a:prstGeom prst="rect">
                        <a:avLst/>
                      </a:prstGeom>
                    </p:spPr>
                  </p:pic>
                </p:oleObj>
              </mc:Fallback>
            </mc:AlternateContent>
          </a:graphicData>
        </a:graphic>
      </p:graphicFrame>
      <p:sp>
        <p:nvSpPr>
          <p:cNvPr id="7" name="Line 11"/>
          <p:cNvSpPr>
            <a:spLocks noChangeShapeType="1"/>
          </p:cNvSpPr>
          <p:nvPr/>
        </p:nvSpPr>
        <p:spPr bwMode="auto">
          <a:xfrm>
            <a:off x="493581" y="6243638"/>
            <a:ext cx="8915400" cy="0"/>
          </a:xfrm>
          <a:prstGeom prst="line">
            <a:avLst/>
          </a:prstGeom>
          <a:noFill/>
          <a:ln w="3175">
            <a:solidFill>
              <a:schemeClr val="bg1"/>
            </a:solidFill>
            <a:round/>
            <a:headEnd/>
            <a:tailEnd/>
          </a:ln>
          <a:effectLst/>
        </p:spPr>
        <p:txBody>
          <a:bodyPr wrap="none" anchor="ctr"/>
          <a:lstStyle/>
          <a:p>
            <a:endParaRPr lang="en-US" noProof="0" dirty="0">
              <a:solidFill>
                <a:schemeClr val="tx1"/>
              </a:solidFill>
              <a:latin typeface="EYInterstate"/>
              <a:cs typeface="Arial" pitchFamily="34" charset="0"/>
              <a:sym typeface="EYInterstate"/>
            </a:endParaRPr>
          </a:p>
        </p:txBody>
      </p:sp>
    </p:spTree>
    <p:extLst>
      <p:ext uri="{BB962C8B-B14F-4D97-AF65-F5344CB8AC3E}">
        <p14:creationId xmlns:p14="http://schemas.microsoft.com/office/powerpoint/2010/main" val="2567552298"/>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Final legal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550340562"/>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721" y="1589"/>
                        <a:ext cx="1719" cy="1587"/>
                      </a:xfrm>
                      <a:prstGeom prst="rect">
                        <a:avLst/>
                      </a:prstGeom>
                    </p:spPr>
                  </p:pic>
                </p:oleObj>
              </mc:Fallback>
            </mc:AlternateContent>
          </a:graphicData>
        </a:graphic>
      </p:graphicFrame>
      <p:sp>
        <p:nvSpPr>
          <p:cNvPr id="8" name="Content Placeholder 2"/>
          <p:cNvSpPr>
            <a:spLocks noGrp="1"/>
          </p:cNvSpPr>
          <p:nvPr>
            <p:ph idx="1"/>
          </p:nvPr>
        </p:nvSpPr>
        <p:spPr>
          <a:xfrm>
            <a:off x="493580" y="719139"/>
            <a:ext cx="37986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tx1"/>
                </a:solidFill>
                <a:latin typeface="EYInterstate"/>
                <a:ea typeface="+mn-ea"/>
                <a:cs typeface="Arial" pitchFamily="34" charset="0"/>
                <a:sym typeface="EYInterstate"/>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tx1"/>
                </a:solidFill>
                <a:latin typeface="EYInterstate"/>
                <a:ea typeface="+mn-ea"/>
                <a:cs typeface="Arial" pitchFamily="34" charset="0"/>
                <a:sym typeface="EYInterstate"/>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tx1"/>
                </a:solidFill>
                <a:latin typeface="EYInterstate"/>
                <a:ea typeface="+mn-ea"/>
                <a:cs typeface="Arial" pitchFamily="34" charset="0"/>
                <a:sym typeface="EYInterstate"/>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tx1"/>
                </a:solidFill>
                <a:latin typeface="EYInterstate"/>
                <a:ea typeface="+mn-ea"/>
                <a:cs typeface="Arial" pitchFamily="34" charset="0"/>
                <a:sym typeface="EYInterstate"/>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tx1"/>
                </a:solidFill>
                <a:latin typeface="EYInterstate"/>
                <a:ea typeface="+mn-ea"/>
                <a:cs typeface="Arial" pitchFamily="34" charset="0"/>
                <a:sym typeface="EYInterstat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612009800"/>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127173844"/>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721" y="1589"/>
                        <a:ext cx="1719" cy="1587"/>
                      </a:xfrm>
                      <a:prstGeom prst="rect">
                        <a:avLst/>
                      </a:prstGeom>
                    </p:spPr>
                  </p:pic>
                </p:oleObj>
              </mc:Fallback>
            </mc:AlternateContent>
          </a:graphicData>
        </a:graphic>
      </p:graphicFrame>
    </p:spTree>
    <p:extLst>
      <p:ext uri="{BB962C8B-B14F-4D97-AF65-F5344CB8AC3E}">
        <p14:creationId xmlns:p14="http://schemas.microsoft.com/office/powerpoint/2010/main" val="2725559436"/>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oleObject" Target="../embeddings/oleObject2.bin"/><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4.w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emf"/><Relationship Id="rId5" Type="http://schemas.openxmlformats.org/officeDocument/2006/relationships/slideLayout" Target="../slideLayouts/slideLayout26.xml"/><Relationship Id="rId10" Type="http://schemas.openxmlformats.org/officeDocument/2006/relationships/oleObject" Target="../embeddings/oleObject12.bin"/><Relationship Id="rId4" Type="http://schemas.openxmlformats.org/officeDocument/2006/relationships/slideLayout" Target="../slideLayouts/slideLayout25.xml"/><Relationship Id="rId9" Type="http://schemas.openxmlformats.org/officeDocument/2006/relationships/tags" Target="../tags/tag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1"/>
            </p:custDataLst>
            <p:extLst>
              <p:ext uri="{D42A27DB-BD31-4B8C-83A1-F6EECF244321}">
                <p14:modId xmlns:p14="http://schemas.microsoft.com/office/powerpoint/2010/main" val="455879375"/>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name="think-cell Slide" r:id="rId13" imgW="270" imgH="270" progId="TCLayout.ActiveDocument.1">
                  <p:embed/>
                </p:oleObj>
              </mc:Choice>
              <mc:Fallback>
                <p:oleObj name="think-cell Slide" r:id="rId13" imgW="270" imgH="270" progId="TCLayout.ActiveDocument.1">
                  <p:embed/>
                  <p:pic>
                    <p:nvPicPr>
                      <p:cNvPr id="6" name="Object 5" hidden="1"/>
                      <p:cNvPicPr/>
                      <p:nvPr/>
                    </p:nvPicPr>
                    <p:blipFill>
                      <a:blip r:embed="rId14"/>
                      <a:stretch>
                        <a:fillRect/>
                      </a:stretch>
                    </p:blipFill>
                    <p:spPr>
                      <a:xfrm>
                        <a:off x="1721" y="1589"/>
                        <a:ext cx="1719" cy="1587"/>
                      </a:xfrm>
                      <a:prstGeom prst="rect">
                        <a:avLst/>
                      </a:prstGeom>
                    </p:spPr>
                  </p:pic>
                </p:oleObj>
              </mc:Fallback>
            </mc:AlternateContent>
          </a:graphicData>
        </a:graphic>
      </p:graphicFrame>
      <p:sp>
        <p:nvSpPr>
          <p:cNvPr id="12" name="TextBox 11"/>
          <p:cNvSpPr txBox="1"/>
          <p:nvPr/>
        </p:nvSpPr>
        <p:spPr>
          <a:xfrm>
            <a:off x="3092700" y="6420333"/>
            <a:ext cx="3720600" cy="180819"/>
          </a:xfrm>
          <a:prstGeom prst="rect">
            <a:avLst/>
          </a:prstGeom>
          <a:noFill/>
        </p:spPr>
        <p:txBody>
          <a:bodyPr wrap="square" lIns="0" tIns="36576" rIns="0" bIns="0" rtlCol="0" anchor="ctr">
            <a:spAutoFit/>
          </a:bodyPr>
          <a:lstStyle/>
          <a:p>
            <a:pPr marL="0" indent="0" algn="ctr" defTabSz="914400" rtl="0" eaLnBrk="1" latinLnBrk="0" hangingPunct="1">
              <a:lnSpc>
                <a:spcPct val="85000"/>
              </a:lnSpc>
              <a:spcAft>
                <a:spcPts val="600"/>
              </a:spcAft>
              <a:buClr>
                <a:schemeClr val="accent2"/>
              </a:buClr>
              <a:buSzPct val="70000"/>
              <a:buFont typeface="Arial" pitchFamily="34" charset="0"/>
              <a:buNone/>
            </a:pPr>
            <a:r>
              <a:rPr lang="en-US" sz="1100" kern="1200" dirty="0">
                <a:solidFill>
                  <a:schemeClr val="tx1"/>
                </a:solidFill>
                <a:latin typeface="+mn-lt"/>
                <a:ea typeface="+mn-ea"/>
                <a:cs typeface="Arial" pitchFamily="34" charset="0"/>
                <a:sym typeface="EYInterstate"/>
              </a:rPr>
              <a:t>Pacific Renewable Energy</a:t>
            </a:r>
            <a:r>
              <a:rPr lang="en-US" sz="1100" kern="1200" baseline="0" dirty="0">
                <a:solidFill>
                  <a:schemeClr val="tx1"/>
                </a:solidFill>
                <a:latin typeface="+mn-lt"/>
                <a:ea typeface="+mn-ea"/>
                <a:cs typeface="Arial" pitchFamily="34" charset="0"/>
                <a:sym typeface="EYInterstate"/>
              </a:rPr>
              <a:t> Guarantee Program</a:t>
            </a:r>
            <a:endParaRPr lang="en-US" sz="1100" kern="1200" dirty="0">
              <a:solidFill>
                <a:schemeClr val="tx1"/>
              </a:solidFill>
              <a:latin typeface="+mn-lt"/>
              <a:ea typeface="+mn-ea"/>
              <a:cs typeface="Arial" pitchFamily="34" charset="0"/>
              <a:sym typeface="EYInterstate"/>
            </a:endParaRPr>
          </a:p>
        </p:txBody>
      </p:sp>
      <p:sp>
        <p:nvSpPr>
          <p:cNvPr id="2" name="Title Placeholder 1"/>
          <p:cNvSpPr>
            <a:spLocks noGrp="1"/>
          </p:cNvSpPr>
          <p:nvPr>
            <p:ph type="title"/>
          </p:nvPr>
        </p:nvSpPr>
        <p:spPr>
          <a:xfrm>
            <a:off x="491861" y="201600"/>
            <a:ext cx="8918840"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95300" y="1425600"/>
            <a:ext cx="8915400" cy="4698976"/>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Box 6"/>
          <p:cNvSpPr txBox="1"/>
          <p:nvPr/>
        </p:nvSpPr>
        <p:spPr>
          <a:xfrm>
            <a:off x="495300" y="6409943"/>
            <a:ext cx="782574" cy="201600"/>
          </a:xfrm>
          <a:prstGeom prst="rect">
            <a:avLst/>
          </a:prstGeom>
          <a:noFill/>
        </p:spPr>
        <p:txBody>
          <a:bodyPr wrap="square" lIns="0" tIns="0" rIns="0" bIns="0" rtlCol="0" anchor="ctr" anchorCtr="0">
            <a:noAutofit/>
          </a:bodyPr>
          <a:lstStyle/>
          <a:p>
            <a:r>
              <a:rPr lang="en-GB" sz="1100" dirty="0">
                <a:solidFill>
                  <a:schemeClr val="tx1"/>
                </a:solidFill>
                <a:latin typeface="EYInterstate"/>
                <a:cs typeface="Arial" pitchFamily="34" charset="0"/>
                <a:sym typeface="EYInterstate"/>
              </a:rPr>
              <a:t>Page </a:t>
            </a:r>
            <a:fld id="{9AE4D82F-B047-469B-AC52-A46321747EAF}" type="slidenum">
              <a:rPr lang="en-GB" sz="1100" smtClean="0">
                <a:solidFill>
                  <a:schemeClr val="tx1"/>
                </a:solidFill>
                <a:latin typeface="EYInterstate"/>
                <a:cs typeface="Arial" pitchFamily="34" charset="0"/>
                <a:sym typeface="EYInterstate"/>
              </a:rPr>
              <a:pPr/>
              <a:t>‹#›</a:t>
            </a:fld>
            <a:endParaRPr lang="en-GB" sz="1100" dirty="0">
              <a:solidFill>
                <a:schemeClr val="tx1"/>
              </a:solidFill>
              <a:latin typeface="EYInterstate"/>
              <a:cs typeface="Arial" pitchFamily="34" charset="0"/>
              <a:sym typeface="EYInterstate"/>
            </a:endParaRPr>
          </a:p>
        </p:txBody>
      </p:sp>
      <p:graphicFrame>
        <p:nvGraphicFramePr>
          <p:cNvPr id="13" name="Object 12" hidden="1"/>
          <p:cNvGraphicFramePr>
            <a:graphicFrameLocks noChangeAspect="1"/>
          </p:cNvGraphicFramePr>
          <p:nvPr userDrawn="1">
            <p:custDataLst>
              <p:tags r:id="rId12"/>
            </p:custDataLst>
            <p:extLst>
              <p:ext uri="{D42A27DB-BD31-4B8C-83A1-F6EECF244321}">
                <p14:modId xmlns:p14="http://schemas.microsoft.com/office/powerpoint/2010/main" val="934532129"/>
              </p:ext>
            </p:extLst>
          </p:nvPr>
        </p:nvGraphicFramePr>
        <p:xfrm>
          <a:off x="1593" y="1589"/>
          <a:ext cx="1587" cy="1587"/>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13" name="Object 12" hidden="1"/>
                      <p:cNvPicPr/>
                      <p:nvPr/>
                    </p:nvPicPr>
                    <p:blipFill>
                      <a:blip r:embed="rId14"/>
                      <a:stretch>
                        <a:fillRect/>
                      </a:stretch>
                    </p:blipFill>
                    <p:spPr>
                      <a:xfrm>
                        <a:off x="1593" y="1589"/>
                        <a:ext cx="1587" cy="1587"/>
                      </a:xfrm>
                      <a:prstGeom prst="rect">
                        <a:avLst/>
                      </a:prstGeom>
                    </p:spPr>
                  </p:pic>
                </p:oleObj>
              </mc:Fallback>
            </mc:AlternateContent>
          </a:graphicData>
        </a:graphic>
      </p:graphicFrame>
    </p:spTree>
    <p:extLst>
      <p:ext uri="{BB962C8B-B14F-4D97-AF65-F5344CB8AC3E}">
        <p14:creationId xmlns:p14="http://schemas.microsoft.com/office/powerpoint/2010/main" val="58999091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3" r:id="rId3"/>
    <p:sldLayoutId id="2147483814" r:id="rId4"/>
    <p:sldLayoutId id="2147483815" r:id="rId5"/>
    <p:sldLayoutId id="2147483816" r:id="rId6"/>
    <p:sldLayoutId id="2147483817" r:id="rId7"/>
    <p:sldLayoutId id="2147483818" r:id="rId8"/>
    <p:sldLayoutId id="2147483819" r:id="rId9"/>
  </p:sldLayoutIdLst>
  <p:hf sldNum="0" hdr="0"/>
  <p:txStyles>
    <p:titleStyle>
      <a:lvl1pPr algn="l" defTabSz="914400" rtl="0" eaLnBrk="1" latinLnBrk="0" hangingPunct="1">
        <a:lnSpc>
          <a:spcPct val="85000"/>
        </a:lnSpc>
        <a:spcBef>
          <a:spcPct val="0"/>
        </a:spcBef>
        <a:buNone/>
        <a:defRPr sz="3000" b="1" kern="1200">
          <a:solidFill>
            <a:schemeClr val="tx1"/>
          </a:solidFill>
          <a:latin typeface="EYInterstate"/>
          <a:ea typeface="+mj-ea"/>
          <a:cs typeface="Arial" pitchFamily="34" charset="0"/>
          <a:sym typeface="EYInterstate"/>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tx1"/>
          </a:solidFill>
          <a:latin typeface="EYInterstate"/>
          <a:ea typeface="+mn-ea"/>
          <a:cs typeface="Arial" pitchFamily="34" charset="0"/>
          <a:sym typeface="EYInterstate"/>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tx1"/>
          </a:solidFill>
          <a:latin typeface="EYInterstate"/>
          <a:ea typeface="+mn-ea"/>
          <a:cs typeface="Arial" pitchFamily="34" charset="0"/>
          <a:sym typeface="EYInterstate"/>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tx1"/>
          </a:solidFill>
          <a:latin typeface="EYInterstate"/>
          <a:ea typeface="+mn-ea"/>
          <a:cs typeface="Arial" pitchFamily="34" charset="0"/>
          <a:sym typeface="EYInterstate"/>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tx1"/>
          </a:solidFill>
          <a:latin typeface="EYInterstate"/>
          <a:ea typeface="+mn-ea"/>
          <a:cs typeface="Arial" pitchFamily="34" charset="0"/>
          <a:sym typeface="EYInterstate"/>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tx1"/>
          </a:solidFill>
          <a:latin typeface="EYInterstate"/>
          <a:ea typeface="+mn-ea"/>
          <a:cs typeface="Arial" pitchFamily="34" charset="0"/>
          <a:sym typeface="EYInterstate"/>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9BADF-0598-4482-A35F-4F7C1558B08C}" type="datetimeFigureOut">
              <a:rPr lang="en-US" smtClean="0"/>
              <a:t>02/09/2021</a:t>
            </a:fld>
            <a:endParaRPr lang="en-US"/>
          </a:p>
        </p:txBody>
      </p:sp>
      <p:sp>
        <p:nvSpPr>
          <p:cNvPr id="5" name="Footer Placeholder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BD3B3-34F5-4312-A1B4-A0FDC1D98560}" type="slidenum">
              <a:rPr lang="en-US" smtClean="0"/>
              <a:t>‹#›</a:t>
            </a:fld>
            <a:endParaRPr lang="en-US"/>
          </a:p>
        </p:txBody>
      </p:sp>
    </p:spTree>
    <p:extLst>
      <p:ext uri="{BB962C8B-B14F-4D97-AF65-F5344CB8AC3E}">
        <p14:creationId xmlns:p14="http://schemas.microsoft.com/office/powerpoint/2010/main" val="25177277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9"/>
            </p:custDataLst>
          </p:nvPr>
        </p:nvGraphicFramePr>
        <p:xfrm>
          <a:off x="1593" y="1589"/>
          <a:ext cx="1587" cy="1587"/>
        </p:xfrm>
        <a:graphic>
          <a:graphicData uri="http://schemas.openxmlformats.org/presentationml/2006/ole">
            <mc:AlternateContent xmlns:mc="http://schemas.openxmlformats.org/markup-compatibility/2006">
              <mc:Choice xmlns:v="urn:schemas-microsoft-com:vml" Requires="v">
                <p:oleObj name="think-cell Slide" r:id="rId10" imgW="270" imgH="270" progId="TCLayout.ActiveDocument.1">
                  <p:embed/>
                </p:oleObj>
              </mc:Choice>
              <mc:Fallback>
                <p:oleObj name="think-cell Slide" r:id="rId10" imgW="270" imgH="270" progId="TCLayout.ActiveDocument.1">
                  <p:embed/>
                  <p:pic>
                    <p:nvPicPr>
                      <p:cNvPr id="2" name="Object 1" hidden="1"/>
                      <p:cNvPicPr/>
                      <p:nvPr/>
                    </p:nvPicPr>
                    <p:blipFill>
                      <a:blip r:embed="rId11"/>
                      <a:stretch>
                        <a:fillRect/>
                      </a:stretch>
                    </p:blipFill>
                    <p:spPr>
                      <a:xfrm>
                        <a:off x="1593" y="1589"/>
                        <a:ext cx="1587" cy="1587"/>
                      </a:xfrm>
                      <a:prstGeom prst="rect">
                        <a:avLst/>
                      </a:prstGeom>
                    </p:spPr>
                  </p:pic>
                </p:oleObj>
              </mc:Fallback>
            </mc:AlternateContent>
          </a:graphicData>
        </a:graphic>
      </p:graphicFrame>
      <p:sp>
        <p:nvSpPr>
          <p:cNvPr id="12" name="Title Placeholder 1"/>
          <p:cNvSpPr>
            <a:spLocks noGrp="1"/>
          </p:cNvSpPr>
          <p:nvPr>
            <p:ph type="title"/>
          </p:nvPr>
        </p:nvSpPr>
        <p:spPr>
          <a:xfrm>
            <a:off x="495303" y="201601"/>
            <a:ext cx="8918839"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13" name="Text Placeholder 2"/>
          <p:cNvSpPr>
            <a:spLocks noGrp="1"/>
          </p:cNvSpPr>
          <p:nvPr>
            <p:ph type="body" idx="1"/>
          </p:nvPr>
        </p:nvSpPr>
        <p:spPr>
          <a:xfrm>
            <a:off x="495301" y="1425600"/>
            <a:ext cx="8915400" cy="469897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Footer Placeholder 4"/>
          <p:cNvSpPr>
            <a:spLocks noGrp="1"/>
          </p:cNvSpPr>
          <p:nvPr>
            <p:ph type="ftr" sz="quarter" idx="3"/>
          </p:nvPr>
        </p:nvSpPr>
        <p:spPr>
          <a:xfrm>
            <a:off x="2804100" y="6518294"/>
            <a:ext cx="3720600" cy="201168"/>
          </a:xfrm>
          <a:prstGeom prst="rect">
            <a:avLst/>
          </a:prstGeom>
        </p:spPr>
        <p:txBody>
          <a:bodyPr vert="horz" lIns="0" tIns="0" rIns="0" bIns="0" rtlCol="0" anchor="ctr" anchorCtr="0">
            <a:noAutofit/>
          </a:bodyPr>
          <a:lstStyle>
            <a:lvl1pPr algn="ctr">
              <a:defRPr sz="800" b="0">
                <a:solidFill>
                  <a:schemeClr val="bg1"/>
                </a:solidFill>
                <a:latin typeface="+mn-lt"/>
                <a:cs typeface="Arial" pitchFamily="34" charset="0"/>
              </a:defRPr>
            </a:lvl1pPr>
          </a:lstStyle>
          <a:p>
            <a:r>
              <a:rPr lang="en-GB" dirty="0">
                <a:solidFill>
                  <a:srgbClr val="646464"/>
                </a:solidFill>
              </a:rPr>
              <a:t>TNB: Global RE market scan and market entry strategy</a:t>
            </a:r>
          </a:p>
        </p:txBody>
      </p:sp>
      <p:sp>
        <p:nvSpPr>
          <p:cNvPr id="15" name="TextBox 14"/>
          <p:cNvSpPr txBox="1"/>
          <p:nvPr/>
        </p:nvSpPr>
        <p:spPr>
          <a:xfrm>
            <a:off x="495303" y="6532067"/>
            <a:ext cx="782574" cy="201168"/>
          </a:xfrm>
          <a:prstGeom prst="rect">
            <a:avLst/>
          </a:prstGeom>
          <a:noFill/>
        </p:spPr>
        <p:txBody>
          <a:bodyPr vert="horz" wrap="square" lIns="0" tIns="0" rIns="0" bIns="0" rtlCol="0" anchor="b" anchorCtr="0">
            <a:noAutofit/>
          </a:bodyPr>
          <a:lstStyle/>
          <a:p>
            <a:r>
              <a:rPr lang="en-GB" sz="800" dirty="0">
                <a:solidFill>
                  <a:srgbClr val="646464"/>
                </a:solidFill>
                <a:cs typeface="Arial" pitchFamily="34" charset="0"/>
              </a:rPr>
              <a:t>Page </a:t>
            </a:r>
            <a:fld id="{9AE4D82F-B047-469B-AC52-A46321747EAF}" type="slidenum">
              <a:rPr lang="en-GB" sz="800" smtClean="0">
                <a:solidFill>
                  <a:srgbClr val="646464"/>
                </a:solidFill>
                <a:cs typeface="Arial" pitchFamily="34" charset="0"/>
              </a:rPr>
              <a:pPr/>
              <a:t>‹#›</a:t>
            </a:fld>
            <a:endParaRPr lang="en-GB" sz="800" dirty="0">
              <a:solidFill>
                <a:srgbClr val="646464"/>
              </a:solidFill>
              <a:cs typeface="Arial" pitchFamily="34" charset="0"/>
            </a:endParaRPr>
          </a:p>
        </p:txBody>
      </p:sp>
      <p:sp>
        <p:nvSpPr>
          <p:cNvPr id="16" name="Date Placeholder 3"/>
          <p:cNvSpPr>
            <a:spLocks noGrp="1"/>
          </p:cNvSpPr>
          <p:nvPr>
            <p:ph type="dt" sz="half" idx="2"/>
          </p:nvPr>
        </p:nvSpPr>
        <p:spPr>
          <a:xfrm>
            <a:off x="1319274" y="6361717"/>
            <a:ext cx="1287780" cy="201168"/>
          </a:xfrm>
          <a:prstGeom prst="rect">
            <a:avLst/>
          </a:prstGeom>
        </p:spPr>
        <p:txBody>
          <a:bodyPr vert="horz" wrap="none" lIns="0" tIns="0" rIns="0" bIns="0" rtlCol="0" anchor="t" anchorCtr="0">
            <a:noAutofit/>
          </a:bodyPr>
          <a:lstStyle>
            <a:lvl1pPr algn="l">
              <a:defRPr sz="1000">
                <a:solidFill>
                  <a:schemeClr val="bg1"/>
                </a:solidFill>
                <a:latin typeface="+mn-lt"/>
                <a:cs typeface="Arial" pitchFamily="34" charset="0"/>
              </a:defRPr>
            </a:lvl1pPr>
          </a:lstStyle>
          <a:p>
            <a:r>
              <a:rPr lang="en-US" dirty="0">
                <a:solidFill>
                  <a:srgbClr val="646464"/>
                </a:solidFill>
              </a:rPr>
              <a:t>28 August 2015</a:t>
            </a:r>
          </a:p>
        </p:txBody>
      </p:sp>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74836" y="6327648"/>
            <a:ext cx="433246" cy="408838"/>
          </a:xfrm>
          <a:prstGeom prst="rect">
            <a:avLst/>
          </a:prstGeom>
        </p:spPr>
      </p:pic>
      <p:sp>
        <p:nvSpPr>
          <p:cNvPr id="8" name="Rectangle 7"/>
          <p:cNvSpPr/>
          <p:nvPr/>
        </p:nvSpPr>
        <p:spPr>
          <a:xfrm>
            <a:off x="2804101" y="6533327"/>
            <a:ext cx="2400310" cy="261610"/>
          </a:xfrm>
          <a:prstGeom prst="rect">
            <a:avLst/>
          </a:prstGeom>
        </p:spPr>
        <p:txBody>
          <a:bodyPr vert="horz" lIns="0" tIns="0" rIns="0" bIns="0" rtlCol="0" anchor="t" anchorCtr="0">
            <a:noAutofit/>
          </a:bodyPr>
          <a:lstStyle/>
          <a:p>
            <a:endParaRPr lang="en-US" sz="1000" dirty="0">
              <a:solidFill>
                <a:srgbClr val="646464"/>
              </a:solidFill>
              <a:cs typeface="Arial" pitchFamily="34" charset="0"/>
            </a:endParaRPr>
          </a:p>
        </p:txBody>
      </p:sp>
    </p:spTree>
    <p:extLst>
      <p:ext uri="{BB962C8B-B14F-4D97-AF65-F5344CB8AC3E}">
        <p14:creationId xmlns:p14="http://schemas.microsoft.com/office/powerpoint/2010/main" val="236011326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4" r:id="rId3"/>
    <p:sldLayoutId id="2147483825" r:id="rId4"/>
    <p:sldLayoutId id="2147483826" r:id="rId5"/>
    <p:sldLayoutId id="2147483827" r:id="rId6"/>
    <p:sldLayoutId id="2147483828" r:id="rId7"/>
  </p:sldLayoutIdLst>
  <p:hf sldNum="0" hdr="0"/>
  <p:txStyles>
    <p:titleStyle>
      <a:lvl1pPr algn="l" defTabSz="914226"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547" indent="-356547" algn="l" defTabSz="914226"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097" indent="-356547" algn="l" defTabSz="914226"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644" indent="-356547" algn="l" defTabSz="914226"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194" indent="-356547" algn="l" defTabSz="914226"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2744" indent="-356547" algn="l" defTabSz="914226"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124" indent="-228557" algn="l" defTabSz="9142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37" indent="-228557" algn="l" defTabSz="9142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51" indent="-228557" algn="l" defTabSz="9142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62" indent="-228557" algn="l" defTabSz="91422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26" rtl="0" eaLnBrk="1" latinLnBrk="0" hangingPunct="1">
        <a:defRPr sz="1800" kern="1200">
          <a:solidFill>
            <a:schemeClr val="tx1"/>
          </a:solidFill>
          <a:latin typeface="+mn-lt"/>
          <a:ea typeface="+mn-ea"/>
          <a:cs typeface="+mn-cs"/>
        </a:defRPr>
      </a:lvl1pPr>
      <a:lvl2pPr marL="457114"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41" algn="l" defTabSz="914226" rtl="0" eaLnBrk="1" latinLnBrk="0" hangingPunct="1">
        <a:defRPr sz="1800" kern="1200">
          <a:solidFill>
            <a:schemeClr val="tx1"/>
          </a:solidFill>
          <a:latin typeface="+mn-lt"/>
          <a:ea typeface="+mn-ea"/>
          <a:cs typeface="+mn-cs"/>
        </a:defRPr>
      </a:lvl4pPr>
      <a:lvl5pPr marL="1828454" algn="l" defTabSz="914226" rtl="0" eaLnBrk="1" latinLnBrk="0" hangingPunct="1">
        <a:defRPr sz="1800" kern="1200">
          <a:solidFill>
            <a:schemeClr val="tx1"/>
          </a:solidFill>
          <a:latin typeface="+mn-lt"/>
          <a:ea typeface="+mn-ea"/>
          <a:cs typeface="+mn-cs"/>
        </a:defRPr>
      </a:lvl5pPr>
      <a:lvl6pPr marL="2285567" algn="l" defTabSz="914226" rtl="0" eaLnBrk="1" latinLnBrk="0" hangingPunct="1">
        <a:defRPr sz="1800" kern="1200">
          <a:solidFill>
            <a:schemeClr val="tx1"/>
          </a:solidFill>
          <a:latin typeface="+mn-lt"/>
          <a:ea typeface="+mn-ea"/>
          <a:cs typeface="+mn-cs"/>
        </a:defRPr>
      </a:lvl6pPr>
      <a:lvl7pPr marL="2742680" algn="l" defTabSz="914226" rtl="0" eaLnBrk="1" latinLnBrk="0" hangingPunct="1">
        <a:defRPr sz="1800" kern="1200">
          <a:solidFill>
            <a:schemeClr val="tx1"/>
          </a:solidFill>
          <a:latin typeface="+mn-lt"/>
          <a:ea typeface="+mn-ea"/>
          <a:cs typeface="+mn-cs"/>
        </a:defRPr>
      </a:lvl7pPr>
      <a:lvl8pPr marL="3199794" algn="l" defTabSz="914226" rtl="0" eaLnBrk="1" latinLnBrk="0" hangingPunct="1">
        <a:defRPr sz="1800" kern="1200">
          <a:solidFill>
            <a:schemeClr val="tx1"/>
          </a:solidFill>
          <a:latin typeface="+mn-lt"/>
          <a:ea typeface="+mn-ea"/>
          <a:cs typeface="+mn-cs"/>
        </a:defRPr>
      </a:lvl8pPr>
      <a:lvl9pPr marL="3656908" algn="l" defTabSz="9142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jpeg"/><Relationship Id="rId2" Type="http://schemas.openxmlformats.org/officeDocument/2006/relationships/slideLayout" Target="../slideLayouts/slideLayout9.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671337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0" name="Freeform 6"/>
          <p:cNvSpPr>
            <a:spLocks/>
          </p:cNvSpPr>
          <p:nvPr/>
        </p:nvSpPr>
        <p:spPr bwMode="auto">
          <a:xfrm>
            <a:off x="472705" y="964283"/>
            <a:ext cx="4998610" cy="3252720"/>
          </a:xfrm>
          <a:prstGeom prst="rect">
            <a:avLst/>
          </a:prstGeom>
          <a:solidFill>
            <a:srgbClr val="002060"/>
          </a:solidFill>
          <a:ln>
            <a:noFill/>
          </a:ln>
        </p:spPr>
        <p:txBody>
          <a:bodyPr vert="horz" wrap="square" lIns="86426" tIns="43207" rIns="86426" bIns="43207" numCol="1" anchor="t" anchorCtr="0" compatLnSpc="1">
            <a:prstTxWarp prst="textNoShape">
              <a:avLst/>
            </a:prstTxWarp>
          </a:bodyPr>
          <a:lstStyle/>
          <a:p>
            <a:endParaRPr lang="en-GB" dirty="0">
              <a:solidFill>
                <a:srgbClr val="333333"/>
              </a:solidFill>
            </a:endParaRPr>
          </a:p>
        </p:txBody>
      </p:sp>
      <p:sp>
        <p:nvSpPr>
          <p:cNvPr id="15" name="Content Placeholder 10"/>
          <p:cNvSpPr txBox="1">
            <a:spLocks/>
          </p:cNvSpPr>
          <p:nvPr/>
        </p:nvSpPr>
        <p:spPr>
          <a:xfrm>
            <a:off x="685008" y="1048007"/>
            <a:ext cx="4557285" cy="2975353"/>
          </a:xfrm>
          <a:prstGeom prst="rect">
            <a:avLst/>
          </a:prstGeom>
        </p:spPr>
        <p:txBody>
          <a:bodyPr lIns="91323" tIns="45659" rIns="91323" bIns="45659"/>
          <a:lstStyle>
            <a:lvl1pPr marL="356616" indent="-356616" algn="l" defTabSz="914400" rtl="0" eaLnBrk="1" latinLnBrk="0" hangingPunct="1">
              <a:spcBef>
                <a:spcPct val="20000"/>
              </a:spcBef>
              <a:buClr>
                <a:schemeClr val="accent2"/>
              </a:buClr>
              <a:buSzPct val="70000"/>
              <a:buFont typeface="Arial" pitchFamily="34" charset="0"/>
              <a:buChar char="►"/>
              <a:defRPr sz="2400" kern="1200" baseline="0">
                <a:solidFill>
                  <a:srgbClr val="333333"/>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700"/>
              </a:lnSpc>
              <a:spcBef>
                <a:spcPts val="0"/>
              </a:spcBef>
              <a:spcAft>
                <a:spcPts val="1300"/>
              </a:spcAft>
              <a:buClrTx/>
              <a:buSzTx/>
              <a:buNone/>
            </a:pPr>
            <a:r>
              <a:rPr lang="en-US" b="1" dirty="0">
                <a:solidFill>
                  <a:schemeClr val="tx2"/>
                </a:solidFill>
                <a:latin typeface="+mj-lt"/>
                <a:ea typeface="+mj-ea"/>
              </a:rPr>
              <a:t>Pacific Renewable Energy Program (PREP)</a:t>
            </a:r>
          </a:p>
          <a:p>
            <a:pPr marL="0" indent="0">
              <a:lnSpc>
                <a:spcPts val="2700"/>
              </a:lnSpc>
              <a:spcBef>
                <a:spcPts val="0"/>
              </a:spcBef>
              <a:spcAft>
                <a:spcPts val="1300"/>
              </a:spcAft>
              <a:buClrTx/>
              <a:buSzTx/>
              <a:buNone/>
              <a:tabLst>
                <a:tab pos="1771650" algn="l"/>
                <a:tab pos="2112963" algn="l"/>
                <a:tab pos="2170113" algn="l"/>
              </a:tabLst>
            </a:pPr>
            <a:r>
              <a:rPr lang="en-US" sz="1900" i="1" dirty="0">
                <a:solidFill>
                  <a:schemeClr val="tx2"/>
                </a:solidFill>
                <a:latin typeface="+mj-lt"/>
                <a:ea typeface="+mj-ea"/>
              </a:rPr>
              <a:t>A project financing and donor-backed guarantees program for private sector investment in renewable energy projects</a:t>
            </a:r>
            <a:br>
              <a:rPr lang="en-US" sz="1900" i="1" dirty="0">
                <a:solidFill>
                  <a:schemeClr val="tx2"/>
                </a:solidFill>
                <a:latin typeface="+mj-lt"/>
                <a:ea typeface="+mj-ea"/>
              </a:rPr>
            </a:br>
            <a:r>
              <a:rPr lang="en-US" sz="1900" i="1" dirty="0">
                <a:solidFill>
                  <a:schemeClr val="tx2"/>
                </a:solidFill>
                <a:latin typeface="+mj-lt"/>
                <a:ea typeface="+mj-ea"/>
              </a:rPr>
              <a:t>in the Pacific</a:t>
            </a:r>
          </a:p>
          <a:p>
            <a:pPr marL="0" indent="0">
              <a:lnSpc>
                <a:spcPts val="2700"/>
              </a:lnSpc>
              <a:spcBef>
                <a:spcPts val="0"/>
              </a:spcBef>
              <a:spcAft>
                <a:spcPts val="1300"/>
              </a:spcAft>
              <a:buClrTx/>
              <a:buSzTx/>
              <a:buNone/>
              <a:tabLst>
                <a:tab pos="1771650" algn="l"/>
                <a:tab pos="2112963" algn="l"/>
                <a:tab pos="2170113" algn="l"/>
              </a:tabLst>
            </a:pPr>
            <a:endParaRPr lang="en-GB" sz="1600" i="1" dirty="0">
              <a:solidFill>
                <a:schemeClr val="tx2"/>
              </a:solidFill>
              <a:latin typeface="+mj-lt"/>
              <a:ea typeface="+mj-ea"/>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34086" y="5534825"/>
            <a:ext cx="864524" cy="864524"/>
          </a:xfrm>
          <a:prstGeom prst="rect">
            <a:avLst/>
          </a:prstGeom>
        </p:spPr>
      </p:pic>
      <p:sp>
        <p:nvSpPr>
          <p:cNvPr id="6" name="Content Placeholder 10"/>
          <p:cNvSpPr txBox="1">
            <a:spLocks/>
          </p:cNvSpPr>
          <p:nvPr/>
        </p:nvSpPr>
        <p:spPr>
          <a:xfrm>
            <a:off x="583619" y="6399349"/>
            <a:ext cx="7105292" cy="676635"/>
          </a:xfrm>
          <a:prstGeom prst="rect">
            <a:avLst/>
          </a:prstGeom>
        </p:spPr>
        <p:txBody>
          <a:bodyPr lIns="91323" tIns="45659" rIns="91323" bIns="45659"/>
          <a:lstStyle>
            <a:lvl1pPr marL="356616" indent="-356616" algn="l" defTabSz="914400" rtl="0" eaLnBrk="1" latinLnBrk="0" hangingPunct="1">
              <a:spcBef>
                <a:spcPct val="20000"/>
              </a:spcBef>
              <a:buClr>
                <a:schemeClr val="accent2"/>
              </a:buClr>
              <a:buSzPct val="70000"/>
              <a:buFont typeface="Arial" pitchFamily="34" charset="0"/>
              <a:buChar char="►"/>
              <a:defRPr sz="2400" kern="1200" baseline="0">
                <a:solidFill>
                  <a:srgbClr val="333333"/>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700"/>
              </a:lnSpc>
              <a:spcBef>
                <a:spcPts val="0"/>
              </a:spcBef>
              <a:spcAft>
                <a:spcPts val="1300"/>
              </a:spcAft>
              <a:buClrTx/>
              <a:buSzTx/>
              <a:buNone/>
              <a:tabLst>
                <a:tab pos="1771650" algn="l"/>
                <a:tab pos="2112963" algn="l"/>
                <a:tab pos="2170113" algn="l"/>
              </a:tabLst>
            </a:pPr>
            <a:r>
              <a:rPr lang="en-GB" sz="1200" i="1" dirty="0">
                <a:solidFill>
                  <a:schemeClr val="tx2"/>
                </a:solidFill>
                <a:latin typeface="+mj-lt"/>
                <a:ea typeface="+mj-ea"/>
              </a:rPr>
              <a:t> </a:t>
            </a:r>
          </a:p>
        </p:txBody>
      </p:sp>
    </p:spTree>
    <p:extLst>
      <p:ext uri="{BB962C8B-B14F-4D97-AF65-F5344CB8AC3E}">
        <p14:creationId xmlns:p14="http://schemas.microsoft.com/office/powerpoint/2010/main" val="1660886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C35BFE-CA86-436D-B338-AAA9F0DA2CDD}"/>
              </a:ext>
            </a:extLst>
          </p:cNvPr>
          <p:cNvSpPr>
            <a:spLocks noGrp="1"/>
          </p:cNvSpPr>
          <p:nvPr>
            <p:ph sz="half" idx="1"/>
          </p:nvPr>
        </p:nvSpPr>
        <p:spPr>
          <a:xfrm>
            <a:off x="480818" y="1404348"/>
            <a:ext cx="9322597" cy="4979776"/>
          </a:xfrm>
        </p:spPr>
        <p:txBody>
          <a:bodyPr/>
          <a:lstStyle/>
          <a:p>
            <a:r>
              <a:rPr lang="en-US" sz="2000" dirty="0"/>
              <a:t>The Pacific Renewable Energy Program, provides project financing and donor backed guarantees to support private sector investment in renewable energy projects.</a:t>
            </a:r>
          </a:p>
          <a:p>
            <a:r>
              <a:rPr lang="en-US" sz="2000" dirty="0"/>
              <a:t>The Program aims to address:</a:t>
            </a:r>
            <a:r>
              <a:rPr lang="fil-PH" sz="2000" dirty="0"/>
              <a:t> </a:t>
            </a:r>
          </a:p>
          <a:p>
            <a:pPr lvl="1"/>
            <a:r>
              <a:rPr lang="fil-PH" sz="2000" dirty="0"/>
              <a:t>short term liquidity risk in relation to the offtake obligations of power utilities</a:t>
            </a:r>
            <a:r>
              <a:rPr lang="en-US" sz="2000" dirty="0"/>
              <a:t>;</a:t>
            </a:r>
            <a:r>
              <a:rPr lang="fil-PH" sz="2000" dirty="0"/>
              <a:t> and</a:t>
            </a:r>
          </a:p>
          <a:p>
            <a:pPr lvl="1"/>
            <a:r>
              <a:rPr lang="fil-PH" sz="2000" dirty="0"/>
              <a:t>long term liquidity risk to address perceive political risks</a:t>
            </a:r>
            <a:r>
              <a:rPr lang="en-US" sz="2000" dirty="0"/>
              <a:t> and breach of contract</a:t>
            </a:r>
          </a:p>
          <a:p>
            <a:r>
              <a:rPr lang="en-US" sz="2000" dirty="0"/>
              <a:t> The objective is to mitigate a key risk for investors and “crowd-in” the private sector to develop solar and wind projects in the Pacific.</a:t>
            </a:r>
          </a:p>
          <a:p>
            <a:r>
              <a:rPr lang="en-US" sz="2000" dirty="0"/>
              <a:t>We would like to thank the government of New Zealand as the first donor for this Program.</a:t>
            </a:r>
          </a:p>
          <a:p>
            <a:r>
              <a:rPr lang="en-US" sz="2000" dirty="0"/>
              <a:t>The pilot project under the Program is a 6MW solar power project that was competitively tendered in Tonga, and ADB is working with Tonga Development Bank on putting financing approvals in place.</a:t>
            </a:r>
          </a:p>
        </p:txBody>
      </p:sp>
      <p:sp>
        <p:nvSpPr>
          <p:cNvPr id="5" name="Title 4">
            <a:extLst>
              <a:ext uri="{FF2B5EF4-FFF2-40B4-BE49-F238E27FC236}">
                <a16:creationId xmlns:a16="http://schemas.microsoft.com/office/drawing/2014/main" id="{11BB2496-0C32-442D-B0F8-8FEA6A54D4F6}"/>
              </a:ext>
            </a:extLst>
          </p:cNvPr>
          <p:cNvSpPr>
            <a:spLocks noGrp="1"/>
          </p:cNvSpPr>
          <p:nvPr>
            <p:ph type="title"/>
          </p:nvPr>
        </p:nvSpPr>
        <p:spPr/>
        <p:txBody>
          <a:bodyPr/>
          <a:lstStyle/>
          <a:p>
            <a:br>
              <a:rPr lang="en-US" dirty="0"/>
            </a:br>
            <a:r>
              <a:rPr lang="en-US" dirty="0"/>
              <a:t>Overview</a:t>
            </a:r>
          </a:p>
        </p:txBody>
      </p:sp>
    </p:spTree>
    <p:extLst>
      <p:ext uri="{BB962C8B-B14F-4D97-AF65-F5344CB8AC3E}">
        <p14:creationId xmlns:p14="http://schemas.microsoft.com/office/powerpoint/2010/main" val="1258765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2193" y="281267"/>
            <a:ext cx="9022252" cy="695278"/>
          </a:xfrm>
        </p:spPr>
        <p:txBody>
          <a:bodyPr/>
          <a:lstStyle/>
          <a:p>
            <a:pPr algn="ctr">
              <a:spcAft>
                <a:spcPts val="600"/>
              </a:spcAft>
              <a:buClr>
                <a:schemeClr val="accent2"/>
              </a:buClr>
              <a:buSzPct val="70000"/>
            </a:pPr>
            <a:r>
              <a:rPr lang="en-US" sz="1600" dirty="0">
                <a:latin typeface="Arial" panose="020B0604020202020204" pitchFamily="34" charset="0"/>
              </a:rPr>
              <a:t>The Program encourages private sector renewable energy investment by supporting short term liquidity risk through a donor backed standby letter of credit and by supporting long term investment through a partial risk guarantee. </a:t>
            </a:r>
          </a:p>
        </p:txBody>
      </p:sp>
      <p:sp>
        <p:nvSpPr>
          <p:cNvPr id="41" name="TextBox 40"/>
          <p:cNvSpPr txBox="1"/>
          <p:nvPr/>
        </p:nvSpPr>
        <p:spPr>
          <a:xfrm>
            <a:off x="491860" y="1124331"/>
            <a:ext cx="5649965" cy="274320"/>
          </a:xfrm>
          <a:prstGeom prst="rect">
            <a:avLst/>
          </a:prstGeom>
          <a:solidFill>
            <a:schemeClr val="accent2"/>
          </a:solidFill>
          <a:ln>
            <a:noFill/>
          </a:ln>
        </p:spPr>
        <p:txBody>
          <a:bodyPr wrap="square" lIns="91440" tIns="91440" rIns="91440" bIns="91440" rtlCol="0" anchor="ctr" anchorCtr="0">
            <a:noAutofit/>
          </a:bodyPr>
          <a:lstStyle/>
          <a:p>
            <a:pPr algn="ctr">
              <a:lnSpc>
                <a:spcPct val="85000"/>
              </a:lnSpc>
              <a:spcAft>
                <a:spcPts val="600"/>
              </a:spcAft>
              <a:buClr>
                <a:schemeClr val="accent2"/>
              </a:buClr>
              <a:buSzPct val="70000"/>
            </a:pPr>
            <a:r>
              <a:rPr lang="en-US" sz="1200" b="1" dirty="0"/>
              <a:t>Program Overview for a Potential Solar Independent Power Project</a:t>
            </a:r>
            <a:endParaRPr lang="en-US" sz="1100" b="1" dirty="0"/>
          </a:p>
        </p:txBody>
      </p:sp>
      <p:sp>
        <p:nvSpPr>
          <p:cNvPr id="40" name="TextBox 39"/>
          <p:cNvSpPr txBox="1"/>
          <p:nvPr/>
        </p:nvSpPr>
        <p:spPr>
          <a:xfrm>
            <a:off x="6291942" y="1124331"/>
            <a:ext cx="3222171" cy="274320"/>
          </a:xfrm>
          <a:prstGeom prst="rect">
            <a:avLst/>
          </a:prstGeom>
          <a:solidFill>
            <a:schemeClr val="accent2"/>
          </a:solidFill>
          <a:ln>
            <a:noFill/>
          </a:ln>
        </p:spPr>
        <p:txBody>
          <a:bodyPr wrap="square" lIns="91440" tIns="91440" rIns="91440" bIns="91440" rtlCol="0" anchor="ctr" anchorCtr="0">
            <a:noAutofit/>
          </a:bodyPr>
          <a:lstStyle/>
          <a:p>
            <a:pPr algn="ctr">
              <a:lnSpc>
                <a:spcPct val="85000"/>
              </a:lnSpc>
              <a:spcAft>
                <a:spcPts val="600"/>
              </a:spcAft>
              <a:buClr>
                <a:schemeClr val="accent2"/>
              </a:buClr>
              <a:buSzPct val="70000"/>
            </a:pPr>
            <a:r>
              <a:rPr lang="en-US" sz="1200" b="1" dirty="0"/>
              <a:t>Key Features</a:t>
            </a:r>
            <a:endParaRPr lang="en-US" sz="1100" b="1" dirty="0"/>
          </a:p>
        </p:txBody>
      </p:sp>
      <p:sp>
        <p:nvSpPr>
          <p:cNvPr id="7" name="Text Box 49"/>
          <p:cNvSpPr txBox="1">
            <a:spLocks noChangeArrowheads="1"/>
          </p:cNvSpPr>
          <p:nvPr/>
        </p:nvSpPr>
        <p:spPr bwMode="auto">
          <a:xfrm>
            <a:off x="924795" y="3291271"/>
            <a:ext cx="1698612" cy="870887"/>
          </a:xfrm>
          <a:prstGeom prst="roundRect">
            <a:avLst/>
          </a:prstGeom>
          <a:solidFill>
            <a:srgbClr val="00B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0" tIns="0" rIns="0" bIns="0" anchor="ctr" anchorCtr="0" upright="1">
            <a:noAutofit/>
          </a:bodyPr>
          <a:lstStyle/>
          <a:p>
            <a:pPr marL="0" marR="0" algn="ctr">
              <a:lnSpc>
                <a:spcPts val="1400"/>
              </a:lnSpc>
              <a:spcBef>
                <a:spcPts val="0"/>
              </a:spcBef>
              <a:spcAft>
                <a:spcPts val="0"/>
              </a:spcAft>
            </a:pPr>
            <a:r>
              <a:rPr lang="en-US" sz="1000" b="1" dirty="0">
                <a:solidFill>
                  <a:srgbClr val="FFFF00"/>
                </a:solidFill>
                <a:ea typeface="Times New Roman" panose="02020603050405020304" pitchFamily="18" charset="0"/>
                <a:cs typeface="Arial" panose="020B0604020202020204" pitchFamily="34" charset="0"/>
              </a:rPr>
              <a:t>Solar </a:t>
            </a:r>
            <a:r>
              <a:rPr lang="en-US" sz="1000" b="1" dirty="0">
                <a:solidFill>
                  <a:srgbClr val="FFFF00"/>
                </a:solidFill>
                <a:effectLst/>
                <a:ea typeface="Times New Roman" panose="02020603050405020304" pitchFamily="18" charset="0"/>
                <a:cs typeface="Arial" panose="020B0604020202020204" pitchFamily="34" charset="0"/>
              </a:rPr>
              <a:t>Independent</a:t>
            </a:r>
          </a:p>
          <a:p>
            <a:pPr marL="0" marR="0" algn="ctr">
              <a:lnSpc>
                <a:spcPts val="1400"/>
              </a:lnSpc>
              <a:spcBef>
                <a:spcPts val="0"/>
              </a:spcBef>
              <a:spcAft>
                <a:spcPts val="0"/>
              </a:spcAft>
            </a:pPr>
            <a:r>
              <a:rPr lang="en-US" sz="1000" b="1" dirty="0">
                <a:solidFill>
                  <a:srgbClr val="FFFF00"/>
                </a:solidFill>
                <a:effectLst/>
                <a:ea typeface="Times New Roman" panose="02020603050405020304" pitchFamily="18" charset="0"/>
                <a:cs typeface="Arial" panose="020B0604020202020204" pitchFamily="34" charset="0"/>
              </a:rPr>
              <a:t>Power Project </a:t>
            </a:r>
          </a:p>
          <a:p>
            <a:pPr marL="0" marR="0" algn="ctr">
              <a:lnSpc>
                <a:spcPts val="1400"/>
              </a:lnSpc>
              <a:spcBef>
                <a:spcPts val="0"/>
              </a:spcBef>
              <a:spcAft>
                <a:spcPts val="0"/>
              </a:spcAft>
            </a:pPr>
            <a:r>
              <a:rPr lang="en-US" sz="1000" b="1" dirty="0">
                <a:solidFill>
                  <a:srgbClr val="FFFF00"/>
                </a:solidFill>
                <a:effectLst/>
                <a:ea typeface="Times New Roman" panose="02020603050405020304" pitchFamily="18" charset="0"/>
                <a:cs typeface="Arial" panose="020B0604020202020204" pitchFamily="34" charset="0"/>
              </a:rPr>
              <a:t>(Project Company)</a:t>
            </a:r>
            <a:endParaRPr lang="en-US" sz="1000" b="1" dirty="0">
              <a:solidFill>
                <a:srgbClr val="FFFF00"/>
              </a:solidFill>
              <a:effectLst/>
              <a:ea typeface="Times New Roman" panose="02020603050405020304" pitchFamily="18" charset="0"/>
              <a:cs typeface="Times New Roman" panose="02020603050405020304" pitchFamily="18" charset="0"/>
            </a:endParaRPr>
          </a:p>
        </p:txBody>
      </p:sp>
      <p:sp>
        <p:nvSpPr>
          <p:cNvPr id="8" name="Rounded Rectangle 7"/>
          <p:cNvSpPr/>
          <p:nvPr/>
        </p:nvSpPr>
        <p:spPr>
          <a:xfrm>
            <a:off x="4765746" y="3207808"/>
            <a:ext cx="1296598" cy="609600"/>
          </a:xfrm>
          <a:prstGeom prst="roundRect">
            <a:avLst/>
          </a:prstGeom>
          <a:solidFill>
            <a:schemeClr val="bg2">
              <a:lumMod val="90000"/>
            </a:schemeClr>
          </a:solidFill>
          <a:ln w="9525">
            <a:solidFill>
              <a:schemeClr val="bg2">
                <a:lumMod val="9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48"/>
          <p:cNvSpPr txBox="1">
            <a:spLocks noChangeArrowheads="1"/>
          </p:cNvSpPr>
          <p:nvPr/>
        </p:nvSpPr>
        <p:spPr bwMode="auto">
          <a:xfrm>
            <a:off x="1179741" y="4787479"/>
            <a:ext cx="1188720" cy="457200"/>
          </a:xfrm>
          <a:prstGeom prst="roundRect">
            <a:avLst/>
          </a:prstGeom>
          <a:solidFill>
            <a:schemeClr val="accent4">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0" tIns="0" rIns="0" bIns="0" anchor="ctr" anchorCtr="0" upright="1">
            <a:noAutofit/>
          </a:bodyPr>
          <a:lstStyle/>
          <a:p>
            <a:pPr marL="0" marR="0" algn="ctr">
              <a:lnSpc>
                <a:spcPts val="1400"/>
              </a:lnSpc>
              <a:spcBef>
                <a:spcPts val="0"/>
              </a:spcBef>
              <a:spcAft>
                <a:spcPts val="0"/>
              </a:spcAft>
            </a:pPr>
            <a:r>
              <a:rPr lang="en-US" sz="1000" b="1" dirty="0">
                <a:solidFill>
                  <a:schemeClr val="tx2"/>
                </a:solidFill>
                <a:effectLst/>
                <a:ea typeface="Times New Roman" panose="02020603050405020304" pitchFamily="18" charset="0"/>
                <a:cs typeface="Arial" panose="020B0604020202020204" pitchFamily="34" charset="0"/>
              </a:rPr>
              <a:t>Power Utility </a:t>
            </a:r>
            <a:endParaRPr lang="en-US" sz="1000" b="1" dirty="0">
              <a:solidFill>
                <a:schemeClr val="tx2"/>
              </a:solidFill>
              <a:effectLst/>
              <a:ea typeface="Times New Roman" panose="02020603050405020304" pitchFamily="18" charset="0"/>
              <a:cs typeface="Times New Roman" panose="02020603050405020304" pitchFamily="18" charset="0"/>
            </a:endParaRPr>
          </a:p>
        </p:txBody>
      </p:sp>
      <p:sp>
        <p:nvSpPr>
          <p:cNvPr id="10" name="Text Box 44"/>
          <p:cNvSpPr txBox="1">
            <a:spLocks noChangeArrowheads="1"/>
          </p:cNvSpPr>
          <p:nvPr/>
        </p:nvSpPr>
        <p:spPr bwMode="auto">
          <a:xfrm>
            <a:off x="4717876" y="1902510"/>
            <a:ext cx="1344468" cy="694650"/>
          </a:xfrm>
          <a:prstGeom prst="roundRect">
            <a:avLst>
              <a:gd name="adj" fmla="val 20323"/>
            </a:avLst>
          </a:prstGeom>
          <a:solidFill>
            <a:schemeClr val="accent4">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0" tIns="0" rIns="0" bIns="0" anchor="b" anchorCtr="0" upright="1">
            <a:noAutofit/>
          </a:bodyPr>
          <a:lstStyle/>
          <a:p>
            <a:pPr marL="0" marR="0" algn="ctr"/>
            <a:r>
              <a:rPr lang="en-US" sz="1400" b="1" dirty="0">
                <a:solidFill>
                  <a:schemeClr val="tx2"/>
                </a:solidFill>
                <a:effectLst/>
                <a:ea typeface="Calibri" panose="020F0502020204030204" pitchFamily="34" charset="0"/>
              </a:rPr>
              <a:t>Lenders</a:t>
            </a:r>
          </a:p>
          <a:p>
            <a:pPr marL="0" marR="0" algn="ctr"/>
            <a:endParaRPr lang="en-US" sz="900" b="1" dirty="0">
              <a:solidFill>
                <a:schemeClr val="tx2"/>
              </a:solidFill>
              <a:effectLst/>
              <a:ea typeface="MS Mincho" panose="02020609040205080304" pitchFamily="49" charset="-128"/>
            </a:endParaRPr>
          </a:p>
        </p:txBody>
      </p:sp>
      <p:sp>
        <p:nvSpPr>
          <p:cNvPr id="11" name="Text Box 55"/>
          <p:cNvSpPr txBox="1">
            <a:spLocks noChangeArrowheads="1"/>
          </p:cNvSpPr>
          <p:nvPr/>
        </p:nvSpPr>
        <p:spPr bwMode="auto">
          <a:xfrm>
            <a:off x="974148" y="5692361"/>
            <a:ext cx="1515670" cy="548973"/>
          </a:xfrm>
          <a:prstGeom prst="roundRect">
            <a:avLst/>
          </a:prstGeom>
          <a:solidFill>
            <a:schemeClr val="accent4">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0" tIns="0" rIns="0" bIns="0" anchor="ctr" anchorCtr="0" upright="1">
            <a:noAutofit/>
          </a:bodyPr>
          <a:lstStyle/>
          <a:p>
            <a:pPr marL="0" marR="0" algn="ctr"/>
            <a:r>
              <a:rPr lang="en-US" sz="1000" b="1" dirty="0">
                <a:solidFill>
                  <a:schemeClr val="tx2"/>
                </a:solidFill>
                <a:effectLst/>
                <a:ea typeface="MS Mincho" panose="02020609040205080304" pitchFamily="49" charset="-128"/>
                <a:cs typeface="Arial" panose="020B0604020202020204" pitchFamily="34" charset="0"/>
              </a:rPr>
              <a:t>Host Government</a:t>
            </a:r>
            <a:endParaRPr lang="en-US" sz="1000" b="1" dirty="0">
              <a:solidFill>
                <a:schemeClr val="tx2"/>
              </a:solidFill>
              <a:effectLst/>
              <a:ea typeface="MS Mincho" panose="02020609040205080304" pitchFamily="49" charset="-128"/>
            </a:endParaRPr>
          </a:p>
        </p:txBody>
      </p:sp>
      <p:sp>
        <p:nvSpPr>
          <p:cNvPr id="14" name="Text Box 55"/>
          <p:cNvSpPr txBox="1">
            <a:spLocks noChangeArrowheads="1"/>
          </p:cNvSpPr>
          <p:nvPr/>
        </p:nvSpPr>
        <p:spPr bwMode="auto">
          <a:xfrm>
            <a:off x="3319699" y="3284008"/>
            <a:ext cx="731520" cy="457200"/>
          </a:xfrm>
          <a:prstGeom prst="roundRect">
            <a:avLst/>
          </a:prstGeom>
          <a:solidFill>
            <a:schemeClr val="accent4">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0" tIns="0" rIns="0" bIns="0" anchor="ctr" anchorCtr="0" upright="1">
            <a:noAutofit/>
          </a:bodyPr>
          <a:lstStyle/>
          <a:p>
            <a:pPr marL="0" marR="0" algn="ctr"/>
            <a:r>
              <a:rPr lang="en-US" sz="1000" b="1" dirty="0">
                <a:solidFill>
                  <a:schemeClr val="tx2"/>
                </a:solidFill>
                <a:effectLst/>
                <a:ea typeface="MS Mincho" panose="02020609040205080304" pitchFamily="49" charset="-128"/>
                <a:cs typeface="Arial" panose="020B0604020202020204" pitchFamily="34" charset="0"/>
              </a:rPr>
              <a:t>Local Bank</a:t>
            </a:r>
            <a:endParaRPr lang="en-US" sz="1000" b="1" dirty="0">
              <a:solidFill>
                <a:schemeClr val="tx2"/>
              </a:solidFill>
              <a:effectLst/>
              <a:ea typeface="MS Mincho" panose="02020609040205080304" pitchFamily="49" charset="-128"/>
            </a:endParaRPr>
          </a:p>
        </p:txBody>
      </p:sp>
      <p:cxnSp>
        <p:nvCxnSpPr>
          <p:cNvPr id="15" name="Elbow Connector 14"/>
          <p:cNvCxnSpPr>
            <a:cxnSpLocks/>
          </p:cNvCxnSpPr>
          <p:nvPr/>
        </p:nvCxnSpPr>
        <p:spPr>
          <a:xfrm>
            <a:off x="1136420" y="2220840"/>
            <a:ext cx="9530" cy="1062648"/>
          </a:xfrm>
          <a:prstGeom prst="straightConnector1">
            <a:avLst/>
          </a:prstGeom>
          <a:ln w="762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cxnSpLocks/>
            <a:stCxn id="10" idx="1"/>
          </p:cNvCxnSpPr>
          <p:nvPr/>
        </p:nvCxnSpPr>
        <p:spPr>
          <a:xfrm rot="10800000" flipV="1">
            <a:off x="2349208" y="2249835"/>
            <a:ext cx="2368669" cy="1030540"/>
          </a:xfrm>
          <a:prstGeom prst="bentConnector3">
            <a:avLst>
              <a:gd name="adj1" fmla="val 100400"/>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cxnSpLocks/>
            <a:endCxn id="9" idx="3"/>
          </p:cNvCxnSpPr>
          <p:nvPr/>
        </p:nvCxnSpPr>
        <p:spPr>
          <a:xfrm rot="10800000" flipV="1">
            <a:off x="2368461" y="3840233"/>
            <a:ext cx="3007800" cy="1175846"/>
          </a:xfrm>
          <a:prstGeom prst="bentConnector3">
            <a:avLst>
              <a:gd name="adj1" fmla="val -505"/>
            </a:avLst>
          </a:prstGeom>
          <a:ln w="34925">
            <a:solidFill>
              <a:srgbClr val="00256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626037" y="3512608"/>
            <a:ext cx="693662" cy="0"/>
          </a:xfrm>
          <a:prstGeom prst="straightConnector1">
            <a:avLst/>
          </a:prstGeom>
          <a:ln w="762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1"/>
            <a:endCxn id="14" idx="3"/>
          </p:cNvCxnSpPr>
          <p:nvPr/>
        </p:nvCxnSpPr>
        <p:spPr>
          <a:xfrm flipH="1">
            <a:off x="4051219" y="3512608"/>
            <a:ext cx="714527" cy="0"/>
          </a:xfrm>
          <a:prstGeom prst="straightConnector1">
            <a:avLst/>
          </a:prstGeom>
          <a:ln w="76200">
            <a:solidFill>
              <a:srgbClr val="00256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flipV="1">
            <a:off x="2371524" y="3741208"/>
            <a:ext cx="1313935" cy="1106993"/>
          </a:xfrm>
          <a:prstGeom prst="bentConnector2">
            <a:avLst/>
          </a:prstGeom>
          <a:ln w="762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0"/>
            <a:endCxn id="7" idx="2"/>
          </p:cNvCxnSpPr>
          <p:nvPr/>
        </p:nvCxnSpPr>
        <p:spPr>
          <a:xfrm flipV="1">
            <a:off x="1774101" y="4162158"/>
            <a:ext cx="0" cy="625321"/>
          </a:xfrm>
          <a:prstGeom prst="straightConnector1">
            <a:avLst/>
          </a:prstGeom>
          <a:ln w="76200">
            <a:solidFill>
              <a:schemeClr val="accent4">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1841221" y="2327254"/>
            <a:ext cx="4462" cy="970393"/>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149393" y="2850904"/>
            <a:ext cx="722279" cy="584775"/>
          </a:xfrm>
          <a:prstGeom prst="rect">
            <a:avLst/>
          </a:prstGeom>
          <a:noFill/>
        </p:spPr>
        <p:txBody>
          <a:bodyPr wrap="square" rtlCol="0">
            <a:spAutoFit/>
          </a:bodyPr>
          <a:lstStyle/>
          <a:p>
            <a:pPr algn="ctr"/>
            <a:r>
              <a:rPr lang="en-US" sz="800" dirty="0"/>
              <a:t>Cash Security</a:t>
            </a:r>
          </a:p>
          <a:p>
            <a:pPr algn="ctr"/>
            <a:r>
              <a:rPr lang="en-US" sz="800" dirty="0"/>
              <a:t>(up to </a:t>
            </a:r>
          </a:p>
          <a:p>
            <a:pPr algn="ctr"/>
            <a:r>
              <a:rPr lang="en-US" sz="800" dirty="0"/>
              <a:t>21 months)</a:t>
            </a:r>
          </a:p>
        </p:txBody>
      </p:sp>
      <p:sp>
        <p:nvSpPr>
          <p:cNvPr id="25" name="TextBox 24"/>
          <p:cNvSpPr txBox="1"/>
          <p:nvPr/>
        </p:nvSpPr>
        <p:spPr>
          <a:xfrm>
            <a:off x="2399940" y="4489782"/>
            <a:ext cx="1274863" cy="338554"/>
          </a:xfrm>
          <a:prstGeom prst="rect">
            <a:avLst/>
          </a:prstGeom>
          <a:noFill/>
        </p:spPr>
        <p:txBody>
          <a:bodyPr wrap="square" rtlCol="0">
            <a:spAutoFit/>
          </a:bodyPr>
          <a:lstStyle/>
          <a:p>
            <a:pPr algn="ctr"/>
            <a:r>
              <a:rPr lang="en-US" sz="800" dirty="0"/>
              <a:t>Cash Security</a:t>
            </a:r>
          </a:p>
          <a:p>
            <a:pPr algn="ctr"/>
            <a:r>
              <a:rPr lang="en-US" sz="800" dirty="0"/>
              <a:t>(3 months)</a:t>
            </a:r>
          </a:p>
        </p:txBody>
      </p:sp>
      <p:sp>
        <p:nvSpPr>
          <p:cNvPr id="26" name="TextBox 25"/>
          <p:cNvSpPr txBox="1"/>
          <p:nvPr/>
        </p:nvSpPr>
        <p:spPr>
          <a:xfrm>
            <a:off x="3996745" y="4640640"/>
            <a:ext cx="1063867" cy="369332"/>
          </a:xfrm>
          <a:prstGeom prst="rect">
            <a:avLst/>
          </a:prstGeom>
          <a:noFill/>
        </p:spPr>
        <p:txBody>
          <a:bodyPr wrap="square" rtlCol="0">
            <a:spAutoFit/>
          </a:bodyPr>
          <a:lstStyle/>
          <a:p>
            <a:pPr algn="r"/>
            <a:r>
              <a:rPr lang="en-US" sz="900" dirty="0"/>
              <a:t>Technical Assistance</a:t>
            </a:r>
          </a:p>
        </p:txBody>
      </p:sp>
      <p:sp>
        <p:nvSpPr>
          <p:cNvPr id="28" name="TextBox 27"/>
          <p:cNvSpPr txBox="1"/>
          <p:nvPr/>
        </p:nvSpPr>
        <p:spPr>
          <a:xfrm>
            <a:off x="2677921" y="2727969"/>
            <a:ext cx="740869" cy="707886"/>
          </a:xfrm>
          <a:prstGeom prst="rect">
            <a:avLst/>
          </a:prstGeom>
          <a:noFill/>
        </p:spPr>
        <p:txBody>
          <a:bodyPr wrap="square" rtlCol="0">
            <a:spAutoFit/>
          </a:bodyPr>
          <a:lstStyle/>
          <a:p>
            <a:pPr algn="ctr"/>
            <a:r>
              <a:rPr lang="en-US" sz="800" dirty="0"/>
              <a:t>Standby Letter of Credit</a:t>
            </a:r>
          </a:p>
          <a:p>
            <a:pPr algn="ctr"/>
            <a:r>
              <a:rPr lang="en-US" sz="800" dirty="0"/>
              <a:t>(up to </a:t>
            </a:r>
          </a:p>
          <a:p>
            <a:pPr algn="ctr"/>
            <a:r>
              <a:rPr lang="en-US" sz="800" dirty="0"/>
              <a:t>24 months)</a:t>
            </a:r>
          </a:p>
        </p:txBody>
      </p:sp>
      <p:sp>
        <p:nvSpPr>
          <p:cNvPr id="29" name="TextBox 28"/>
          <p:cNvSpPr txBox="1"/>
          <p:nvPr/>
        </p:nvSpPr>
        <p:spPr>
          <a:xfrm>
            <a:off x="2368461" y="2385498"/>
            <a:ext cx="1541570" cy="230832"/>
          </a:xfrm>
          <a:prstGeom prst="rect">
            <a:avLst/>
          </a:prstGeom>
          <a:noFill/>
        </p:spPr>
        <p:txBody>
          <a:bodyPr wrap="square" rtlCol="0">
            <a:spAutoFit/>
          </a:bodyPr>
          <a:lstStyle/>
          <a:p>
            <a:r>
              <a:rPr lang="en-US" sz="900" dirty="0"/>
              <a:t>Debt</a:t>
            </a:r>
          </a:p>
        </p:txBody>
      </p:sp>
      <p:sp>
        <p:nvSpPr>
          <p:cNvPr id="30" name="TextBox 29"/>
          <p:cNvSpPr txBox="1"/>
          <p:nvPr/>
        </p:nvSpPr>
        <p:spPr>
          <a:xfrm>
            <a:off x="252972" y="2378839"/>
            <a:ext cx="972035" cy="230832"/>
          </a:xfrm>
          <a:prstGeom prst="rect">
            <a:avLst/>
          </a:prstGeom>
          <a:noFill/>
        </p:spPr>
        <p:txBody>
          <a:bodyPr wrap="square" rtlCol="0">
            <a:spAutoFit/>
          </a:bodyPr>
          <a:lstStyle/>
          <a:p>
            <a:pPr algn="ctr"/>
            <a:r>
              <a:rPr lang="en-US" sz="900" dirty="0"/>
              <a:t>Project Equity</a:t>
            </a:r>
          </a:p>
        </p:txBody>
      </p:sp>
      <p:sp>
        <p:nvSpPr>
          <p:cNvPr id="33" name="TextBox 32"/>
          <p:cNvSpPr txBox="1"/>
          <p:nvPr/>
        </p:nvSpPr>
        <p:spPr>
          <a:xfrm>
            <a:off x="2229718" y="1672243"/>
            <a:ext cx="1991553" cy="507831"/>
          </a:xfrm>
          <a:prstGeom prst="rect">
            <a:avLst/>
          </a:prstGeom>
          <a:noFill/>
        </p:spPr>
        <p:txBody>
          <a:bodyPr wrap="square" rtlCol="0">
            <a:spAutoFit/>
          </a:bodyPr>
          <a:lstStyle/>
          <a:p>
            <a:pPr algn="ctr"/>
            <a:r>
              <a:rPr lang="en-US" sz="900" dirty="0"/>
              <a:t>ADB Partial Risk Guarantee</a:t>
            </a:r>
            <a:br>
              <a:rPr lang="en-US" sz="900" dirty="0"/>
            </a:br>
            <a:r>
              <a:rPr lang="en-US" sz="900" dirty="0"/>
              <a:t>covering principal and interest</a:t>
            </a:r>
          </a:p>
          <a:p>
            <a:pPr algn="ctr"/>
            <a:r>
              <a:rPr lang="en-US" sz="900" dirty="0"/>
              <a:t> </a:t>
            </a:r>
          </a:p>
        </p:txBody>
      </p:sp>
      <p:sp>
        <p:nvSpPr>
          <p:cNvPr id="36" name="TextBox 35"/>
          <p:cNvSpPr txBox="1"/>
          <p:nvPr/>
        </p:nvSpPr>
        <p:spPr>
          <a:xfrm>
            <a:off x="4849560" y="3295438"/>
            <a:ext cx="1141463" cy="434341"/>
          </a:xfrm>
          <a:prstGeom prst="roundRect">
            <a:avLst/>
          </a:prstGeo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nchor="ctr" anchorCtr="0">
            <a:noAutofit/>
          </a:bodyPr>
          <a:lstStyle/>
          <a:p>
            <a:pPr algn="ctr"/>
            <a:r>
              <a:rPr lang="en-US" sz="1000" b="1" dirty="0">
                <a:solidFill>
                  <a:schemeClr val="tx2"/>
                </a:solidFill>
              </a:rPr>
              <a:t>Donors</a:t>
            </a:r>
          </a:p>
        </p:txBody>
      </p:sp>
      <p:sp>
        <p:nvSpPr>
          <p:cNvPr id="37" name="TextBox 36"/>
          <p:cNvSpPr txBox="1"/>
          <p:nvPr/>
        </p:nvSpPr>
        <p:spPr>
          <a:xfrm>
            <a:off x="992003" y="4244581"/>
            <a:ext cx="759194" cy="461665"/>
          </a:xfrm>
          <a:prstGeom prst="rect">
            <a:avLst/>
          </a:prstGeom>
          <a:noFill/>
        </p:spPr>
        <p:txBody>
          <a:bodyPr wrap="square" rtlCol="0">
            <a:spAutoFit/>
          </a:bodyPr>
          <a:lstStyle/>
          <a:p>
            <a:pPr algn="ctr"/>
            <a:r>
              <a:rPr lang="en-US" sz="800" dirty="0"/>
              <a:t>Power Purchase Agreement</a:t>
            </a:r>
          </a:p>
        </p:txBody>
      </p:sp>
      <p:sp>
        <p:nvSpPr>
          <p:cNvPr id="44" name="Rechteck 74"/>
          <p:cNvSpPr/>
          <p:nvPr/>
        </p:nvSpPr>
        <p:spPr bwMode="gray">
          <a:xfrm>
            <a:off x="6319278" y="1476122"/>
            <a:ext cx="3222170" cy="1574298"/>
          </a:xfrm>
          <a:prstGeom prst="rect">
            <a:avLst/>
          </a:prstGeom>
          <a:solidFill>
            <a:schemeClr val="accent4"/>
          </a:solidFill>
          <a:ln w="12700">
            <a:noFill/>
            <a:round/>
            <a:headEnd/>
            <a:tailEnd/>
          </a:ln>
        </p:spPr>
        <p:txBody>
          <a:bodyPr tIns="91440" rtlCol="0" anchor="t" anchorCtr="0"/>
          <a:lstStyle/>
          <a:p>
            <a:pPr lvl="0">
              <a:lnSpc>
                <a:spcPct val="95000"/>
              </a:lnSpc>
              <a:spcAft>
                <a:spcPts val="600"/>
              </a:spcAft>
              <a:defRPr/>
            </a:pPr>
            <a:r>
              <a:rPr lang="en-US" sz="1200" b="1" dirty="0"/>
              <a:t>Up to 99% Partial Risk Guarantee (PRG)*</a:t>
            </a:r>
            <a:endParaRPr lang="en-US" sz="1600" b="1" dirty="0"/>
          </a:p>
          <a:p>
            <a:pPr>
              <a:lnSpc>
                <a:spcPct val="85000"/>
              </a:lnSpc>
              <a:spcAft>
                <a:spcPts val="600"/>
              </a:spcAft>
              <a:buClr>
                <a:schemeClr val="accent2"/>
              </a:buClr>
              <a:buSzPct val="70000"/>
            </a:pPr>
            <a:r>
              <a:rPr lang="en-US" sz="1050" dirty="0"/>
              <a:t>Issued by ADB in favor of qualified lenders to the project company to</a:t>
            </a:r>
            <a:r>
              <a:rPr lang="en-US" sz="1050" dirty="0">
                <a:solidFill>
                  <a:schemeClr val="bg1">
                    <a:lumMod val="50000"/>
                  </a:schemeClr>
                </a:solidFill>
              </a:rPr>
              <a:t> guarantee </a:t>
            </a:r>
            <a:r>
              <a:rPr lang="en-US" sz="1050" dirty="0"/>
              <a:t>against the following:</a:t>
            </a:r>
          </a:p>
          <a:p>
            <a:pPr marL="282575" lvl="1" indent="-163513">
              <a:lnSpc>
                <a:spcPct val="85000"/>
              </a:lnSpc>
              <a:spcAft>
                <a:spcPts val="600"/>
              </a:spcAft>
              <a:buClr>
                <a:schemeClr val="accent2"/>
              </a:buClr>
              <a:buSzPct val="70000"/>
              <a:buFont typeface="Arial" panose="020B0604020202020204" pitchFamily="34" charset="0"/>
              <a:buChar char="►"/>
            </a:pPr>
            <a:r>
              <a:rPr lang="en-US" sz="1050" dirty="0"/>
              <a:t>Denial of justice and arbitral award default</a:t>
            </a:r>
          </a:p>
          <a:p>
            <a:pPr marL="282575" lvl="1" indent="-163513">
              <a:lnSpc>
                <a:spcPct val="85000"/>
              </a:lnSpc>
              <a:spcAft>
                <a:spcPts val="600"/>
              </a:spcAft>
              <a:buClr>
                <a:schemeClr val="accent2"/>
              </a:buClr>
              <a:buSzPct val="70000"/>
              <a:buFont typeface="Arial" panose="020B0604020202020204" pitchFamily="34" charset="0"/>
              <a:buChar char="►"/>
            </a:pPr>
            <a:r>
              <a:rPr lang="en-US" sz="1050" dirty="0"/>
              <a:t>Transfer restriction</a:t>
            </a:r>
          </a:p>
          <a:p>
            <a:pPr marL="282575" lvl="1" indent="-163513">
              <a:lnSpc>
                <a:spcPct val="85000"/>
              </a:lnSpc>
              <a:spcAft>
                <a:spcPts val="600"/>
              </a:spcAft>
              <a:buClr>
                <a:schemeClr val="accent2"/>
              </a:buClr>
              <a:buSzPct val="70000"/>
              <a:buFont typeface="Arial" panose="020B0604020202020204" pitchFamily="34" charset="0"/>
              <a:buChar char="►"/>
            </a:pPr>
            <a:r>
              <a:rPr lang="en-US" sz="1050" dirty="0"/>
              <a:t>Expropriation</a:t>
            </a:r>
          </a:p>
          <a:p>
            <a:pPr marL="282575" lvl="1" indent="-163513">
              <a:lnSpc>
                <a:spcPct val="85000"/>
              </a:lnSpc>
              <a:spcAft>
                <a:spcPts val="600"/>
              </a:spcAft>
              <a:buClr>
                <a:schemeClr val="accent2"/>
              </a:buClr>
              <a:buSzPct val="70000"/>
              <a:buFont typeface="Arial" panose="020B0604020202020204" pitchFamily="34" charset="0"/>
              <a:buChar char="►"/>
            </a:pPr>
            <a:r>
              <a:rPr lang="en-US" sz="1050" dirty="0"/>
              <a:t>War and civil disturbance</a:t>
            </a:r>
          </a:p>
          <a:p>
            <a:pPr indent="-338052">
              <a:lnSpc>
                <a:spcPct val="85000"/>
              </a:lnSpc>
              <a:spcAft>
                <a:spcPts val="600"/>
              </a:spcAft>
              <a:buClr>
                <a:schemeClr val="accent2"/>
              </a:buClr>
              <a:buSzPct val="70000"/>
            </a:pPr>
            <a:endParaRPr lang="en-US" sz="1050" dirty="0"/>
          </a:p>
          <a:p>
            <a:pPr lvl="0" algn="r">
              <a:lnSpc>
                <a:spcPct val="95000"/>
              </a:lnSpc>
              <a:spcAft>
                <a:spcPts val="800"/>
              </a:spcAft>
              <a:defRPr/>
            </a:pPr>
            <a:r>
              <a:rPr lang="en-US" sz="1000" dirty="0"/>
              <a:t>.</a:t>
            </a:r>
          </a:p>
        </p:txBody>
      </p:sp>
      <p:grpSp>
        <p:nvGrpSpPr>
          <p:cNvPr id="49" name="Group 48"/>
          <p:cNvGrpSpPr/>
          <p:nvPr/>
        </p:nvGrpSpPr>
        <p:grpSpPr>
          <a:xfrm>
            <a:off x="9095134" y="1465928"/>
            <a:ext cx="439165" cy="525466"/>
            <a:chOff x="8968376" y="1591109"/>
            <a:chExt cx="424529" cy="525466"/>
          </a:xfrm>
          <a:solidFill>
            <a:schemeClr val="accent1"/>
          </a:solidFill>
        </p:grpSpPr>
        <p:sp>
          <p:nvSpPr>
            <p:cNvPr id="4" name="Right Triangle 3"/>
            <p:cNvSpPr/>
            <p:nvPr/>
          </p:nvSpPr>
          <p:spPr>
            <a:xfrm rot="10800000">
              <a:off x="8968376" y="1592504"/>
              <a:ext cx="424526" cy="524071"/>
            </a:xfrm>
            <a:prstGeom prst="rtTriangl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2"/>
                </a:solidFill>
              </a:endParaRPr>
            </a:p>
          </p:txBody>
        </p:sp>
        <p:sp>
          <p:nvSpPr>
            <p:cNvPr id="46" name="TextBox 45"/>
            <p:cNvSpPr txBox="1"/>
            <p:nvPr/>
          </p:nvSpPr>
          <p:spPr>
            <a:xfrm>
              <a:off x="9216935" y="1591109"/>
              <a:ext cx="175970" cy="246221"/>
            </a:xfrm>
            <a:prstGeom prst="rect">
              <a:avLst/>
            </a:prstGeom>
            <a:grpFill/>
          </p:spPr>
          <p:txBody>
            <a:bodyPr wrap="square" lIns="0" tIns="36576" rIns="0" bIns="0" rtlCol="0">
              <a:spAutoFit/>
            </a:bodyPr>
            <a:lstStyle/>
            <a:p>
              <a:pPr algn="ctr">
                <a:lnSpc>
                  <a:spcPct val="85000"/>
                </a:lnSpc>
                <a:spcAft>
                  <a:spcPts val="600"/>
                </a:spcAft>
                <a:buClr>
                  <a:schemeClr val="accent2"/>
                </a:buClr>
                <a:buSzPct val="70000"/>
              </a:pPr>
              <a:r>
                <a:rPr lang="en-US" sz="1600" b="1" dirty="0">
                  <a:solidFill>
                    <a:schemeClr val="tx2"/>
                  </a:solidFill>
                </a:rPr>
                <a:t>1</a:t>
              </a:r>
            </a:p>
          </p:txBody>
        </p:sp>
      </p:grpSp>
      <p:sp>
        <p:nvSpPr>
          <p:cNvPr id="47" name="Rechteck 74"/>
          <p:cNvSpPr/>
          <p:nvPr/>
        </p:nvSpPr>
        <p:spPr bwMode="gray">
          <a:xfrm>
            <a:off x="6327230" y="3089621"/>
            <a:ext cx="3207068" cy="1026739"/>
          </a:xfrm>
          <a:prstGeom prst="rect">
            <a:avLst/>
          </a:prstGeom>
          <a:solidFill>
            <a:schemeClr val="accent4"/>
          </a:solidFill>
          <a:ln w="12700">
            <a:noFill/>
            <a:round/>
            <a:headEnd/>
            <a:tailEnd/>
          </a:ln>
        </p:spPr>
        <p:txBody>
          <a:bodyPr tIns="91440" rtlCol="0" anchor="t" anchorCtr="0"/>
          <a:lstStyle/>
          <a:p>
            <a:pPr lvl="0">
              <a:lnSpc>
                <a:spcPct val="95000"/>
              </a:lnSpc>
              <a:spcAft>
                <a:spcPts val="600"/>
              </a:spcAft>
              <a:defRPr/>
            </a:pPr>
            <a:r>
              <a:rPr lang="en-US" sz="1200" b="1" dirty="0"/>
              <a:t>Letter of Credit (LC)*</a:t>
            </a:r>
          </a:p>
          <a:p>
            <a:pPr>
              <a:lnSpc>
                <a:spcPct val="95000"/>
              </a:lnSpc>
              <a:spcAft>
                <a:spcPts val="800"/>
              </a:spcAft>
              <a:defRPr/>
            </a:pPr>
            <a:r>
              <a:rPr lang="en-US" sz="1050" dirty="0"/>
              <a:t>Issued by a local bank in favor of the project company, and in an amount sufficient to cover the monthly payment obligations of the power utility under the PPA for up to 24 months</a:t>
            </a:r>
          </a:p>
          <a:p>
            <a:pPr>
              <a:lnSpc>
                <a:spcPct val="95000"/>
              </a:lnSpc>
              <a:spcAft>
                <a:spcPts val="800"/>
              </a:spcAft>
              <a:defRPr/>
            </a:pPr>
            <a:endParaRPr lang="en-US" sz="1050" dirty="0"/>
          </a:p>
        </p:txBody>
      </p:sp>
      <p:grpSp>
        <p:nvGrpSpPr>
          <p:cNvPr id="50" name="Group 49"/>
          <p:cNvGrpSpPr/>
          <p:nvPr/>
        </p:nvGrpSpPr>
        <p:grpSpPr>
          <a:xfrm>
            <a:off x="9042644" y="3089621"/>
            <a:ext cx="491654" cy="482400"/>
            <a:chOff x="8937171" y="1497978"/>
            <a:chExt cx="477506" cy="482400"/>
          </a:xfrm>
          <a:solidFill>
            <a:schemeClr val="accent1"/>
          </a:solidFill>
        </p:grpSpPr>
        <p:sp>
          <p:nvSpPr>
            <p:cNvPr id="51" name="Right Triangle 50"/>
            <p:cNvSpPr/>
            <p:nvPr/>
          </p:nvSpPr>
          <p:spPr>
            <a:xfrm rot="10800000">
              <a:off x="8937171" y="1497978"/>
              <a:ext cx="477506" cy="482400"/>
            </a:xfrm>
            <a:prstGeom prst="rtTriangl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2"/>
                </a:solidFill>
              </a:endParaRPr>
            </a:p>
          </p:txBody>
        </p:sp>
        <p:sp>
          <p:nvSpPr>
            <p:cNvPr id="52" name="TextBox 51"/>
            <p:cNvSpPr txBox="1"/>
            <p:nvPr/>
          </p:nvSpPr>
          <p:spPr>
            <a:xfrm>
              <a:off x="9216935" y="1497978"/>
              <a:ext cx="182880" cy="246221"/>
            </a:xfrm>
            <a:prstGeom prst="rect">
              <a:avLst/>
            </a:prstGeom>
            <a:grpFill/>
          </p:spPr>
          <p:txBody>
            <a:bodyPr wrap="square" lIns="0" tIns="36576" rIns="0" bIns="0" rtlCol="0">
              <a:spAutoFit/>
            </a:bodyPr>
            <a:lstStyle/>
            <a:p>
              <a:pPr algn="ctr">
                <a:lnSpc>
                  <a:spcPct val="85000"/>
                </a:lnSpc>
                <a:spcAft>
                  <a:spcPts val="600"/>
                </a:spcAft>
                <a:buClr>
                  <a:schemeClr val="accent2"/>
                </a:buClr>
                <a:buSzPct val="70000"/>
              </a:pPr>
              <a:r>
                <a:rPr lang="en-US" sz="1600" b="1" dirty="0">
                  <a:solidFill>
                    <a:schemeClr val="tx2"/>
                  </a:solidFill>
                </a:rPr>
                <a:t>2</a:t>
              </a:r>
            </a:p>
          </p:txBody>
        </p:sp>
      </p:grpSp>
      <p:sp>
        <p:nvSpPr>
          <p:cNvPr id="53" name="Rechteck 74"/>
          <p:cNvSpPr/>
          <p:nvPr/>
        </p:nvSpPr>
        <p:spPr bwMode="gray">
          <a:xfrm>
            <a:off x="6327230" y="4173443"/>
            <a:ext cx="3192448" cy="895340"/>
          </a:xfrm>
          <a:prstGeom prst="rect">
            <a:avLst/>
          </a:prstGeom>
          <a:solidFill>
            <a:schemeClr val="accent4"/>
          </a:solidFill>
          <a:ln w="12700">
            <a:noFill/>
            <a:round/>
            <a:headEnd/>
            <a:tailEnd/>
          </a:ln>
        </p:spPr>
        <p:txBody>
          <a:bodyPr tIns="91440" rtlCol="0" anchor="t" anchorCtr="0"/>
          <a:lstStyle/>
          <a:p>
            <a:pPr lvl="0">
              <a:lnSpc>
                <a:spcPct val="95000"/>
              </a:lnSpc>
              <a:spcAft>
                <a:spcPts val="600"/>
              </a:spcAft>
              <a:defRPr/>
            </a:pPr>
            <a:r>
              <a:rPr lang="en-US" sz="1200" b="1" dirty="0"/>
              <a:t>Technical Assistance (TA)*</a:t>
            </a:r>
          </a:p>
          <a:p>
            <a:pPr>
              <a:lnSpc>
                <a:spcPct val="95000"/>
              </a:lnSpc>
              <a:spcAft>
                <a:spcPts val="800"/>
              </a:spcAft>
              <a:defRPr/>
            </a:pPr>
            <a:r>
              <a:rPr lang="en-US" sz="1050" dirty="0"/>
              <a:t>Arranged by ADB to assist the host government and/or the power utility with project preparation (e.g., tender preparation, power purchase agreement drafting)</a:t>
            </a:r>
          </a:p>
        </p:txBody>
      </p:sp>
      <p:grpSp>
        <p:nvGrpSpPr>
          <p:cNvPr id="54" name="Group 53"/>
          <p:cNvGrpSpPr/>
          <p:nvPr/>
        </p:nvGrpSpPr>
        <p:grpSpPr>
          <a:xfrm>
            <a:off x="9030266" y="4176653"/>
            <a:ext cx="489412" cy="482400"/>
            <a:chOff x="8937171" y="1423896"/>
            <a:chExt cx="477506" cy="482400"/>
          </a:xfrm>
          <a:solidFill>
            <a:schemeClr val="accent1"/>
          </a:solidFill>
        </p:grpSpPr>
        <p:sp>
          <p:nvSpPr>
            <p:cNvPr id="55" name="Right Triangle 54"/>
            <p:cNvSpPr/>
            <p:nvPr/>
          </p:nvSpPr>
          <p:spPr>
            <a:xfrm rot="10800000">
              <a:off x="8937171" y="1423896"/>
              <a:ext cx="477506" cy="482400"/>
            </a:xfrm>
            <a:prstGeom prst="rtTriangl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2"/>
                </a:solidFill>
              </a:endParaRPr>
            </a:p>
          </p:txBody>
        </p:sp>
        <p:sp>
          <p:nvSpPr>
            <p:cNvPr id="56" name="TextBox 55"/>
            <p:cNvSpPr txBox="1"/>
            <p:nvPr/>
          </p:nvSpPr>
          <p:spPr>
            <a:xfrm>
              <a:off x="9216935" y="1445357"/>
              <a:ext cx="182880" cy="246221"/>
            </a:xfrm>
            <a:prstGeom prst="rect">
              <a:avLst/>
            </a:prstGeom>
            <a:grpFill/>
          </p:spPr>
          <p:txBody>
            <a:bodyPr wrap="square" lIns="0" tIns="36576" rIns="0" bIns="0" rtlCol="0">
              <a:spAutoFit/>
            </a:bodyPr>
            <a:lstStyle/>
            <a:p>
              <a:pPr algn="ctr">
                <a:lnSpc>
                  <a:spcPct val="85000"/>
                </a:lnSpc>
                <a:spcAft>
                  <a:spcPts val="600"/>
                </a:spcAft>
                <a:buClr>
                  <a:schemeClr val="accent2"/>
                </a:buClr>
                <a:buSzPct val="70000"/>
              </a:pPr>
              <a:r>
                <a:rPr lang="en-US" sz="1600" b="1" dirty="0">
                  <a:solidFill>
                    <a:schemeClr val="tx2"/>
                  </a:solidFill>
                </a:rPr>
                <a:t>3</a:t>
              </a:r>
            </a:p>
          </p:txBody>
        </p:sp>
      </p:grpSp>
      <p:sp>
        <p:nvSpPr>
          <p:cNvPr id="57" name="Rechteck 74"/>
          <p:cNvSpPr/>
          <p:nvPr/>
        </p:nvSpPr>
        <p:spPr bwMode="gray">
          <a:xfrm>
            <a:off x="6327230" y="5135625"/>
            <a:ext cx="3192448" cy="661512"/>
          </a:xfrm>
          <a:prstGeom prst="rect">
            <a:avLst/>
          </a:prstGeom>
          <a:solidFill>
            <a:schemeClr val="accent4"/>
          </a:solidFill>
          <a:ln w="12700">
            <a:noFill/>
            <a:round/>
            <a:headEnd/>
            <a:tailEnd/>
          </a:ln>
        </p:spPr>
        <p:txBody>
          <a:bodyPr tIns="91440" rtlCol="0" anchor="t" anchorCtr="0"/>
          <a:lstStyle/>
          <a:p>
            <a:pPr lvl="0">
              <a:lnSpc>
                <a:spcPct val="95000"/>
              </a:lnSpc>
              <a:spcAft>
                <a:spcPts val="600"/>
              </a:spcAft>
              <a:defRPr/>
            </a:pPr>
            <a:r>
              <a:rPr lang="en-US" sz="1200" b="1" dirty="0"/>
              <a:t>ADB Debt Financing*</a:t>
            </a:r>
          </a:p>
          <a:p>
            <a:pPr>
              <a:lnSpc>
                <a:spcPct val="95000"/>
              </a:lnSpc>
              <a:spcAft>
                <a:spcPts val="800"/>
              </a:spcAft>
              <a:defRPr/>
            </a:pPr>
            <a:r>
              <a:rPr lang="en-US" sz="1050" dirty="0"/>
              <a:t>ADB’s private sector operations department may lend to the project company alongside commercial lenders.</a:t>
            </a:r>
          </a:p>
        </p:txBody>
      </p:sp>
      <p:grpSp>
        <p:nvGrpSpPr>
          <p:cNvPr id="58" name="Group 57"/>
          <p:cNvGrpSpPr/>
          <p:nvPr/>
        </p:nvGrpSpPr>
        <p:grpSpPr>
          <a:xfrm>
            <a:off x="9022115" y="5140724"/>
            <a:ext cx="489412" cy="404734"/>
            <a:chOff x="8929219" y="1459333"/>
            <a:chExt cx="477506" cy="482400"/>
          </a:xfrm>
          <a:solidFill>
            <a:schemeClr val="accent1"/>
          </a:solidFill>
        </p:grpSpPr>
        <p:sp>
          <p:nvSpPr>
            <p:cNvPr id="59" name="Right Triangle 58"/>
            <p:cNvSpPr/>
            <p:nvPr/>
          </p:nvSpPr>
          <p:spPr>
            <a:xfrm rot="10800000">
              <a:off x="8929219" y="1459333"/>
              <a:ext cx="477506" cy="482400"/>
            </a:xfrm>
            <a:prstGeom prst="rtTriangl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2"/>
                </a:solidFill>
              </a:endParaRPr>
            </a:p>
          </p:txBody>
        </p:sp>
        <p:sp>
          <p:nvSpPr>
            <p:cNvPr id="60" name="TextBox 59"/>
            <p:cNvSpPr txBox="1"/>
            <p:nvPr/>
          </p:nvSpPr>
          <p:spPr>
            <a:xfrm>
              <a:off x="9216935" y="1460126"/>
              <a:ext cx="182880" cy="246221"/>
            </a:xfrm>
            <a:prstGeom prst="rect">
              <a:avLst/>
            </a:prstGeom>
            <a:grpFill/>
          </p:spPr>
          <p:txBody>
            <a:bodyPr wrap="square" lIns="0" tIns="36576" rIns="0" bIns="0" rtlCol="0">
              <a:spAutoFit/>
            </a:bodyPr>
            <a:lstStyle/>
            <a:p>
              <a:pPr algn="ctr">
                <a:lnSpc>
                  <a:spcPct val="85000"/>
                </a:lnSpc>
                <a:spcAft>
                  <a:spcPts val="600"/>
                </a:spcAft>
                <a:buClr>
                  <a:schemeClr val="accent2"/>
                </a:buClr>
                <a:buSzPct val="70000"/>
              </a:pPr>
              <a:r>
                <a:rPr lang="en-US" sz="1600" b="1" dirty="0">
                  <a:solidFill>
                    <a:schemeClr val="tx2"/>
                  </a:solidFill>
                </a:rPr>
                <a:t>4</a:t>
              </a:r>
            </a:p>
          </p:txBody>
        </p:sp>
      </p:grpSp>
      <p:pic>
        <p:nvPicPr>
          <p:cNvPr id="42" name="Picture 41"/>
          <p:cNvPicPr>
            <a:picLocks noChangeAspect="1"/>
          </p:cNvPicPr>
          <p:nvPr/>
        </p:nvPicPr>
        <p:blipFill>
          <a:blip r:embed="rId2"/>
          <a:stretch>
            <a:fillRect/>
          </a:stretch>
        </p:blipFill>
        <p:spPr>
          <a:xfrm>
            <a:off x="578746" y="1604227"/>
            <a:ext cx="1000629" cy="852831"/>
          </a:xfrm>
          <a:prstGeom prst="rect">
            <a:avLst/>
          </a:prstGeom>
        </p:spPr>
      </p:pic>
      <p:sp>
        <p:nvSpPr>
          <p:cNvPr id="72" name="Up Arrow 71"/>
          <p:cNvSpPr/>
          <p:nvPr/>
        </p:nvSpPr>
        <p:spPr>
          <a:xfrm>
            <a:off x="1725469" y="5308864"/>
            <a:ext cx="70332" cy="349502"/>
          </a:xfrm>
          <a:prstGeom prst="upArrow">
            <a:avLst/>
          </a:prstGeom>
          <a:solidFill>
            <a:srgbClr val="787878"/>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cxnSp>
        <p:nvCxnSpPr>
          <p:cNvPr id="80" name="Elbow Connector 79"/>
          <p:cNvCxnSpPr>
            <a:cxnSpLocks/>
            <a:endCxn id="11" idx="3"/>
          </p:cNvCxnSpPr>
          <p:nvPr/>
        </p:nvCxnSpPr>
        <p:spPr>
          <a:xfrm rot="10800000" flipV="1">
            <a:off x="2489818" y="5038904"/>
            <a:ext cx="2890970" cy="927944"/>
          </a:xfrm>
          <a:prstGeom prst="bentConnector3">
            <a:avLst>
              <a:gd name="adj1" fmla="val -250"/>
            </a:avLst>
          </a:prstGeom>
          <a:ln w="34925">
            <a:solidFill>
              <a:srgbClr val="002569"/>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008025" y="5316250"/>
            <a:ext cx="759194" cy="338554"/>
          </a:xfrm>
          <a:prstGeom prst="rect">
            <a:avLst/>
          </a:prstGeom>
          <a:noFill/>
        </p:spPr>
        <p:txBody>
          <a:bodyPr wrap="square" rtlCol="0">
            <a:spAutoFit/>
          </a:bodyPr>
          <a:lstStyle/>
          <a:p>
            <a:pPr algn="ctr"/>
            <a:r>
              <a:rPr lang="en-US" sz="800" dirty="0"/>
              <a:t>Equity and/or</a:t>
            </a:r>
          </a:p>
          <a:p>
            <a:pPr algn="ctr"/>
            <a:r>
              <a:rPr lang="en-US" sz="800" dirty="0"/>
              <a:t>Ownership</a:t>
            </a:r>
          </a:p>
        </p:txBody>
      </p:sp>
      <p:sp>
        <p:nvSpPr>
          <p:cNvPr id="65" name="TextBox 64"/>
          <p:cNvSpPr txBox="1"/>
          <p:nvPr/>
        </p:nvSpPr>
        <p:spPr>
          <a:xfrm>
            <a:off x="6262127" y="5756086"/>
            <a:ext cx="3390901" cy="646331"/>
          </a:xfrm>
          <a:prstGeom prst="rect">
            <a:avLst/>
          </a:prstGeom>
          <a:noFill/>
        </p:spPr>
        <p:txBody>
          <a:bodyPr wrap="square" rtlCol="0">
            <a:spAutoFit/>
          </a:bodyPr>
          <a:lstStyle/>
          <a:p>
            <a:r>
              <a:rPr lang="en-US" sz="1200" b="1" dirty="0"/>
              <a:t>*</a:t>
            </a:r>
            <a:r>
              <a:rPr lang="en-US" sz="800" dirty="0"/>
              <a:t> Indicative only, subject to ADB satisfactory due diligence, internal credit and Board approvals, and final documentation relevant to each IPP and its sponsors.</a:t>
            </a:r>
          </a:p>
          <a:p>
            <a:endParaRPr lang="en-US" sz="800" dirty="0"/>
          </a:p>
        </p:txBody>
      </p:sp>
      <p:pic>
        <p:nvPicPr>
          <p:cNvPr id="68" name="Picture 67">
            <a:extLst>
              <a:ext uri="{FF2B5EF4-FFF2-40B4-BE49-F238E27FC236}">
                <a16:creationId xmlns:a16="http://schemas.microsoft.com/office/drawing/2014/main" id="{E048C2CF-2A5A-43F1-A734-E08376DC0F5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3000"/>
                    </a14:imgEffect>
                  </a14:imgLayer>
                </a14:imgProps>
              </a:ext>
              <a:ext uri="{28A0092B-C50C-407E-A947-70E740481C1C}">
                <a14:useLocalDpi xmlns:a14="http://schemas.microsoft.com/office/drawing/2010/main" val="0"/>
              </a:ext>
            </a:extLst>
          </a:blip>
          <a:stretch>
            <a:fillRect/>
          </a:stretch>
        </p:blipFill>
        <p:spPr>
          <a:xfrm>
            <a:off x="1561376" y="1641204"/>
            <a:ext cx="682383" cy="67826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cxnSp>
        <p:nvCxnSpPr>
          <p:cNvPr id="69" name="Straight Arrow Connector 68">
            <a:extLst>
              <a:ext uri="{FF2B5EF4-FFF2-40B4-BE49-F238E27FC236}">
                <a16:creationId xmlns:a16="http://schemas.microsoft.com/office/drawing/2014/main" id="{9B149AB5-F76D-4BDB-9012-9FF86108AC6B}"/>
              </a:ext>
            </a:extLst>
          </p:cNvPr>
          <p:cNvCxnSpPr>
            <a:cxnSpLocks/>
          </p:cNvCxnSpPr>
          <p:nvPr/>
        </p:nvCxnSpPr>
        <p:spPr>
          <a:xfrm>
            <a:off x="2229721" y="2032832"/>
            <a:ext cx="2488156" cy="7066"/>
          </a:xfrm>
          <a:prstGeom prst="straightConnector1">
            <a:avLst/>
          </a:prstGeom>
          <a:ln w="76200">
            <a:solidFill>
              <a:srgbClr val="002569"/>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4C7AA723-3AA5-498C-B90C-D5141C15F9F7}"/>
              </a:ext>
            </a:extLst>
          </p:cNvPr>
          <p:cNvSpPr txBox="1"/>
          <p:nvPr/>
        </p:nvSpPr>
        <p:spPr>
          <a:xfrm>
            <a:off x="1408733" y="2383682"/>
            <a:ext cx="1541570" cy="230832"/>
          </a:xfrm>
          <a:prstGeom prst="rect">
            <a:avLst/>
          </a:prstGeom>
          <a:noFill/>
        </p:spPr>
        <p:txBody>
          <a:bodyPr wrap="square" rtlCol="0">
            <a:spAutoFit/>
          </a:bodyPr>
          <a:lstStyle/>
          <a:p>
            <a:r>
              <a:rPr lang="en-US" sz="900" dirty="0"/>
              <a:t>Debt</a:t>
            </a:r>
          </a:p>
        </p:txBody>
      </p:sp>
      <p:sp>
        <p:nvSpPr>
          <p:cNvPr id="71" name="TextBox 70">
            <a:extLst>
              <a:ext uri="{FF2B5EF4-FFF2-40B4-BE49-F238E27FC236}">
                <a16:creationId xmlns:a16="http://schemas.microsoft.com/office/drawing/2014/main" id="{C29519EA-15F3-43AE-BE0F-B81A0736FF66}"/>
              </a:ext>
            </a:extLst>
          </p:cNvPr>
          <p:cNvSpPr txBox="1"/>
          <p:nvPr/>
        </p:nvSpPr>
        <p:spPr>
          <a:xfrm>
            <a:off x="3991127" y="5597517"/>
            <a:ext cx="1063867" cy="369332"/>
          </a:xfrm>
          <a:prstGeom prst="rect">
            <a:avLst/>
          </a:prstGeom>
          <a:noFill/>
        </p:spPr>
        <p:txBody>
          <a:bodyPr wrap="square" rtlCol="0">
            <a:spAutoFit/>
          </a:bodyPr>
          <a:lstStyle/>
          <a:p>
            <a:pPr algn="r"/>
            <a:r>
              <a:rPr lang="en-US" sz="900" dirty="0"/>
              <a:t>Technical Assistance</a:t>
            </a:r>
          </a:p>
        </p:txBody>
      </p:sp>
      <p:sp>
        <p:nvSpPr>
          <p:cNvPr id="2" name="TextBox 1">
            <a:extLst>
              <a:ext uri="{FF2B5EF4-FFF2-40B4-BE49-F238E27FC236}">
                <a16:creationId xmlns:a16="http://schemas.microsoft.com/office/drawing/2014/main" id="{554CDB5C-C741-914D-80B6-3750A58FE0C6}"/>
              </a:ext>
            </a:extLst>
          </p:cNvPr>
          <p:cNvSpPr txBox="1"/>
          <p:nvPr/>
        </p:nvSpPr>
        <p:spPr>
          <a:xfrm>
            <a:off x="5994606" y="6413568"/>
            <a:ext cx="665247" cy="182101"/>
          </a:xfrm>
          <a:prstGeom prst="rect">
            <a:avLst/>
          </a:prstGeom>
          <a:noFill/>
        </p:spPr>
        <p:txBody>
          <a:bodyPr wrap="none" lIns="0" tIns="36576" rIns="0" bIns="0" rtlCol="0">
            <a:spAutoFit/>
          </a:bodyPr>
          <a:lstStyle/>
          <a:p>
            <a:pPr marL="285750" indent="-285750">
              <a:lnSpc>
                <a:spcPct val="85000"/>
              </a:lnSpc>
              <a:spcAft>
                <a:spcPts val="600"/>
              </a:spcAft>
              <a:buClr>
                <a:schemeClr val="accent2"/>
              </a:buClr>
              <a:buSzPct val="70000"/>
              <a:buFont typeface="Arial" pitchFamily="34" charset="0"/>
              <a:buChar char="►"/>
            </a:pPr>
            <a:r>
              <a:rPr lang="en-US" sz="1100" dirty="0"/>
              <a:t>(PREP)</a:t>
            </a:r>
          </a:p>
        </p:txBody>
      </p:sp>
    </p:spTree>
    <p:extLst>
      <p:ext uri="{BB962C8B-B14F-4D97-AF65-F5344CB8AC3E}">
        <p14:creationId xmlns:p14="http://schemas.microsoft.com/office/powerpoint/2010/main" val="3437991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C35BFE-CA86-436D-B338-AAA9F0DA2CDD}"/>
              </a:ext>
            </a:extLst>
          </p:cNvPr>
          <p:cNvSpPr>
            <a:spLocks noGrp="1"/>
          </p:cNvSpPr>
          <p:nvPr>
            <p:ph sz="half" idx="1"/>
          </p:nvPr>
        </p:nvSpPr>
        <p:spPr>
          <a:xfrm>
            <a:off x="100819" y="1236871"/>
            <a:ext cx="9309882" cy="5157304"/>
          </a:xfrm>
        </p:spPr>
        <p:txBody>
          <a:bodyPr/>
          <a:lstStyle/>
          <a:p>
            <a:r>
              <a:rPr lang="en-US" sz="1400" dirty="0"/>
              <a:t>Does the letter of credit (LC) cover equity?</a:t>
            </a:r>
          </a:p>
          <a:p>
            <a:pPr lvl="1"/>
            <a:r>
              <a:rPr lang="en-US" sz="1400" dirty="0"/>
              <a:t>The LC is for the benefit of the project company to keep it operating as a going concern, pay expenses and make debt service payments (including to any ADB loan).  If the LC is drawn and not replenished, dividend payments will be suspended at some interval until the LC is restored by the utility and normal operations resume.</a:t>
            </a:r>
          </a:p>
          <a:p>
            <a:r>
              <a:rPr lang="en-US" sz="1400" dirty="0"/>
              <a:t>What happens if the LC is restored?</a:t>
            </a:r>
          </a:p>
          <a:p>
            <a:pPr lvl="1"/>
            <a:r>
              <a:rPr lang="en-US" sz="1400" dirty="0"/>
              <a:t>If the LC is restored and normal operations resume, then the LC will be rolled over for another 24 months.</a:t>
            </a:r>
          </a:p>
          <a:p>
            <a:r>
              <a:rPr lang="en-US" sz="1400" dirty="0"/>
              <a:t>What happens if the LC is not restored?</a:t>
            </a:r>
          </a:p>
          <a:p>
            <a:pPr lvl="1"/>
            <a:r>
              <a:rPr lang="en-US" sz="1400" dirty="0"/>
              <a:t>If the LC is not restored, and the project goes into the default process, the partial risk guarantee (“PRG”) is exercised.</a:t>
            </a:r>
          </a:p>
          <a:p>
            <a:pPr lvl="1"/>
            <a:r>
              <a:rPr lang="en-US" sz="1400" dirty="0"/>
              <a:t>The PRG covers political risk and breach of contract, upon arbitration award.</a:t>
            </a:r>
          </a:p>
          <a:p>
            <a:r>
              <a:rPr lang="en-US" sz="1400" dirty="0"/>
              <a:t>Can ADB lend in local currencies?</a:t>
            </a:r>
          </a:p>
          <a:p>
            <a:pPr lvl="1"/>
            <a:r>
              <a:rPr lang="en-US" sz="1400" dirty="0"/>
              <a:t>ADB can lend in local currencies by taking a risk participation (partial credit guarantee ”PCG”) in a domestic or international bank that can directly lend in that currency.</a:t>
            </a:r>
          </a:p>
          <a:p>
            <a:r>
              <a:rPr lang="en-US" sz="1400" dirty="0"/>
              <a:t>How does a sponsor or utility apply to use the Program?</a:t>
            </a:r>
          </a:p>
          <a:p>
            <a:pPr lvl="1"/>
            <a:r>
              <a:rPr lang="en-US" sz="1400" dirty="0"/>
              <a:t>For sponsors, there is no formal application process and interested parties can contact ADB’s private sector team directly so that we can assess a project’s suitability for the Program.</a:t>
            </a:r>
          </a:p>
          <a:p>
            <a:pPr lvl="1"/>
            <a:r>
              <a:rPr lang="en-US" sz="1400" dirty="0"/>
              <a:t>The Program can be introduced by utilities to bidders during a bid process but use of the Program is subject to due diligence, internal credit and Board approvals, and final documentation relevant to each IPP and its sponsors.</a:t>
            </a:r>
          </a:p>
          <a:p>
            <a:r>
              <a:rPr lang="en-US" sz="1400" dirty="0"/>
              <a:t>What size and tenor of financing is available?</a:t>
            </a:r>
          </a:p>
          <a:p>
            <a:pPr lvl="1"/>
            <a:r>
              <a:rPr lang="en-US" sz="1400" dirty="0"/>
              <a:t>Loans are $10 million with tenors of up to 15 years.</a:t>
            </a:r>
          </a:p>
          <a:p>
            <a:pPr lvl="1"/>
            <a:r>
              <a:rPr lang="en-US" sz="1400" dirty="0"/>
              <a:t>Equity is injected first.</a:t>
            </a:r>
          </a:p>
          <a:p>
            <a:pPr lvl="1"/>
            <a:endParaRPr lang="en-US" sz="1400" dirty="0"/>
          </a:p>
          <a:p>
            <a:pPr lvl="1"/>
            <a:endParaRPr lang="en-US" sz="1400" dirty="0"/>
          </a:p>
          <a:p>
            <a:pPr marL="0" indent="0">
              <a:buNone/>
            </a:pPr>
            <a:endParaRPr lang="en-US" sz="1200" dirty="0"/>
          </a:p>
          <a:p>
            <a:pPr marL="0" indent="0">
              <a:buNone/>
            </a:pPr>
            <a:endParaRPr lang="en-US" sz="1200" dirty="0"/>
          </a:p>
        </p:txBody>
      </p:sp>
      <p:sp>
        <p:nvSpPr>
          <p:cNvPr id="5" name="Title 4">
            <a:extLst>
              <a:ext uri="{FF2B5EF4-FFF2-40B4-BE49-F238E27FC236}">
                <a16:creationId xmlns:a16="http://schemas.microsoft.com/office/drawing/2014/main" id="{11BB2496-0C32-442D-B0F8-8FEA6A54D4F6}"/>
              </a:ext>
            </a:extLst>
          </p:cNvPr>
          <p:cNvSpPr>
            <a:spLocks noGrp="1"/>
          </p:cNvSpPr>
          <p:nvPr>
            <p:ph type="title"/>
          </p:nvPr>
        </p:nvSpPr>
        <p:spPr/>
        <p:txBody>
          <a:bodyPr/>
          <a:lstStyle/>
          <a:p>
            <a:br>
              <a:rPr lang="en-US" dirty="0"/>
            </a:br>
            <a:r>
              <a:rPr lang="en-US" dirty="0"/>
              <a:t>Frequently Asked Questions</a:t>
            </a:r>
          </a:p>
        </p:txBody>
      </p:sp>
    </p:spTree>
    <p:extLst>
      <p:ext uri="{BB962C8B-B14F-4D97-AF65-F5344CB8AC3E}">
        <p14:creationId xmlns:p14="http://schemas.microsoft.com/office/powerpoint/2010/main" val="8167381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87&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6&quot;&gt;&lt;elem m_fUsage=&quot;3.65263992910000068193E+00&quot;&gt;&lt;m_msothmcolidx val=&quot;0&quot;/&gt;&lt;m_rgb r=&quot;FF&quot; g=&quot;E6&quot; b=&quot;00&quot;/&gt;&lt;m_nBrightness val=&quot;0&quot;/&gt;&lt;/elem&gt;&lt;elem m_fUsage=&quot;2.16913835336563254330E+00&quot;&gt;&lt;m_msothmcolidx val=&quot;0&quot;/&gt;&lt;m_rgb r=&quot;54&quot; g=&quot;BE&quot; b=&quot;14&quot;/&gt;&lt;m_nBrightness val=&quot;0&quot;/&gt;&lt;/elem&gt;&lt;elem m_fUsage=&quot;1.54990755802640078898E+00&quot;&gt;&lt;m_msothmcolidx val=&quot;0&quot;/&gt;&lt;m_rgb r=&quot;AD&quot; g=&quot;4F&quot; b=&quot;0F&quot;/&gt;&lt;m_nBrightness val=&quot;0&quot;/&gt;&lt;/elem&gt;&lt;elem m_fUsage=&quot;9.08764110000000013834E-01&quot;&gt;&lt;m_msothmcolidx val=&quot;0&quot;/&gt;&lt;m_rgb r=&quot;FF&quot; g=&quot;F4&quot; b=&quot;95&quot;/&gt;&lt;m_nBrightness val=&quot;0&quot;/&gt;&lt;/elem&gt;&lt;elem m_fUsage=&quot;9.00000000000000022204E-01&quot;&gt;&lt;m_msothmcolidx val=&quot;0&quot;/&gt;&lt;m_rgb r=&quot;99&quot; g=&quot;99&quot; b=&quot;99&quot;/&gt;&lt;m_nBrightness val=&quot;0&quot;/&gt;&lt;/elem&gt;&lt;elem m_fUsage=&quot;8.10000000000000053291E-01&quot;&gt;&lt;m_msothmcolidx val=&quot;0&quot;/&gt;&lt;m_rgb r=&quot;2C&quot; g=&quot;97&quot; b=&quot;3E&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60923-05-TAS CFS OTS SG Presentation Template">
  <a:themeElements>
    <a:clrScheme name="EY TAS Singapore">
      <a:dk1>
        <a:srgbClr val="333333"/>
      </a:dk1>
      <a:lt1>
        <a:srgbClr val="646464"/>
      </a:lt1>
      <a:dk2>
        <a:srgbClr val="FFFFFF"/>
      </a:dk2>
      <a:lt2>
        <a:srgbClr val="F0F0F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 TAS Singapore">
      <a:majorFont>
        <a:latin typeface="EYInterstate"/>
        <a:ea typeface=""/>
        <a:cs typeface=""/>
      </a:majorFont>
      <a:minorFont>
        <a:latin typeface="EYInterstat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lobal Markets - EY Knowledge PPT template - long version (30 June 2015)">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solidFill>
          <a:srgbClr val="FF0000"/>
        </a:solidFill>
      </a:spPr>
      <a:bodyPr wrap="none" lIns="0" tIns="36569" rIns="0" bIns="0" rtlCol="0" anchor="ctr">
        <a:noAutofit/>
      </a:bodyPr>
      <a:lstStyle>
        <a:defPPr>
          <a:lnSpc>
            <a:spcPct val="85000"/>
          </a:lnSpc>
          <a:spcAft>
            <a:spcPts val="600"/>
          </a:spcAft>
          <a:buClr>
            <a:schemeClr val="accent2"/>
          </a:buClr>
          <a:buSzPct val="70000"/>
          <a:defRPr sz="1200" dirty="0" smtClean="0">
            <a:solidFill>
              <a:schemeClr val="tx2"/>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Global Markets - EY Knowledge PPT template - long version (30 June 2015)</Template>
  <TotalTime>43131</TotalTime>
  <Words>758</Words>
  <Application>Microsoft Office PowerPoint</Application>
  <PresentationFormat>A4 Paper (210x297 mm)</PresentationFormat>
  <Paragraphs>79</Paragraphs>
  <Slides>4</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4</vt:i4>
      </vt:variant>
    </vt:vector>
  </HeadingPairs>
  <TitlesOfParts>
    <vt:vector size="12" baseType="lpstr">
      <vt:lpstr>Arial</vt:lpstr>
      <vt:lpstr>Calibri</vt:lpstr>
      <vt:lpstr>Calibri Light</vt:lpstr>
      <vt:lpstr>EYInterstate</vt:lpstr>
      <vt:lpstr>160923-05-TAS CFS OTS SG Presentation Template</vt:lpstr>
      <vt:lpstr>Custom Design</vt:lpstr>
      <vt:lpstr>Global Markets - EY Knowledge PPT template - long version (30 June 2015)</vt:lpstr>
      <vt:lpstr>think-cell Slide</vt:lpstr>
      <vt:lpstr>PowerPoint Presentation</vt:lpstr>
      <vt:lpstr> Overview</vt:lpstr>
      <vt:lpstr>The Program encourages private sector renewable energy investment by supporting short term liquidity risk through a donor backed standby letter of credit and by supporting long term investment through a partial risk guarantee. </vt:lpstr>
      <vt:lpstr> Frequently Asked Questions</vt:lpstr>
    </vt:vector>
  </TitlesOfParts>
  <Company>Ernst &amp; Young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 APAC Strategy</dc:title>
  <dc:creator>dlloyd.consultant@adb.org</dc:creator>
  <cp:keywords>global; PowerPoint; Templates; ribbon; Branding Zone; branding; brand; office</cp:keywords>
  <cp:lastModifiedBy>Alix G. Burrell</cp:lastModifiedBy>
  <cp:revision>3885</cp:revision>
  <cp:lastPrinted>2018-09-21T06:49:06Z</cp:lastPrinted>
  <dcterms:created xsi:type="dcterms:W3CDTF">2015-08-26T02:06:17Z</dcterms:created>
  <dcterms:modified xsi:type="dcterms:W3CDTF">2021-09-01T22:34:36Z</dcterms:modified>
  <cp:contentStatus>Approved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ppReportDate">
    <vt:lpwstr/>
  </property>
  <property fmtid="{D5CDD505-2E9C-101B-9397-08002B2CF9AE}" pid="3" name="WppReportVersion">
    <vt:lpwstr>Version 1.0</vt:lpwstr>
  </property>
  <property fmtid="{D5CDD505-2E9C-101B-9397-08002B2CF9AE}" pid="4" name="WppReportDraft">
    <vt:lpwstr>(Draft)</vt:lpwstr>
  </property>
  <property fmtid="{D5CDD505-2E9C-101B-9397-08002B2CF9AE}" pid="5" name="WppReportCurrencySymbol">
    <vt:lpwstr>$</vt:lpwstr>
  </property>
  <property fmtid="{D5CDD505-2E9C-101B-9397-08002B2CF9AE}" pid="6" name="WppReportDashboardTitleText">
    <vt:lpwstr>Dashboard</vt:lpwstr>
  </property>
  <property fmtid="{D5CDD505-2E9C-101B-9397-08002B2CF9AE}" pid="7" name="WppReportShortPageNumberFormat">
    <vt:lpwstr>Page &lt;#&gt;</vt:lpwstr>
  </property>
  <property fmtid="{D5CDD505-2E9C-101B-9397-08002B2CF9AE}" pid="8" name="WppReportLongPageNumberFormat">
    <vt:lpwstr>Page &lt;#&gt; of &lt;PageCount&gt;</vt:lpwstr>
  </property>
  <property fmtid="{D5CDD505-2E9C-101B-9397-08002B2CF9AE}" pid="9" name="WppReportTocTitleText">
    <vt:lpwstr>Table of contents</vt:lpwstr>
  </property>
  <property fmtid="{D5CDD505-2E9C-101B-9397-08002B2CF9AE}" pid="10" name="WppReportIsTocUpdateRecommended">
    <vt:bool>true</vt:bool>
  </property>
  <property fmtid="{D5CDD505-2E9C-101B-9397-08002B2CF9AE}" pid="11" name="WppReportPropertiesLastWrittenToDocument">
    <vt:filetime>2018-08-14T00:23:04Z</vt:filetime>
  </property>
</Properties>
</file>