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8"/>
  </p:notesMasterIdLst>
  <p:sldIdLst>
    <p:sldId id="267" r:id="rId3"/>
    <p:sldId id="268" r:id="rId4"/>
    <p:sldId id="290" r:id="rId5"/>
    <p:sldId id="269" r:id="rId6"/>
    <p:sldId id="270" r:id="rId7"/>
    <p:sldId id="271" r:id="rId8"/>
    <p:sldId id="289" r:id="rId9"/>
    <p:sldId id="272" r:id="rId10"/>
    <p:sldId id="273" r:id="rId11"/>
    <p:sldId id="562" r:id="rId12"/>
    <p:sldId id="563" r:id="rId13"/>
    <p:sldId id="561" r:id="rId14"/>
    <p:sldId id="276" r:id="rId15"/>
    <p:sldId id="559" r:id="rId16"/>
    <p:sldId id="274" r:id="rId17"/>
    <p:sldId id="275" r:id="rId18"/>
    <p:sldId id="277" r:id="rId19"/>
    <p:sldId id="278" r:id="rId20"/>
    <p:sldId id="279" r:id="rId21"/>
    <p:sldId id="280" r:id="rId22"/>
    <p:sldId id="281" r:id="rId23"/>
    <p:sldId id="283" r:id="rId24"/>
    <p:sldId id="284" r:id="rId25"/>
    <p:sldId id="557" r:id="rId26"/>
    <p:sldId id="55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ego García" initials="DG" lastIdx="1" clrIdx="0">
    <p:extLst>
      <p:ext uri="{19B8F6BF-5375-455C-9EA6-DF929625EA0E}">
        <p15:presenceInfo xmlns:p15="http://schemas.microsoft.com/office/powerpoint/2012/main" userId="099d2880110965d5" providerId="Windows Live"/>
      </p:ext>
    </p:extLst>
  </p:cmAuthor>
  <p:cmAuthor id="2" name="Rakshitha Gowdagere Boregowda" initials="RG" lastIdx="1" clrIdx="1">
    <p:extLst>
      <p:ext uri="{19B8F6BF-5375-455C-9EA6-DF929625EA0E}">
        <p15:presenceInfo xmlns:p15="http://schemas.microsoft.com/office/powerpoint/2012/main" userId="09fb50e22ecacf2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2" autoAdjust="0"/>
    <p:restoredTop sz="94660"/>
  </p:normalViewPr>
  <p:slideViewPr>
    <p:cSldViewPr snapToGrid="0">
      <p:cViewPr varScale="1">
        <p:scale>
          <a:sx n="108" d="100"/>
          <a:sy n="108" d="100"/>
        </p:scale>
        <p:origin x="60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F2365-D5E9-4392-A8BB-E67AA4DE960B}" type="datetimeFigureOut">
              <a:rPr lang="en-GB" smtClean="0"/>
              <a:t>04/09/2025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66585D-F690-42E7-9B9F-229DA09346B3}" type="slidenum">
              <a:rPr lang="en-GB" smtClean="0"/>
              <a:t>‹#›</a:t>
            </a:fld>
            <a:endParaRPr lang="en-GB"/>
          </a:p>
        </p:txBody>
      </p:sp>
    </p:spTree>
    <p:extLst>
      <p:ext uri="{BB962C8B-B14F-4D97-AF65-F5344CB8AC3E}">
        <p14:creationId xmlns:p14="http://schemas.microsoft.com/office/powerpoint/2010/main" val="1869947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37: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3" name="Google Shape;303;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5011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45: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8" name="Google Shape;408;p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79022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4"/>
        <p:cNvGrpSpPr/>
        <p:nvPr/>
      </p:nvGrpSpPr>
      <p:grpSpPr>
        <a:xfrm>
          <a:off x="0" y="0"/>
          <a:ext cx="0" cy="0"/>
          <a:chOff x="0" y="0"/>
          <a:chExt cx="0" cy="0"/>
        </a:xfrm>
      </p:grpSpPr>
      <p:sp>
        <p:nvSpPr>
          <p:cNvPr id="425" name="Google Shape;425;p47: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6" name="Google Shape;426;p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2224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Google Shape;435;p48: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36" name="Google Shape;436;p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82555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
        <p:cNvGrpSpPr/>
        <p:nvPr/>
      </p:nvGrpSpPr>
      <p:grpSpPr>
        <a:xfrm>
          <a:off x="0" y="0"/>
          <a:ext cx="0" cy="0"/>
          <a:chOff x="0" y="0"/>
          <a:chExt cx="0" cy="0"/>
        </a:xfrm>
      </p:grpSpPr>
      <p:sp>
        <p:nvSpPr>
          <p:cNvPr id="445" name="Google Shape;445;p49: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6" name="Google Shape;446;p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621040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p50: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6" name="Google Shape;456;p5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98977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p51: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65" name="Google Shape;465;p5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908648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p53: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83" name="Google Shape;483;p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08112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Google Shape;491;p54: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92" name="Google Shape;492;p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97221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38: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8" name="Google Shape;308;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4484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p39: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7" name="Google Shape;337;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12667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40: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6" name="Google Shape;346;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5526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Google Shape;358;p41: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9" name="Google Shape;359;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8860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p42: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69" name="Google Shape;369;p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90022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4"/>
        <p:cNvGrpSpPr/>
        <p:nvPr/>
      </p:nvGrpSpPr>
      <p:grpSpPr>
        <a:xfrm>
          <a:off x="0" y="0"/>
          <a:ext cx="0" cy="0"/>
          <a:chOff x="0" y="0"/>
          <a:chExt cx="0" cy="0"/>
        </a:xfrm>
      </p:grpSpPr>
      <p:sp>
        <p:nvSpPr>
          <p:cNvPr id="385" name="Google Shape;385;p43: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6" name="Google Shape;386;p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5445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p46: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7" name="Google Shape;417;p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9460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44:notes"/>
          <p:cNvSpPr txBox="1">
            <a:spLocks noGrp="1"/>
          </p:cNvSpPr>
          <p:nvPr>
            <p:ph type="body" idx="1"/>
          </p:nvPr>
        </p:nvSpPr>
        <p:spPr>
          <a:xfrm>
            <a:off x="685800" y="4400550"/>
            <a:ext cx="5486399"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9" name="Google Shape;399;p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69921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jpg"/><Relationship Id="rId5" Type="http://schemas.openxmlformats.org/officeDocument/2006/relationships/image" Target="../media/image4.png"/><Relationship Id="rId4" Type="http://schemas.openxmlformats.org/officeDocument/2006/relationships/image" Target="../media/image7.gi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392F1-9637-7DA3-8686-4AAF0C942A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C885E88-62E7-1E26-52B4-296CF6C92C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54DC90D-7251-1C56-16B6-4F4CA5E6CAA1}"/>
              </a:ext>
            </a:extLst>
          </p:cNvPr>
          <p:cNvSpPr>
            <a:spLocks noGrp="1"/>
          </p:cNvSpPr>
          <p:nvPr>
            <p:ph type="dt" sz="half" idx="10"/>
          </p:nvPr>
        </p:nvSpPr>
        <p:spPr/>
        <p:txBody>
          <a:bodyPr/>
          <a:lstStyle/>
          <a:p>
            <a:r>
              <a:rPr lang="en-US"/>
              <a:t>//2025</a:t>
            </a:r>
            <a:endParaRPr lang="en-GB"/>
          </a:p>
        </p:txBody>
      </p:sp>
      <p:sp>
        <p:nvSpPr>
          <p:cNvPr id="5" name="Footer Placeholder 4">
            <a:extLst>
              <a:ext uri="{FF2B5EF4-FFF2-40B4-BE49-F238E27FC236}">
                <a16:creationId xmlns:a16="http://schemas.microsoft.com/office/drawing/2014/main" id="{8D15DC65-EF5F-473F-B9DD-FAB45173787A}"/>
              </a:ext>
            </a:extLst>
          </p:cNvPr>
          <p:cNvSpPr>
            <a:spLocks noGrp="1"/>
          </p:cNvSpPr>
          <p:nvPr>
            <p:ph type="ftr" sz="quarter" idx="11"/>
          </p:nvPr>
        </p:nvSpPr>
        <p:spPr/>
        <p:txBody>
          <a:bodyPr/>
          <a:lstStyle/>
          <a:p>
            <a:r>
              <a:rPr lang="en-GB"/>
              <a:t>UNIDO QI for Solar PV - SPC Results Presentation</a:t>
            </a:r>
          </a:p>
        </p:txBody>
      </p:sp>
      <p:sp>
        <p:nvSpPr>
          <p:cNvPr id="6" name="Slide Number Placeholder 5">
            <a:extLst>
              <a:ext uri="{FF2B5EF4-FFF2-40B4-BE49-F238E27FC236}">
                <a16:creationId xmlns:a16="http://schemas.microsoft.com/office/drawing/2014/main" id="{E99A4B69-CF77-F7AA-CF60-C1DFC2559769}"/>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2656004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34CA6-D0D7-73F9-05ED-DC962020333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644EA4-5853-89D3-168E-294BA9956E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97669B-2A78-2D6A-9971-EF8C01FDC03D}"/>
              </a:ext>
            </a:extLst>
          </p:cNvPr>
          <p:cNvSpPr>
            <a:spLocks noGrp="1"/>
          </p:cNvSpPr>
          <p:nvPr>
            <p:ph type="dt" sz="half" idx="10"/>
          </p:nvPr>
        </p:nvSpPr>
        <p:spPr/>
        <p:txBody>
          <a:bodyPr/>
          <a:lstStyle/>
          <a:p>
            <a:r>
              <a:rPr lang="en-US"/>
              <a:t>//2025</a:t>
            </a:r>
            <a:endParaRPr lang="en-GB"/>
          </a:p>
        </p:txBody>
      </p:sp>
      <p:sp>
        <p:nvSpPr>
          <p:cNvPr id="5" name="Footer Placeholder 4">
            <a:extLst>
              <a:ext uri="{FF2B5EF4-FFF2-40B4-BE49-F238E27FC236}">
                <a16:creationId xmlns:a16="http://schemas.microsoft.com/office/drawing/2014/main" id="{99E2920E-5ACE-4884-82D2-59E2846D0C94}"/>
              </a:ext>
            </a:extLst>
          </p:cNvPr>
          <p:cNvSpPr>
            <a:spLocks noGrp="1"/>
          </p:cNvSpPr>
          <p:nvPr>
            <p:ph type="ftr" sz="quarter" idx="11"/>
          </p:nvPr>
        </p:nvSpPr>
        <p:spPr/>
        <p:txBody>
          <a:bodyPr/>
          <a:lstStyle/>
          <a:p>
            <a:r>
              <a:rPr lang="en-GB"/>
              <a:t>UNIDO QI for Solar PV - SPC Results Presentation</a:t>
            </a:r>
          </a:p>
        </p:txBody>
      </p:sp>
      <p:sp>
        <p:nvSpPr>
          <p:cNvPr id="6" name="Slide Number Placeholder 5">
            <a:extLst>
              <a:ext uri="{FF2B5EF4-FFF2-40B4-BE49-F238E27FC236}">
                <a16:creationId xmlns:a16="http://schemas.microsoft.com/office/drawing/2014/main" id="{599C7ED8-36E7-891C-DD89-01D20B7588A2}"/>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3947095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AEFD2B-4401-38A7-D929-FC7F8AF317F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67E8FD7-53E6-65C3-E30D-AE037C4FD5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E6B1F2-492C-F18A-1534-72C7AA0C046C}"/>
              </a:ext>
            </a:extLst>
          </p:cNvPr>
          <p:cNvSpPr>
            <a:spLocks noGrp="1"/>
          </p:cNvSpPr>
          <p:nvPr>
            <p:ph type="dt" sz="half" idx="10"/>
          </p:nvPr>
        </p:nvSpPr>
        <p:spPr/>
        <p:txBody>
          <a:bodyPr/>
          <a:lstStyle/>
          <a:p>
            <a:r>
              <a:rPr lang="en-US"/>
              <a:t>//2025</a:t>
            </a:r>
            <a:endParaRPr lang="en-GB"/>
          </a:p>
        </p:txBody>
      </p:sp>
      <p:sp>
        <p:nvSpPr>
          <p:cNvPr id="5" name="Footer Placeholder 4">
            <a:extLst>
              <a:ext uri="{FF2B5EF4-FFF2-40B4-BE49-F238E27FC236}">
                <a16:creationId xmlns:a16="http://schemas.microsoft.com/office/drawing/2014/main" id="{DD9DA2D1-2D1E-E354-26ED-E8636514ADA4}"/>
              </a:ext>
            </a:extLst>
          </p:cNvPr>
          <p:cNvSpPr>
            <a:spLocks noGrp="1"/>
          </p:cNvSpPr>
          <p:nvPr>
            <p:ph type="ftr" sz="quarter" idx="11"/>
          </p:nvPr>
        </p:nvSpPr>
        <p:spPr/>
        <p:txBody>
          <a:bodyPr/>
          <a:lstStyle/>
          <a:p>
            <a:r>
              <a:rPr lang="en-GB"/>
              <a:t>UNIDO QI for Solar PV - SPC Results Presentation</a:t>
            </a:r>
          </a:p>
        </p:txBody>
      </p:sp>
      <p:sp>
        <p:nvSpPr>
          <p:cNvPr id="6" name="Slide Number Placeholder 5">
            <a:extLst>
              <a:ext uri="{FF2B5EF4-FFF2-40B4-BE49-F238E27FC236}">
                <a16:creationId xmlns:a16="http://schemas.microsoft.com/office/drawing/2014/main" id="{AB149128-0877-A139-323F-91839CBBB73E}"/>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3925655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spTree>
      <p:nvGrpSpPr>
        <p:cNvPr id="1" name="Shape 24"/>
        <p:cNvGrpSpPr/>
        <p:nvPr/>
      </p:nvGrpSpPr>
      <p:grpSpPr>
        <a:xfrm>
          <a:off x="0" y="0"/>
          <a:ext cx="0" cy="0"/>
          <a:chOff x="0" y="0"/>
          <a:chExt cx="0" cy="0"/>
        </a:xfrm>
      </p:grpSpPr>
      <p:sp>
        <p:nvSpPr>
          <p:cNvPr id="25" name="Google Shape;25;p21"/>
          <p:cNvSpPr/>
          <p:nvPr/>
        </p:nvSpPr>
        <p:spPr>
          <a:xfrm>
            <a:off x="0" y="6392411"/>
            <a:ext cx="12192000" cy="465588"/>
          </a:xfrm>
          <a:prstGeom prst="rect">
            <a:avLst/>
          </a:prstGeom>
          <a:solidFill>
            <a:schemeClr val="accent1"/>
          </a:solidFill>
          <a:ln w="25400" cap="flat" cmpd="sng">
            <a:solidFill>
              <a:srgbClr val="7E121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sp>
        <p:nvSpPr>
          <p:cNvPr id="26" name="Google Shape;26;p21"/>
          <p:cNvSpPr txBox="1">
            <a:spLocks noGrp="1"/>
          </p:cNvSpPr>
          <p:nvPr>
            <p:ph type="title"/>
          </p:nvPr>
        </p:nvSpPr>
        <p:spPr>
          <a:xfrm>
            <a:off x="363794" y="738598"/>
            <a:ext cx="11464412" cy="2468971"/>
          </a:xfrm>
          <a:prstGeom prst="rect">
            <a:avLst/>
          </a:prstGeom>
          <a:noFill/>
          <a:ln>
            <a:noFill/>
          </a:ln>
        </p:spPr>
        <p:txBody>
          <a:bodyPr spcFirstLastPara="1" wrap="square" lIns="91425" tIns="91425" rIns="91425" bIns="91425" anchor="b" anchorCtr="0">
            <a:noAutofit/>
          </a:bodyPr>
          <a:lstStyle>
            <a:lvl1pPr marR="0" lvl="0" algn="ctr">
              <a:lnSpc>
                <a:spcPct val="90000"/>
              </a:lnSpc>
              <a:spcBef>
                <a:spcPts val="0"/>
              </a:spcBef>
              <a:spcAft>
                <a:spcPts val="0"/>
              </a:spcAft>
              <a:buClr>
                <a:schemeClr val="accent1"/>
              </a:buClr>
              <a:buSzPts val="6000"/>
              <a:buFont typeface="Carme"/>
              <a:buNone/>
              <a:defRPr sz="6000" b="0" i="0" u="none" strike="noStrike" cap="none">
                <a:solidFill>
                  <a:schemeClr val="accent1"/>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32" name="Google Shape;32;p21"/>
          <p:cNvSpPr txBox="1">
            <a:spLocks noGrp="1"/>
          </p:cNvSpPr>
          <p:nvPr>
            <p:ph type="dt" idx="10"/>
          </p:nvPr>
        </p:nvSpPr>
        <p:spPr>
          <a:xfrm>
            <a:off x="344129" y="6513368"/>
            <a:ext cx="2851355" cy="365125"/>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800"/>
              <a:buNone/>
              <a:defRPr/>
            </a:lvl2pPr>
            <a:lvl3pPr lvl="2" algn="l">
              <a:lnSpc>
                <a:spcPct val="100000"/>
              </a:lnSpc>
              <a:spcBef>
                <a:spcPts val="0"/>
              </a:spcBef>
              <a:spcAft>
                <a:spcPts val="0"/>
              </a:spcAft>
              <a:buSzPts val="1800"/>
              <a:buNone/>
              <a:defRPr/>
            </a:lvl3pPr>
            <a:lvl4pPr lvl="3" algn="l">
              <a:lnSpc>
                <a:spcPct val="100000"/>
              </a:lnSpc>
              <a:spcBef>
                <a:spcPts val="0"/>
              </a:spcBef>
              <a:spcAft>
                <a:spcPts val="0"/>
              </a:spcAft>
              <a:buSzPts val="1800"/>
              <a:buNone/>
              <a:defRPr/>
            </a:lvl4pPr>
            <a:lvl5pPr lvl="4" algn="l">
              <a:lnSpc>
                <a:spcPct val="100000"/>
              </a:lnSpc>
              <a:spcBef>
                <a:spcPts val="0"/>
              </a:spcBef>
              <a:spcAft>
                <a:spcPts val="0"/>
              </a:spcAft>
              <a:buSzPts val="1800"/>
              <a:buNone/>
              <a:defRPr/>
            </a:lvl5pPr>
            <a:lvl6pPr lvl="5" algn="l">
              <a:lnSpc>
                <a:spcPct val="100000"/>
              </a:lnSpc>
              <a:spcBef>
                <a:spcPts val="0"/>
              </a:spcBef>
              <a:spcAft>
                <a:spcPts val="0"/>
              </a:spcAft>
              <a:buSzPts val="1800"/>
              <a:buNone/>
              <a:defRPr/>
            </a:lvl6pPr>
            <a:lvl7pPr lvl="6" algn="l">
              <a:lnSpc>
                <a:spcPct val="100000"/>
              </a:lnSpc>
              <a:spcBef>
                <a:spcPts val="0"/>
              </a:spcBef>
              <a:spcAft>
                <a:spcPts val="0"/>
              </a:spcAft>
              <a:buSzPts val="1800"/>
              <a:buNone/>
              <a:defRPr/>
            </a:lvl7pPr>
            <a:lvl8pPr lvl="7" algn="l">
              <a:lnSpc>
                <a:spcPct val="100000"/>
              </a:lnSpc>
              <a:spcBef>
                <a:spcPts val="0"/>
              </a:spcBef>
              <a:spcAft>
                <a:spcPts val="0"/>
              </a:spcAft>
              <a:buSzPts val="1800"/>
              <a:buNone/>
              <a:defRPr/>
            </a:lvl8pPr>
            <a:lvl9pPr lvl="8" algn="l">
              <a:lnSpc>
                <a:spcPct val="100000"/>
              </a:lnSpc>
              <a:spcBef>
                <a:spcPts val="0"/>
              </a:spcBef>
              <a:spcAft>
                <a:spcPts val="0"/>
              </a:spcAft>
              <a:buSzPts val="1800"/>
              <a:buNone/>
              <a:defRPr/>
            </a:lvl9pPr>
          </a:lstStyle>
          <a:p>
            <a:pPr marL="0" marR="0" lvl="0" indent="0" algn="l"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rme"/>
                <a:sym typeface="Carme"/>
              </a:rPr>
              <a:t>//2025</a:t>
            </a:r>
            <a:endParaRPr kumimoji="0" sz="1200" b="0" i="0" u="none" strike="noStrike" kern="0" cap="none" spc="0" normalizeH="0" baseline="0" noProof="0">
              <a:ln>
                <a:noFill/>
              </a:ln>
              <a:solidFill>
                <a:srgbClr val="F2F2F2"/>
              </a:solidFill>
              <a:effectLst/>
              <a:uLnTx/>
              <a:uFillTx/>
              <a:latin typeface="Carme"/>
              <a:sym typeface="Carme"/>
            </a:endParaRPr>
          </a:p>
        </p:txBody>
      </p:sp>
      <p:sp>
        <p:nvSpPr>
          <p:cNvPr id="33" name="Google Shape;33;p21"/>
          <p:cNvSpPr txBox="1">
            <a:spLocks noGrp="1"/>
          </p:cNvSpPr>
          <p:nvPr>
            <p:ph type="ftr" idx="11"/>
          </p:nvPr>
        </p:nvSpPr>
        <p:spPr>
          <a:xfrm>
            <a:off x="3297492" y="6513368"/>
            <a:ext cx="5538018" cy="365125"/>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200"/>
              <a:buNone/>
              <a:defRPr/>
            </a:lvl1pPr>
            <a:lvl2pPr lvl="1" algn="l">
              <a:lnSpc>
                <a:spcPct val="100000"/>
              </a:lnSpc>
              <a:spcBef>
                <a:spcPts val="0"/>
              </a:spcBef>
              <a:spcAft>
                <a:spcPts val="0"/>
              </a:spcAft>
              <a:buSzPts val="1800"/>
              <a:buNone/>
              <a:defRPr/>
            </a:lvl2pPr>
            <a:lvl3pPr lvl="2" algn="l">
              <a:lnSpc>
                <a:spcPct val="100000"/>
              </a:lnSpc>
              <a:spcBef>
                <a:spcPts val="0"/>
              </a:spcBef>
              <a:spcAft>
                <a:spcPts val="0"/>
              </a:spcAft>
              <a:buSzPts val="1800"/>
              <a:buNone/>
              <a:defRPr/>
            </a:lvl3pPr>
            <a:lvl4pPr lvl="3" algn="l">
              <a:lnSpc>
                <a:spcPct val="100000"/>
              </a:lnSpc>
              <a:spcBef>
                <a:spcPts val="0"/>
              </a:spcBef>
              <a:spcAft>
                <a:spcPts val="0"/>
              </a:spcAft>
              <a:buSzPts val="1800"/>
              <a:buNone/>
              <a:defRPr/>
            </a:lvl4pPr>
            <a:lvl5pPr lvl="4" algn="l">
              <a:lnSpc>
                <a:spcPct val="100000"/>
              </a:lnSpc>
              <a:spcBef>
                <a:spcPts val="0"/>
              </a:spcBef>
              <a:spcAft>
                <a:spcPts val="0"/>
              </a:spcAft>
              <a:buSzPts val="1800"/>
              <a:buNone/>
              <a:defRPr/>
            </a:lvl5pPr>
            <a:lvl6pPr lvl="5" algn="l">
              <a:lnSpc>
                <a:spcPct val="100000"/>
              </a:lnSpc>
              <a:spcBef>
                <a:spcPts val="0"/>
              </a:spcBef>
              <a:spcAft>
                <a:spcPts val="0"/>
              </a:spcAft>
              <a:buSzPts val="1800"/>
              <a:buNone/>
              <a:defRPr/>
            </a:lvl6pPr>
            <a:lvl7pPr lvl="6" algn="l">
              <a:lnSpc>
                <a:spcPct val="100000"/>
              </a:lnSpc>
              <a:spcBef>
                <a:spcPts val="0"/>
              </a:spcBef>
              <a:spcAft>
                <a:spcPts val="0"/>
              </a:spcAft>
              <a:buSzPts val="1800"/>
              <a:buNone/>
              <a:defRPr/>
            </a:lvl7pPr>
            <a:lvl8pPr lvl="7" algn="l">
              <a:lnSpc>
                <a:spcPct val="100000"/>
              </a:lnSpc>
              <a:spcBef>
                <a:spcPts val="0"/>
              </a:spcBef>
              <a:spcAft>
                <a:spcPts val="0"/>
              </a:spcAft>
              <a:buSzPts val="1800"/>
              <a:buNone/>
              <a:defRPr/>
            </a:lvl8pPr>
            <a:lvl9pPr lvl="8" algn="l">
              <a:lnSpc>
                <a:spcPct val="100000"/>
              </a:lnSpc>
              <a:spcBef>
                <a:spcPts val="0"/>
              </a:spcBef>
              <a:spcAft>
                <a:spcPts val="0"/>
              </a:spcAft>
              <a:buSzPts val="1800"/>
              <a:buNone/>
              <a:defRPr/>
            </a:lvl9p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GB" sz="1200" b="0" i="0" u="none" strike="noStrike" kern="0" cap="none" spc="0" normalizeH="0" baseline="0" noProof="0">
                <a:ln>
                  <a:noFill/>
                </a:ln>
                <a:solidFill>
                  <a:srgbClr val="F2F2F2"/>
                </a:solidFill>
                <a:effectLst/>
                <a:uLnTx/>
                <a:uFillTx/>
                <a:latin typeface="Carme"/>
                <a:sym typeface="Carme"/>
              </a:rPr>
              <a:t>UNIDO QI for Solar PV - SPC Results Presentation</a:t>
            </a:r>
            <a:endParaRPr kumimoji="0" sz="1200" b="0" i="0" u="none" strike="noStrike" kern="0" cap="none" spc="0" normalizeH="0" baseline="0" noProof="0">
              <a:ln>
                <a:noFill/>
              </a:ln>
              <a:solidFill>
                <a:srgbClr val="F2F2F2"/>
              </a:solidFill>
              <a:effectLst/>
              <a:uLnTx/>
              <a:uFillTx/>
              <a:latin typeface="Carme"/>
              <a:sym typeface="Carme"/>
            </a:endParaRPr>
          </a:p>
        </p:txBody>
      </p:sp>
      <p:sp>
        <p:nvSpPr>
          <p:cNvPr id="34" name="Google Shape;34;p21"/>
          <p:cNvSpPr txBox="1">
            <a:spLocks noGrp="1"/>
          </p:cNvSpPr>
          <p:nvPr>
            <p:ph type="sldNum" idx="12"/>
          </p:nvPr>
        </p:nvSpPr>
        <p:spPr>
          <a:xfrm>
            <a:off x="8937521" y="6513368"/>
            <a:ext cx="2871020"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300"/>
              <a:buNone/>
              <a:defRPr/>
            </a:lvl1pPr>
            <a:lvl2pPr marL="0" lvl="1" indent="0" algn="r">
              <a:lnSpc>
                <a:spcPct val="100000"/>
              </a:lnSpc>
              <a:spcBef>
                <a:spcPts val="0"/>
              </a:spcBef>
              <a:spcAft>
                <a:spcPts val="0"/>
              </a:spcAft>
              <a:buSzPts val="300"/>
              <a:buNone/>
              <a:defRPr/>
            </a:lvl2pPr>
            <a:lvl3pPr marL="0" lvl="2" indent="0" algn="r">
              <a:lnSpc>
                <a:spcPct val="100000"/>
              </a:lnSpc>
              <a:spcBef>
                <a:spcPts val="0"/>
              </a:spcBef>
              <a:spcAft>
                <a:spcPts val="0"/>
              </a:spcAft>
              <a:buSzPts val="300"/>
              <a:buNone/>
              <a:defRPr/>
            </a:lvl3pPr>
            <a:lvl4pPr marL="0" lvl="3" indent="0" algn="r">
              <a:lnSpc>
                <a:spcPct val="100000"/>
              </a:lnSpc>
              <a:spcBef>
                <a:spcPts val="0"/>
              </a:spcBef>
              <a:spcAft>
                <a:spcPts val="0"/>
              </a:spcAft>
              <a:buSzPts val="300"/>
              <a:buNone/>
              <a:defRPr/>
            </a:lvl4pPr>
            <a:lvl5pPr marL="0" lvl="4" indent="0" algn="r">
              <a:lnSpc>
                <a:spcPct val="100000"/>
              </a:lnSpc>
              <a:spcBef>
                <a:spcPts val="0"/>
              </a:spcBef>
              <a:spcAft>
                <a:spcPts val="0"/>
              </a:spcAft>
              <a:buSzPts val="300"/>
              <a:buNone/>
              <a:defRPr/>
            </a:lvl5pPr>
            <a:lvl6pPr marL="0" lvl="5" indent="0" algn="r">
              <a:lnSpc>
                <a:spcPct val="100000"/>
              </a:lnSpc>
              <a:spcBef>
                <a:spcPts val="0"/>
              </a:spcBef>
              <a:spcAft>
                <a:spcPts val="0"/>
              </a:spcAft>
              <a:buSzPts val="300"/>
              <a:buNone/>
              <a:defRPr/>
            </a:lvl6pPr>
            <a:lvl7pPr marL="0" lvl="6" indent="0" algn="r">
              <a:lnSpc>
                <a:spcPct val="100000"/>
              </a:lnSpc>
              <a:spcBef>
                <a:spcPts val="0"/>
              </a:spcBef>
              <a:spcAft>
                <a:spcPts val="0"/>
              </a:spcAft>
              <a:buSzPts val="300"/>
              <a:buNone/>
              <a:defRPr/>
            </a:lvl7pPr>
            <a:lvl8pPr marL="0" lvl="7" indent="0" algn="r">
              <a:lnSpc>
                <a:spcPct val="100000"/>
              </a:lnSpc>
              <a:spcBef>
                <a:spcPts val="0"/>
              </a:spcBef>
              <a:spcAft>
                <a:spcPts val="0"/>
              </a:spcAft>
              <a:buSzPts val="300"/>
              <a:buNone/>
              <a:defRPr/>
            </a:lvl8pPr>
            <a:lvl9pPr marL="0" lvl="8" indent="0" algn="r">
              <a:lnSpc>
                <a:spcPct val="100000"/>
              </a:lnSpc>
              <a:spcBef>
                <a:spcPts val="0"/>
              </a:spcBef>
              <a:spcAft>
                <a:spcPts val="0"/>
              </a:spcAft>
              <a:buSzPts val="300"/>
              <a:buNone/>
              <a:defRPr/>
            </a:lvl9p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a:ln>
                  <a:noFill/>
                </a:ln>
                <a:solidFill>
                  <a:srgbClr val="F2F2F2"/>
                </a:solidFill>
                <a:effectLst/>
                <a:uLnTx/>
                <a:uFillTx/>
                <a:latin typeface="Carme"/>
                <a:sym typeface="Carme"/>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a:t>
            </a:fld>
            <a:endParaRPr kumimoji="0" sz="1200" b="0" i="0" u="none" strike="noStrike" kern="0" cap="none" spc="0" normalizeH="0" baseline="0" noProof="0">
              <a:ln>
                <a:noFill/>
              </a:ln>
              <a:solidFill>
                <a:srgbClr val="F2F2F2"/>
              </a:solidFill>
              <a:effectLst/>
              <a:uLnTx/>
              <a:uFillTx/>
              <a:latin typeface="Carme"/>
              <a:sym typeface="Carme"/>
            </a:endParaRPr>
          </a:p>
        </p:txBody>
      </p:sp>
      <p:grpSp>
        <p:nvGrpSpPr>
          <p:cNvPr id="12" name="Group 11">
            <a:extLst>
              <a:ext uri="{FF2B5EF4-FFF2-40B4-BE49-F238E27FC236}">
                <a16:creationId xmlns:a16="http://schemas.microsoft.com/office/drawing/2014/main" id="{995C6511-5FB9-4DC0-A1AB-7DEF4C17911F}"/>
              </a:ext>
            </a:extLst>
          </p:cNvPr>
          <p:cNvGrpSpPr/>
          <p:nvPr userDrawn="1"/>
        </p:nvGrpSpPr>
        <p:grpSpPr>
          <a:xfrm>
            <a:off x="4834925" y="5703843"/>
            <a:ext cx="7223391" cy="643749"/>
            <a:chOff x="4834925" y="5703843"/>
            <a:chExt cx="7223391" cy="643749"/>
          </a:xfrm>
        </p:grpSpPr>
        <p:pic>
          <p:nvPicPr>
            <p:cNvPr id="13" name="Google Shape;28;p21">
              <a:extLst>
                <a:ext uri="{FF2B5EF4-FFF2-40B4-BE49-F238E27FC236}">
                  <a16:creationId xmlns:a16="http://schemas.microsoft.com/office/drawing/2014/main" id="{0564E7E4-2148-47EC-B5AE-BC413D347367}"/>
                </a:ext>
              </a:extLst>
            </p:cNvPr>
            <p:cNvPicPr preferRelativeResize="0"/>
            <p:nvPr/>
          </p:nvPicPr>
          <p:blipFill rotWithShape="1">
            <a:blip r:embed="rId2">
              <a:alphaModFix/>
            </a:blip>
            <a:srcRect/>
            <a:stretch/>
          </p:blipFill>
          <p:spPr>
            <a:xfrm>
              <a:off x="6136944" y="5801548"/>
              <a:ext cx="1152250" cy="499985"/>
            </a:xfrm>
            <a:prstGeom prst="rect">
              <a:avLst/>
            </a:prstGeom>
            <a:noFill/>
            <a:ln>
              <a:noFill/>
            </a:ln>
          </p:spPr>
        </p:pic>
        <p:pic>
          <p:nvPicPr>
            <p:cNvPr id="14" name="Google Shape;29;p21">
              <a:extLst>
                <a:ext uri="{FF2B5EF4-FFF2-40B4-BE49-F238E27FC236}">
                  <a16:creationId xmlns:a16="http://schemas.microsoft.com/office/drawing/2014/main" id="{9B1451A5-E560-4A41-BF9D-340D91A927E8}"/>
                </a:ext>
              </a:extLst>
            </p:cNvPr>
            <p:cNvPicPr preferRelativeResize="0"/>
            <p:nvPr/>
          </p:nvPicPr>
          <p:blipFill rotWithShape="1">
            <a:blip r:embed="rId3">
              <a:alphaModFix/>
            </a:blip>
            <a:srcRect/>
            <a:stretch/>
          </p:blipFill>
          <p:spPr>
            <a:xfrm>
              <a:off x="8711862" y="5789762"/>
              <a:ext cx="2158478" cy="498108"/>
            </a:xfrm>
            <a:prstGeom prst="rect">
              <a:avLst/>
            </a:prstGeom>
            <a:noFill/>
            <a:ln>
              <a:noFill/>
            </a:ln>
          </p:spPr>
        </p:pic>
        <p:pic>
          <p:nvPicPr>
            <p:cNvPr id="15" name="Google Shape;30;p21">
              <a:extLst>
                <a:ext uri="{FF2B5EF4-FFF2-40B4-BE49-F238E27FC236}">
                  <a16:creationId xmlns:a16="http://schemas.microsoft.com/office/drawing/2014/main" id="{EE4A9B5A-4A91-420B-AD8E-843E742F2E49}"/>
                </a:ext>
              </a:extLst>
            </p:cNvPr>
            <p:cNvPicPr preferRelativeResize="0"/>
            <p:nvPr/>
          </p:nvPicPr>
          <p:blipFill rotWithShape="1">
            <a:blip r:embed="rId4">
              <a:alphaModFix/>
            </a:blip>
            <a:srcRect/>
            <a:stretch/>
          </p:blipFill>
          <p:spPr>
            <a:xfrm>
              <a:off x="7314377" y="5739979"/>
              <a:ext cx="1283951" cy="607613"/>
            </a:xfrm>
            <a:prstGeom prst="rect">
              <a:avLst/>
            </a:prstGeom>
            <a:noFill/>
            <a:ln>
              <a:noFill/>
            </a:ln>
          </p:spPr>
        </p:pic>
        <p:pic>
          <p:nvPicPr>
            <p:cNvPr id="16" name="Google Shape;31;p21">
              <a:extLst>
                <a:ext uri="{FF2B5EF4-FFF2-40B4-BE49-F238E27FC236}">
                  <a16:creationId xmlns:a16="http://schemas.microsoft.com/office/drawing/2014/main" id="{1D2E7C10-6ACC-48DA-98F9-D309E5CD8700}"/>
                </a:ext>
              </a:extLst>
            </p:cNvPr>
            <p:cNvPicPr preferRelativeResize="0"/>
            <p:nvPr/>
          </p:nvPicPr>
          <p:blipFill rotWithShape="1">
            <a:blip r:embed="rId5">
              <a:alphaModFix/>
            </a:blip>
            <a:srcRect/>
            <a:stretch/>
          </p:blipFill>
          <p:spPr>
            <a:xfrm>
              <a:off x="10980904" y="5703843"/>
              <a:ext cx="1077412" cy="615464"/>
            </a:xfrm>
            <a:prstGeom prst="rect">
              <a:avLst/>
            </a:prstGeom>
            <a:noFill/>
            <a:ln>
              <a:noFill/>
            </a:ln>
          </p:spPr>
        </p:pic>
        <p:pic>
          <p:nvPicPr>
            <p:cNvPr id="17" name="Picture 16">
              <a:extLst>
                <a:ext uri="{FF2B5EF4-FFF2-40B4-BE49-F238E27FC236}">
                  <a16:creationId xmlns:a16="http://schemas.microsoft.com/office/drawing/2014/main" id="{386930A4-22E6-4383-AAC1-E47278C9B2A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34925" y="5897810"/>
              <a:ext cx="1231576" cy="449162"/>
            </a:xfrm>
            <a:prstGeom prst="rect">
              <a:avLst/>
            </a:prstGeom>
          </p:spPr>
        </p:pic>
      </p:grpSp>
    </p:spTree>
    <p:extLst>
      <p:ext uri="{BB962C8B-B14F-4D97-AF65-F5344CB8AC3E}">
        <p14:creationId xmlns:p14="http://schemas.microsoft.com/office/powerpoint/2010/main" val="2441027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1"/>
        <p:cNvGrpSpPr/>
        <p:nvPr/>
      </p:nvGrpSpPr>
      <p:grpSpPr>
        <a:xfrm>
          <a:off x="0" y="0"/>
          <a:ext cx="0" cy="0"/>
          <a:chOff x="0" y="0"/>
          <a:chExt cx="0" cy="0"/>
        </a:xfrm>
      </p:grpSpPr>
      <p:sp>
        <p:nvSpPr>
          <p:cNvPr id="42" name="Google Shape;42;p22"/>
          <p:cNvSpPr txBox="1">
            <a:spLocks noGrp="1"/>
          </p:cNvSpPr>
          <p:nvPr>
            <p:ph type="body" idx="1"/>
          </p:nvPr>
        </p:nvSpPr>
        <p:spPr>
          <a:xfrm>
            <a:off x="258096" y="1629103"/>
            <a:ext cx="5631425" cy="4547859"/>
          </a:xfrm>
          <a:prstGeom prst="rect">
            <a:avLst/>
          </a:prstGeom>
          <a:noFill/>
          <a:ln>
            <a:noFill/>
          </a:ln>
        </p:spPr>
        <p:txBody>
          <a:bodyPr spcFirstLastPara="1" wrap="square" lIns="91425" tIns="91425" rIns="91425" bIns="91425" anchor="t" anchorCtr="0">
            <a:noAutofit/>
          </a:bodyPr>
          <a:lstStyle>
            <a:lvl1pPr marL="457200" marR="0" lvl="0" indent="-406400" algn="l">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rme"/>
                <a:ea typeface="Carme"/>
                <a:cs typeface="Carme"/>
                <a:sym typeface="Carme"/>
              </a:defRPr>
            </a:lvl2pPr>
            <a:lvl3pPr marL="1371600" marR="0" lvl="2"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rme"/>
                <a:ea typeface="Carme"/>
                <a:cs typeface="Carme"/>
                <a:sym typeface="Carme"/>
              </a:defRPr>
            </a:lvl3pPr>
            <a:lvl4pPr marL="1828800" marR="0" lvl="3"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4pPr>
            <a:lvl5pPr marL="2286000" marR="0" lvl="4"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9pPr>
          </a:lstStyle>
          <a:p>
            <a:endParaRPr/>
          </a:p>
        </p:txBody>
      </p:sp>
      <p:sp>
        <p:nvSpPr>
          <p:cNvPr id="43" name="Google Shape;43;p22"/>
          <p:cNvSpPr txBox="1">
            <a:spLocks noGrp="1"/>
          </p:cNvSpPr>
          <p:nvPr>
            <p:ph type="body" idx="2"/>
          </p:nvPr>
        </p:nvSpPr>
        <p:spPr>
          <a:xfrm>
            <a:off x="6066503" y="1629104"/>
            <a:ext cx="5742039" cy="4547858"/>
          </a:xfrm>
          <a:prstGeom prst="rect">
            <a:avLst/>
          </a:prstGeom>
          <a:noFill/>
          <a:ln>
            <a:noFill/>
          </a:ln>
        </p:spPr>
        <p:txBody>
          <a:bodyPr spcFirstLastPara="1" wrap="square" lIns="91425" tIns="91425" rIns="91425" bIns="91425" anchor="t" anchorCtr="0">
            <a:noAutofit/>
          </a:bodyPr>
          <a:lstStyle>
            <a:lvl1pPr marL="457200" marR="0" lvl="0" indent="-406400" algn="l">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rme"/>
                <a:ea typeface="Carme"/>
                <a:cs typeface="Carme"/>
                <a:sym typeface="Carme"/>
              </a:defRPr>
            </a:lvl2pPr>
            <a:lvl3pPr marL="1371600" marR="0" lvl="2"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rme"/>
                <a:ea typeface="Carme"/>
                <a:cs typeface="Carme"/>
                <a:sym typeface="Carme"/>
              </a:defRPr>
            </a:lvl3pPr>
            <a:lvl4pPr marL="1828800" marR="0" lvl="3"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4pPr>
            <a:lvl5pPr marL="2286000" marR="0" lvl="4"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9pPr>
          </a:lstStyle>
          <a:p>
            <a:endParaRPr/>
          </a:p>
        </p:txBody>
      </p:sp>
      <p:sp>
        <p:nvSpPr>
          <p:cNvPr id="44" name="Google Shape;44;p22"/>
          <p:cNvSpPr txBox="1">
            <a:spLocks noGrp="1"/>
          </p:cNvSpPr>
          <p:nvPr>
            <p:ph type="dt" idx="10"/>
          </p:nvPr>
        </p:nvSpPr>
        <p:spPr>
          <a:xfrm>
            <a:off x="344129" y="6504131"/>
            <a:ext cx="2851355" cy="365125"/>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F2F2F2"/>
              </a:buClr>
              <a:buSzPts val="1200"/>
              <a:buFont typeface="Carme"/>
              <a:buNone/>
              <a:defRPr sz="1200" b="0" i="0" u="none" strike="noStrike" cap="none">
                <a:solidFill>
                  <a:srgbClr val="F2F2F2"/>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2pPr>
            <a:lvl3pPr marR="0" lvl="2"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3pPr>
            <a:lvl4pPr marR="0" lvl="3"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4pPr>
            <a:lvl5pPr marR="0" lvl="4"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5pPr>
            <a:lvl6pPr marR="0" lvl="5"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6pPr>
            <a:lvl7pPr marR="0" lvl="6"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7pPr>
            <a:lvl8pPr marR="0" lvl="7"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8pPr>
            <a:lvl9pPr marR="0" lvl="8"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9pPr>
          </a:lstStyle>
          <a:p>
            <a:pPr marL="0" marR="0" lvl="0" indent="0" algn="l"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//2025</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45" name="Google Shape;45;p22"/>
          <p:cNvSpPr txBox="1">
            <a:spLocks noGrp="1"/>
          </p:cNvSpPr>
          <p:nvPr>
            <p:ph type="ftr" idx="11"/>
          </p:nvPr>
        </p:nvSpPr>
        <p:spPr>
          <a:xfrm>
            <a:off x="3297492" y="6504131"/>
            <a:ext cx="5538018" cy="365125"/>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F2F2F2"/>
              </a:buClr>
              <a:buSzPts val="1200"/>
              <a:buFont typeface="Carme"/>
              <a:buNone/>
              <a:defRPr sz="1200" b="0" i="0" u="none" strike="noStrike" cap="none">
                <a:solidFill>
                  <a:srgbClr val="F2F2F2"/>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2pPr>
            <a:lvl3pPr marR="0" lvl="2"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3pPr>
            <a:lvl4pPr marR="0" lvl="3"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4pPr>
            <a:lvl5pPr marR="0" lvl="4"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5pPr>
            <a:lvl6pPr marR="0" lvl="5"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6pPr>
            <a:lvl7pPr marR="0" lvl="6"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7pPr>
            <a:lvl8pPr marR="0" lvl="7"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8pPr>
            <a:lvl9pPr marR="0" lvl="8"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9p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GB"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46" name="Google Shape;46;p22"/>
          <p:cNvSpPr txBox="1">
            <a:spLocks noGrp="1"/>
          </p:cNvSpPr>
          <p:nvPr>
            <p:ph type="sldNum" idx="12"/>
          </p:nvPr>
        </p:nvSpPr>
        <p:spPr>
          <a:xfrm>
            <a:off x="8937521" y="6504131"/>
            <a:ext cx="287102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F2F2F2"/>
              </a:buClr>
              <a:buSzPts val="300"/>
              <a:buFont typeface="Carme"/>
              <a:buNone/>
              <a:defRPr sz="1200" b="0" i="0" u="none" strike="noStrike" cap="none">
                <a:solidFill>
                  <a:srgbClr val="F2F2F2"/>
                </a:solidFill>
                <a:latin typeface="Calibri"/>
                <a:ea typeface="Calibri"/>
                <a:cs typeface="Calibri"/>
                <a:sym typeface="Calibri"/>
              </a:defRPr>
            </a:lvl1pPr>
            <a:lvl2pPr marL="0" marR="0" lvl="1" indent="0" algn="r">
              <a:lnSpc>
                <a:spcPct val="100000"/>
              </a:lnSpc>
              <a:spcBef>
                <a:spcPts val="0"/>
              </a:spcBef>
              <a:spcAft>
                <a:spcPts val="0"/>
              </a:spcAft>
              <a:buClr>
                <a:srgbClr val="F2F2F2"/>
              </a:buClr>
              <a:buSzPts val="300"/>
              <a:buFont typeface="Carme"/>
              <a:buNone/>
              <a:defRPr sz="1200" b="0" i="0" u="none" strike="noStrike" cap="none">
                <a:solidFill>
                  <a:srgbClr val="F2F2F2"/>
                </a:solidFill>
                <a:latin typeface="Calibri"/>
                <a:ea typeface="Calibri"/>
                <a:cs typeface="Calibri"/>
                <a:sym typeface="Calibri"/>
              </a:defRPr>
            </a:lvl2pPr>
            <a:lvl3pPr marL="0" marR="0" lvl="2" indent="0" algn="r">
              <a:lnSpc>
                <a:spcPct val="100000"/>
              </a:lnSpc>
              <a:spcBef>
                <a:spcPts val="0"/>
              </a:spcBef>
              <a:spcAft>
                <a:spcPts val="0"/>
              </a:spcAft>
              <a:buClr>
                <a:srgbClr val="F2F2F2"/>
              </a:buClr>
              <a:buSzPts val="300"/>
              <a:buFont typeface="Carme"/>
              <a:buNone/>
              <a:defRPr sz="1200" b="0" i="0" u="none" strike="noStrike" cap="none">
                <a:solidFill>
                  <a:srgbClr val="F2F2F2"/>
                </a:solidFill>
                <a:latin typeface="Calibri"/>
                <a:ea typeface="Calibri"/>
                <a:cs typeface="Calibri"/>
                <a:sym typeface="Calibri"/>
              </a:defRPr>
            </a:lvl3pPr>
            <a:lvl4pPr marL="0" marR="0" lvl="3" indent="0" algn="r">
              <a:lnSpc>
                <a:spcPct val="100000"/>
              </a:lnSpc>
              <a:spcBef>
                <a:spcPts val="0"/>
              </a:spcBef>
              <a:spcAft>
                <a:spcPts val="0"/>
              </a:spcAft>
              <a:buClr>
                <a:srgbClr val="F2F2F2"/>
              </a:buClr>
              <a:buSzPts val="300"/>
              <a:buFont typeface="Carme"/>
              <a:buNone/>
              <a:defRPr sz="1200" b="0" i="0" u="none" strike="noStrike" cap="none">
                <a:solidFill>
                  <a:srgbClr val="F2F2F2"/>
                </a:solidFill>
                <a:latin typeface="Calibri"/>
                <a:ea typeface="Calibri"/>
                <a:cs typeface="Calibri"/>
                <a:sym typeface="Calibri"/>
              </a:defRPr>
            </a:lvl4pPr>
            <a:lvl5pPr marL="0" marR="0" lvl="4" indent="0" algn="r">
              <a:lnSpc>
                <a:spcPct val="100000"/>
              </a:lnSpc>
              <a:spcBef>
                <a:spcPts val="0"/>
              </a:spcBef>
              <a:spcAft>
                <a:spcPts val="0"/>
              </a:spcAft>
              <a:buClr>
                <a:srgbClr val="F2F2F2"/>
              </a:buClr>
              <a:buSzPts val="300"/>
              <a:buFont typeface="Carme"/>
              <a:buNone/>
              <a:defRPr sz="1200" b="0" i="0" u="none" strike="noStrike" cap="none">
                <a:solidFill>
                  <a:srgbClr val="F2F2F2"/>
                </a:solidFill>
                <a:latin typeface="Calibri"/>
                <a:ea typeface="Calibri"/>
                <a:cs typeface="Calibri"/>
                <a:sym typeface="Calibri"/>
              </a:defRPr>
            </a:lvl5pPr>
            <a:lvl6pPr marL="0" marR="0" lvl="5" indent="0" algn="r">
              <a:lnSpc>
                <a:spcPct val="100000"/>
              </a:lnSpc>
              <a:spcBef>
                <a:spcPts val="0"/>
              </a:spcBef>
              <a:spcAft>
                <a:spcPts val="0"/>
              </a:spcAft>
              <a:buClr>
                <a:srgbClr val="F2F2F2"/>
              </a:buClr>
              <a:buSzPts val="300"/>
              <a:buFont typeface="Carme"/>
              <a:buNone/>
              <a:defRPr sz="1200" b="0" i="0" u="none" strike="noStrike" cap="none">
                <a:solidFill>
                  <a:srgbClr val="F2F2F2"/>
                </a:solidFill>
                <a:latin typeface="Calibri"/>
                <a:ea typeface="Calibri"/>
                <a:cs typeface="Calibri"/>
                <a:sym typeface="Calibri"/>
              </a:defRPr>
            </a:lvl6pPr>
            <a:lvl7pPr marL="0" marR="0" lvl="6" indent="0" algn="r">
              <a:lnSpc>
                <a:spcPct val="100000"/>
              </a:lnSpc>
              <a:spcBef>
                <a:spcPts val="0"/>
              </a:spcBef>
              <a:spcAft>
                <a:spcPts val="0"/>
              </a:spcAft>
              <a:buClr>
                <a:srgbClr val="F2F2F2"/>
              </a:buClr>
              <a:buSzPts val="300"/>
              <a:buFont typeface="Carme"/>
              <a:buNone/>
              <a:defRPr sz="1200" b="0" i="0" u="none" strike="noStrike" cap="none">
                <a:solidFill>
                  <a:srgbClr val="F2F2F2"/>
                </a:solidFill>
                <a:latin typeface="Calibri"/>
                <a:ea typeface="Calibri"/>
                <a:cs typeface="Calibri"/>
                <a:sym typeface="Calibri"/>
              </a:defRPr>
            </a:lvl7pPr>
            <a:lvl8pPr marL="0" marR="0" lvl="7" indent="0" algn="r">
              <a:lnSpc>
                <a:spcPct val="100000"/>
              </a:lnSpc>
              <a:spcBef>
                <a:spcPts val="0"/>
              </a:spcBef>
              <a:spcAft>
                <a:spcPts val="0"/>
              </a:spcAft>
              <a:buClr>
                <a:srgbClr val="F2F2F2"/>
              </a:buClr>
              <a:buSzPts val="300"/>
              <a:buFont typeface="Carme"/>
              <a:buNone/>
              <a:defRPr sz="1200" b="0" i="0" u="none" strike="noStrike" cap="none">
                <a:solidFill>
                  <a:srgbClr val="F2F2F2"/>
                </a:solidFill>
                <a:latin typeface="Calibri"/>
                <a:ea typeface="Calibri"/>
                <a:cs typeface="Calibri"/>
                <a:sym typeface="Calibri"/>
              </a:defRPr>
            </a:lvl8pPr>
            <a:lvl9pPr marL="0" marR="0" lvl="8" indent="0" algn="r">
              <a:lnSpc>
                <a:spcPct val="100000"/>
              </a:lnSpc>
              <a:spcBef>
                <a:spcPts val="0"/>
              </a:spcBef>
              <a:spcAft>
                <a:spcPts val="0"/>
              </a:spcAft>
              <a:buClr>
                <a:srgbClr val="F2F2F2"/>
              </a:buClr>
              <a:buSzPts val="300"/>
              <a:buFont typeface="Carme"/>
              <a:buNone/>
              <a:defRPr sz="1200" b="0" i="0" u="none" strike="noStrike" cap="none">
                <a:solidFill>
                  <a:srgbClr val="F2F2F2"/>
                </a:solidFill>
                <a:latin typeface="Calibri"/>
                <a:ea typeface="Calibri"/>
                <a:cs typeface="Calibri"/>
                <a:sym typeface="Calibri"/>
              </a:defRPr>
            </a:lvl9p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a:t>
            </a:fld>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47" name="Google Shape;47;p22"/>
          <p:cNvSpPr txBox="1">
            <a:spLocks noGrp="1"/>
          </p:cNvSpPr>
          <p:nvPr>
            <p:ph type="title"/>
          </p:nvPr>
        </p:nvSpPr>
        <p:spPr>
          <a:xfrm>
            <a:off x="762593" y="406401"/>
            <a:ext cx="7660971" cy="840108"/>
          </a:xfrm>
          <a:prstGeom prst="rect">
            <a:avLst/>
          </a:prstGeom>
          <a:noFill/>
          <a:ln>
            <a:noFill/>
          </a:ln>
        </p:spPr>
        <p:txBody>
          <a:bodyPr spcFirstLastPara="1" wrap="square" lIns="91425" tIns="91425" rIns="91425" bIns="91425" anchor="ctr" anchorCtr="0">
            <a:noAutofit/>
          </a:bodyPr>
          <a:lstStyle>
            <a:lvl1pPr marR="0" lvl="0" algn="l">
              <a:lnSpc>
                <a:spcPct val="90000"/>
              </a:lnSpc>
              <a:spcBef>
                <a:spcPts val="0"/>
              </a:spcBef>
              <a:spcAft>
                <a:spcPts val="0"/>
              </a:spcAft>
              <a:buClr>
                <a:schemeClr val="dk1"/>
              </a:buClr>
              <a:buSzPts val="3600"/>
              <a:buFont typeface="Carme"/>
              <a:buNone/>
              <a:defRPr sz="36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Tree>
    <p:extLst>
      <p:ext uri="{BB962C8B-B14F-4D97-AF65-F5344CB8AC3E}">
        <p14:creationId xmlns:p14="http://schemas.microsoft.com/office/powerpoint/2010/main" val="3151671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35"/>
        <p:cNvGrpSpPr/>
        <p:nvPr/>
      </p:nvGrpSpPr>
      <p:grpSpPr>
        <a:xfrm>
          <a:off x="0" y="0"/>
          <a:ext cx="0" cy="0"/>
          <a:chOff x="0" y="0"/>
          <a:chExt cx="0" cy="0"/>
        </a:xfrm>
      </p:grpSpPr>
      <p:sp>
        <p:nvSpPr>
          <p:cNvPr id="36" name="Google Shape;36;p23"/>
          <p:cNvSpPr txBox="1">
            <a:spLocks noGrp="1"/>
          </p:cNvSpPr>
          <p:nvPr>
            <p:ph type="title"/>
          </p:nvPr>
        </p:nvSpPr>
        <p:spPr>
          <a:xfrm>
            <a:off x="773722" y="350982"/>
            <a:ext cx="7686787" cy="1005985"/>
          </a:xfrm>
          <a:prstGeom prst="rect">
            <a:avLst/>
          </a:prstGeom>
          <a:noFill/>
          <a:ln>
            <a:noFill/>
          </a:ln>
        </p:spPr>
        <p:txBody>
          <a:bodyPr spcFirstLastPara="1" wrap="square" lIns="121875" tIns="121875" rIns="121875" bIns="121875" anchor="t" anchorCtr="0">
            <a:noAutofit/>
          </a:bodyPr>
          <a:lstStyle>
            <a:lvl1pPr lvl="0" algn="l">
              <a:lnSpc>
                <a:spcPct val="100000"/>
              </a:lnSpc>
              <a:spcBef>
                <a:spcPts val="0"/>
              </a:spcBef>
              <a:spcAft>
                <a:spcPts val="0"/>
              </a:spcAft>
              <a:buSzPts val="2800"/>
              <a:buNone/>
              <a:defRPr>
                <a:latin typeface="Calibri"/>
                <a:ea typeface="Calibri"/>
                <a:cs typeface="Calibri"/>
                <a:sym typeface="Calibri"/>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7" name="Google Shape;37;p23"/>
          <p:cNvSpPr txBox="1">
            <a:spLocks noGrp="1"/>
          </p:cNvSpPr>
          <p:nvPr>
            <p:ph type="body" idx="1"/>
          </p:nvPr>
        </p:nvSpPr>
        <p:spPr>
          <a:xfrm>
            <a:off x="415599" y="1536633"/>
            <a:ext cx="11360800" cy="4680990"/>
          </a:xfrm>
          <a:prstGeom prst="rect">
            <a:avLst/>
          </a:prstGeom>
          <a:noFill/>
          <a:ln>
            <a:noFill/>
          </a:ln>
        </p:spPr>
        <p:txBody>
          <a:bodyPr spcFirstLastPara="1" wrap="square" lIns="121875" tIns="121875" rIns="121875" bIns="121875" anchor="t" anchorCtr="0">
            <a:noAutofit/>
          </a:bodyPr>
          <a:lstStyle>
            <a:lvl1pPr marL="457200" lvl="0" indent="-342900" algn="l">
              <a:lnSpc>
                <a:spcPct val="115000"/>
              </a:lnSpc>
              <a:spcBef>
                <a:spcPts val="0"/>
              </a:spcBef>
              <a:spcAft>
                <a:spcPts val="0"/>
              </a:spcAft>
              <a:buSzPts val="1800"/>
              <a:buChar char="●"/>
              <a:defRPr>
                <a:latin typeface="Calibri"/>
                <a:ea typeface="Calibri"/>
                <a:cs typeface="Calibri"/>
                <a:sym typeface="Calibri"/>
              </a:defRPr>
            </a:lvl1pPr>
            <a:lvl2pPr marL="914400" lvl="1" indent="-317500" algn="l">
              <a:lnSpc>
                <a:spcPct val="115000"/>
              </a:lnSpc>
              <a:spcBef>
                <a:spcPts val="2133"/>
              </a:spcBef>
              <a:spcAft>
                <a:spcPts val="0"/>
              </a:spcAft>
              <a:buSzPts val="1400"/>
              <a:buChar char="○"/>
              <a:defRPr/>
            </a:lvl2pPr>
            <a:lvl3pPr marL="1371600" lvl="2" indent="-317500" algn="l">
              <a:lnSpc>
                <a:spcPct val="115000"/>
              </a:lnSpc>
              <a:spcBef>
                <a:spcPts val="2133"/>
              </a:spcBef>
              <a:spcAft>
                <a:spcPts val="0"/>
              </a:spcAft>
              <a:buSzPts val="1400"/>
              <a:buChar char="■"/>
              <a:defRPr/>
            </a:lvl3pPr>
            <a:lvl4pPr marL="1828800" lvl="3" indent="-317500" algn="l">
              <a:lnSpc>
                <a:spcPct val="115000"/>
              </a:lnSpc>
              <a:spcBef>
                <a:spcPts val="2133"/>
              </a:spcBef>
              <a:spcAft>
                <a:spcPts val="0"/>
              </a:spcAft>
              <a:buSzPts val="1400"/>
              <a:buChar char="●"/>
              <a:defRPr/>
            </a:lvl4pPr>
            <a:lvl5pPr marL="2286000" lvl="4" indent="-317500" algn="l">
              <a:lnSpc>
                <a:spcPct val="115000"/>
              </a:lnSpc>
              <a:spcBef>
                <a:spcPts val="2133"/>
              </a:spcBef>
              <a:spcAft>
                <a:spcPts val="0"/>
              </a:spcAft>
              <a:buSzPts val="1400"/>
              <a:buChar char="○"/>
              <a:defRPr/>
            </a:lvl5pPr>
            <a:lvl6pPr marL="2743200" lvl="5" indent="-317500" algn="l">
              <a:lnSpc>
                <a:spcPct val="115000"/>
              </a:lnSpc>
              <a:spcBef>
                <a:spcPts val="2133"/>
              </a:spcBef>
              <a:spcAft>
                <a:spcPts val="0"/>
              </a:spcAft>
              <a:buSzPts val="1400"/>
              <a:buChar char="■"/>
              <a:defRPr/>
            </a:lvl6pPr>
            <a:lvl7pPr marL="3200400" lvl="6" indent="-317500" algn="l">
              <a:lnSpc>
                <a:spcPct val="115000"/>
              </a:lnSpc>
              <a:spcBef>
                <a:spcPts val="2133"/>
              </a:spcBef>
              <a:spcAft>
                <a:spcPts val="0"/>
              </a:spcAft>
              <a:buSzPts val="1400"/>
              <a:buChar char="●"/>
              <a:defRPr/>
            </a:lvl7pPr>
            <a:lvl8pPr marL="3657600" lvl="7" indent="-317500" algn="l">
              <a:lnSpc>
                <a:spcPct val="115000"/>
              </a:lnSpc>
              <a:spcBef>
                <a:spcPts val="2133"/>
              </a:spcBef>
              <a:spcAft>
                <a:spcPts val="0"/>
              </a:spcAft>
              <a:buSzPts val="1400"/>
              <a:buChar char="○"/>
              <a:defRPr/>
            </a:lvl8pPr>
            <a:lvl9pPr marL="4114800" lvl="8" indent="-317500" algn="l">
              <a:lnSpc>
                <a:spcPct val="115000"/>
              </a:lnSpc>
              <a:spcBef>
                <a:spcPts val="2133"/>
              </a:spcBef>
              <a:spcAft>
                <a:spcPts val="2133"/>
              </a:spcAft>
              <a:buSzPts val="1400"/>
              <a:buChar char="■"/>
              <a:defRPr/>
            </a:lvl9pPr>
          </a:lstStyle>
          <a:p>
            <a:endParaRPr/>
          </a:p>
        </p:txBody>
      </p:sp>
      <p:sp>
        <p:nvSpPr>
          <p:cNvPr id="38" name="Google Shape;38;p23"/>
          <p:cNvSpPr txBox="1">
            <a:spLocks noGrp="1"/>
          </p:cNvSpPr>
          <p:nvPr>
            <p:ph type="dt" idx="10"/>
          </p:nvPr>
        </p:nvSpPr>
        <p:spPr>
          <a:xfrm>
            <a:off x="344129" y="6494894"/>
            <a:ext cx="2851355" cy="365125"/>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F2F2F2"/>
              </a:buClr>
              <a:buSzPts val="1200"/>
              <a:buFont typeface="Carme"/>
              <a:buNone/>
              <a:defRPr sz="1200" b="0" i="0" u="none" strike="noStrike" cap="none">
                <a:solidFill>
                  <a:srgbClr val="F2F2F2"/>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2pPr>
            <a:lvl3pPr marR="0" lvl="2"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3pPr>
            <a:lvl4pPr marR="0" lvl="3"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4pPr>
            <a:lvl5pPr marR="0" lvl="4"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5pPr>
            <a:lvl6pPr marR="0" lvl="5"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6pPr>
            <a:lvl7pPr marR="0" lvl="6"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7pPr>
            <a:lvl8pPr marR="0" lvl="7"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8pPr>
            <a:lvl9pPr marR="0" lvl="8"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9pPr>
          </a:lstStyle>
          <a:p>
            <a:pPr marL="0" marR="0" lvl="0" indent="0" algn="l"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//2025</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39" name="Google Shape;39;p23"/>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F2F2F2"/>
              </a:buClr>
              <a:buSzPts val="1200"/>
              <a:buFont typeface="Carme"/>
              <a:buNone/>
              <a:defRPr sz="1200" b="0" i="0" u="none" strike="noStrike" cap="none">
                <a:solidFill>
                  <a:srgbClr val="F2F2F2"/>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2pPr>
            <a:lvl3pPr marR="0" lvl="2"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3pPr>
            <a:lvl4pPr marR="0" lvl="3"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4pPr>
            <a:lvl5pPr marR="0" lvl="4"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5pPr>
            <a:lvl6pPr marR="0" lvl="5"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6pPr>
            <a:lvl7pPr marR="0" lvl="6"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7pPr>
            <a:lvl8pPr marR="0" lvl="7"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8pPr>
            <a:lvl9pPr marR="0" lvl="8" algn="l">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9p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GB"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40" name="Google Shape;40;p23"/>
          <p:cNvSpPr txBox="1"/>
          <p:nvPr/>
        </p:nvSpPr>
        <p:spPr>
          <a:xfrm>
            <a:off x="8937518" y="6519880"/>
            <a:ext cx="2871020" cy="365125"/>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a:t>
            </a:fld>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597477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33C60-2BD9-14CE-0DDA-A91568389F7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5AB109B-1019-F209-8C2A-985EF4E40E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0E83D0-5D52-1FEF-7352-F959C5EC563A}"/>
              </a:ext>
            </a:extLst>
          </p:cNvPr>
          <p:cNvSpPr>
            <a:spLocks noGrp="1"/>
          </p:cNvSpPr>
          <p:nvPr>
            <p:ph type="dt" sz="half" idx="10"/>
          </p:nvPr>
        </p:nvSpPr>
        <p:spPr/>
        <p:txBody>
          <a:bodyPr/>
          <a:lstStyle/>
          <a:p>
            <a:r>
              <a:rPr lang="en-US"/>
              <a:t>//2025</a:t>
            </a:r>
            <a:endParaRPr lang="en-GB"/>
          </a:p>
        </p:txBody>
      </p:sp>
      <p:sp>
        <p:nvSpPr>
          <p:cNvPr id="5" name="Footer Placeholder 4">
            <a:extLst>
              <a:ext uri="{FF2B5EF4-FFF2-40B4-BE49-F238E27FC236}">
                <a16:creationId xmlns:a16="http://schemas.microsoft.com/office/drawing/2014/main" id="{39C25CBF-6373-E951-2359-82ACDD1EC61D}"/>
              </a:ext>
            </a:extLst>
          </p:cNvPr>
          <p:cNvSpPr>
            <a:spLocks noGrp="1"/>
          </p:cNvSpPr>
          <p:nvPr>
            <p:ph type="ftr" sz="quarter" idx="11"/>
          </p:nvPr>
        </p:nvSpPr>
        <p:spPr/>
        <p:txBody>
          <a:bodyPr/>
          <a:lstStyle/>
          <a:p>
            <a:r>
              <a:rPr lang="en-GB"/>
              <a:t>UNIDO QI for Solar PV - SPC Results Presentation</a:t>
            </a:r>
          </a:p>
        </p:txBody>
      </p:sp>
      <p:sp>
        <p:nvSpPr>
          <p:cNvPr id="6" name="Slide Number Placeholder 5">
            <a:extLst>
              <a:ext uri="{FF2B5EF4-FFF2-40B4-BE49-F238E27FC236}">
                <a16:creationId xmlns:a16="http://schemas.microsoft.com/office/drawing/2014/main" id="{DE8DED20-4BB3-6DAE-F718-C5CD71F8741B}"/>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1623422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5C1EC-20C4-13E6-464D-F0D0C2340D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8DB525-DC72-671F-B72A-7A6F0A0C04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EF3C0-7054-6F66-096B-1F46E5EA5623}"/>
              </a:ext>
            </a:extLst>
          </p:cNvPr>
          <p:cNvSpPr>
            <a:spLocks noGrp="1"/>
          </p:cNvSpPr>
          <p:nvPr>
            <p:ph type="dt" sz="half" idx="10"/>
          </p:nvPr>
        </p:nvSpPr>
        <p:spPr/>
        <p:txBody>
          <a:bodyPr/>
          <a:lstStyle/>
          <a:p>
            <a:r>
              <a:rPr lang="en-US"/>
              <a:t>//2025</a:t>
            </a:r>
            <a:endParaRPr lang="en-GB"/>
          </a:p>
        </p:txBody>
      </p:sp>
      <p:sp>
        <p:nvSpPr>
          <p:cNvPr id="5" name="Footer Placeholder 4">
            <a:extLst>
              <a:ext uri="{FF2B5EF4-FFF2-40B4-BE49-F238E27FC236}">
                <a16:creationId xmlns:a16="http://schemas.microsoft.com/office/drawing/2014/main" id="{8180067E-1A9D-587B-1B1A-E66E76C32FC3}"/>
              </a:ext>
            </a:extLst>
          </p:cNvPr>
          <p:cNvSpPr>
            <a:spLocks noGrp="1"/>
          </p:cNvSpPr>
          <p:nvPr>
            <p:ph type="ftr" sz="quarter" idx="11"/>
          </p:nvPr>
        </p:nvSpPr>
        <p:spPr/>
        <p:txBody>
          <a:bodyPr/>
          <a:lstStyle/>
          <a:p>
            <a:r>
              <a:rPr lang="en-GB"/>
              <a:t>UNIDO QI for Solar PV - SPC Results Presentation</a:t>
            </a:r>
          </a:p>
        </p:txBody>
      </p:sp>
      <p:sp>
        <p:nvSpPr>
          <p:cNvPr id="6" name="Slide Number Placeholder 5">
            <a:extLst>
              <a:ext uri="{FF2B5EF4-FFF2-40B4-BE49-F238E27FC236}">
                <a16:creationId xmlns:a16="http://schemas.microsoft.com/office/drawing/2014/main" id="{A3477876-815E-6A82-832A-460A9F4E2385}"/>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1325096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B6BD0-45E5-26F2-048C-DC87C9D1EA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A21FD67-0DC6-F463-7D9F-1CFC0D92BD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7D5BECD-BD00-6FBD-53F9-D30913FAF7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B7CBC6B-F4B1-CFC6-721C-8AEA3CB01138}"/>
              </a:ext>
            </a:extLst>
          </p:cNvPr>
          <p:cNvSpPr>
            <a:spLocks noGrp="1"/>
          </p:cNvSpPr>
          <p:nvPr>
            <p:ph type="dt" sz="half" idx="10"/>
          </p:nvPr>
        </p:nvSpPr>
        <p:spPr/>
        <p:txBody>
          <a:bodyPr/>
          <a:lstStyle/>
          <a:p>
            <a:r>
              <a:rPr lang="en-US"/>
              <a:t>//2025</a:t>
            </a:r>
            <a:endParaRPr lang="en-GB"/>
          </a:p>
        </p:txBody>
      </p:sp>
      <p:sp>
        <p:nvSpPr>
          <p:cNvPr id="6" name="Footer Placeholder 5">
            <a:extLst>
              <a:ext uri="{FF2B5EF4-FFF2-40B4-BE49-F238E27FC236}">
                <a16:creationId xmlns:a16="http://schemas.microsoft.com/office/drawing/2014/main" id="{E90BCB22-2424-7BCF-E983-69D2FC38F36D}"/>
              </a:ext>
            </a:extLst>
          </p:cNvPr>
          <p:cNvSpPr>
            <a:spLocks noGrp="1"/>
          </p:cNvSpPr>
          <p:nvPr>
            <p:ph type="ftr" sz="quarter" idx="11"/>
          </p:nvPr>
        </p:nvSpPr>
        <p:spPr/>
        <p:txBody>
          <a:bodyPr/>
          <a:lstStyle/>
          <a:p>
            <a:r>
              <a:rPr lang="en-GB"/>
              <a:t>UNIDO QI for Solar PV - SPC Results Presentation</a:t>
            </a:r>
          </a:p>
        </p:txBody>
      </p:sp>
      <p:sp>
        <p:nvSpPr>
          <p:cNvPr id="7" name="Slide Number Placeholder 6">
            <a:extLst>
              <a:ext uri="{FF2B5EF4-FFF2-40B4-BE49-F238E27FC236}">
                <a16:creationId xmlns:a16="http://schemas.microsoft.com/office/drawing/2014/main" id="{139BA4B8-B1A3-5938-6B07-50B8D0984E33}"/>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3895288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5ADA1-D695-0796-7FA8-BD38D55FBF0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24E21FA-955F-BCA2-3BAA-86B31994BD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181EEF-7C93-0599-1FDC-68A216D0EC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ED08C92-67BB-0EFE-7071-3D7DB1D4E5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E193FF-DF65-6323-1EB8-7E123B7B23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3AF808C-0FCA-B6E7-FE8E-430B79D47737}"/>
              </a:ext>
            </a:extLst>
          </p:cNvPr>
          <p:cNvSpPr>
            <a:spLocks noGrp="1"/>
          </p:cNvSpPr>
          <p:nvPr>
            <p:ph type="dt" sz="half" idx="10"/>
          </p:nvPr>
        </p:nvSpPr>
        <p:spPr/>
        <p:txBody>
          <a:bodyPr/>
          <a:lstStyle/>
          <a:p>
            <a:r>
              <a:rPr lang="en-US"/>
              <a:t>//2025</a:t>
            </a:r>
            <a:endParaRPr lang="en-GB"/>
          </a:p>
        </p:txBody>
      </p:sp>
      <p:sp>
        <p:nvSpPr>
          <p:cNvPr id="8" name="Footer Placeholder 7">
            <a:extLst>
              <a:ext uri="{FF2B5EF4-FFF2-40B4-BE49-F238E27FC236}">
                <a16:creationId xmlns:a16="http://schemas.microsoft.com/office/drawing/2014/main" id="{2A697902-08D2-0714-6FC2-4033A226D553}"/>
              </a:ext>
            </a:extLst>
          </p:cNvPr>
          <p:cNvSpPr>
            <a:spLocks noGrp="1"/>
          </p:cNvSpPr>
          <p:nvPr>
            <p:ph type="ftr" sz="quarter" idx="11"/>
          </p:nvPr>
        </p:nvSpPr>
        <p:spPr/>
        <p:txBody>
          <a:bodyPr/>
          <a:lstStyle/>
          <a:p>
            <a:r>
              <a:rPr lang="en-GB"/>
              <a:t>UNIDO QI for Solar PV - SPC Results Presentation</a:t>
            </a:r>
          </a:p>
        </p:txBody>
      </p:sp>
      <p:sp>
        <p:nvSpPr>
          <p:cNvPr id="9" name="Slide Number Placeholder 8">
            <a:extLst>
              <a:ext uri="{FF2B5EF4-FFF2-40B4-BE49-F238E27FC236}">
                <a16:creationId xmlns:a16="http://schemas.microsoft.com/office/drawing/2014/main" id="{D70FA2F6-7073-3924-DA17-16EAF85C3E1E}"/>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3741477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BA536-3595-942D-00AA-60E4CD3EFFE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B8F9BB0-599B-4BD6-05AF-8484F9FC9BE0}"/>
              </a:ext>
            </a:extLst>
          </p:cNvPr>
          <p:cNvSpPr>
            <a:spLocks noGrp="1"/>
          </p:cNvSpPr>
          <p:nvPr>
            <p:ph type="dt" sz="half" idx="10"/>
          </p:nvPr>
        </p:nvSpPr>
        <p:spPr/>
        <p:txBody>
          <a:bodyPr/>
          <a:lstStyle/>
          <a:p>
            <a:r>
              <a:rPr lang="en-US"/>
              <a:t>//2025</a:t>
            </a:r>
            <a:endParaRPr lang="en-GB"/>
          </a:p>
        </p:txBody>
      </p:sp>
      <p:sp>
        <p:nvSpPr>
          <p:cNvPr id="4" name="Footer Placeholder 3">
            <a:extLst>
              <a:ext uri="{FF2B5EF4-FFF2-40B4-BE49-F238E27FC236}">
                <a16:creationId xmlns:a16="http://schemas.microsoft.com/office/drawing/2014/main" id="{CF8BF823-808B-AFBB-1B00-C26C92029C03}"/>
              </a:ext>
            </a:extLst>
          </p:cNvPr>
          <p:cNvSpPr>
            <a:spLocks noGrp="1"/>
          </p:cNvSpPr>
          <p:nvPr>
            <p:ph type="ftr" sz="quarter" idx="11"/>
          </p:nvPr>
        </p:nvSpPr>
        <p:spPr/>
        <p:txBody>
          <a:bodyPr/>
          <a:lstStyle/>
          <a:p>
            <a:r>
              <a:rPr lang="en-GB"/>
              <a:t>UNIDO QI for Solar PV - SPC Results Presentation</a:t>
            </a:r>
          </a:p>
        </p:txBody>
      </p:sp>
      <p:sp>
        <p:nvSpPr>
          <p:cNvPr id="5" name="Slide Number Placeholder 4">
            <a:extLst>
              <a:ext uri="{FF2B5EF4-FFF2-40B4-BE49-F238E27FC236}">
                <a16:creationId xmlns:a16="http://schemas.microsoft.com/office/drawing/2014/main" id="{0F724714-BB1D-110C-39B2-EAB146E5D03F}"/>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3040132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82978F-389C-8FA4-9702-FA922428554B}"/>
              </a:ext>
            </a:extLst>
          </p:cNvPr>
          <p:cNvSpPr>
            <a:spLocks noGrp="1"/>
          </p:cNvSpPr>
          <p:nvPr>
            <p:ph type="dt" sz="half" idx="10"/>
          </p:nvPr>
        </p:nvSpPr>
        <p:spPr/>
        <p:txBody>
          <a:bodyPr/>
          <a:lstStyle/>
          <a:p>
            <a:r>
              <a:rPr lang="en-US"/>
              <a:t>//2025</a:t>
            </a:r>
            <a:endParaRPr lang="en-GB"/>
          </a:p>
        </p:txBody>
      </p:sp>
      <p:sp>
        <p:nvSpPr>
          <p:cNvPr id="3" name="Footer Placeholder 2">
            <a:extLst>
              <a:ext uri="{FF2B5EF4-FFF2-40B4-BE49-F238E27FC236}">
                <a16:creationId xmlns:a16="http://schemas.microsoft.com/office/drawing/2014/main" id="{A6C8A863-AFD4-93CA-09CE-CAD6B6459AD5}"/>
              </a:ext>
            </a:extLst>
          </p:cNvPr>
          <p:cNvSpPr>
            <a:spLocks noGrp="1"/>
          </p:cNvSpPr>
          <p:nvPr>
            <p:ph type="ftr" sz="quarter" idx="11"/>
          </p:nvPr>
        </p:nvSpPr>
        <p:spPr/>
        <p:txBody>
          <a:bodyPr/>
          <a:lstStyle/>
          <a:p>
            <a:r>
              <a:rPr lang="en-GB"/>
              <a:t>UNIDO QI for Solar PV - SPC Results Presentation</a:t>
            </a:r>
          </a:p>
        </p:txBody>
      </p:sp>
      <p:sp>
        <p:nvSpPr>
          <p:cNvPr id="4" name="Slide Number Placeholder 3">
            <a:extLst>
              <a:ext uri="{FF2B5EF4-FFF2-40B4-BE49-F238E27FC236}">
                <a16:creationId xmlns:a16="http://schemas.microsoft.com/office/drawing/2014/main" id="{F5DE0135-5186-4A03-616F-CD619021D24C}"/>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2346632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39BBC-2A94-CFFE-BA33-40E7CB8E90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E955598-FCF2-D19C-7FC2-FB9ACFB760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8FF71B0-5797-8A88-2089-9D9B408187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FDA0B0-552D-B5EB-2E4E-8C6F0489C188}"/>
              </a:ext>
            </a:extLst>
          </p:cNvPr>
          <p:cNvSpPr>
            <a:spLocks noGrp="1"/>
          </p:cNvSpPr>
          <p:nvPr>
            <p:ph type="dt" sz="half" idx="10"/>
          </p:nvPr>
        </p:nvSpPr>
        <p:spPr/>
        <p:txBody>
          <a:bodyPr/>
          <a:lstStyle/>
          <a:p>
            <a:r>
              <a:rPr lang="en-US"/>
              <a:t>//2025</a:t>
            </a:r>
            <a:endParaRPr lang="en-GB"/>
          </a:p>
        </p:txBody>
      </p:sp>
      <p:sp>
        <p:nvSpPr>
          <p:cNvPr id="6" name="Footer Placeholder 5">
            <a:extLst>
              <a:ext uri="{FF2B5EF4-FFF2-40B4-BE49-F238E27FC236}">
                <a16:creationId xmlns:a16="http://schemas.microsoft.com/office/drawing/2014/main" id="{CCCC4E0C-2D1A-3C62-4E63-30D0C712A702}"/>
              </a:ext>
            </a:extLst>
          </p:cNvPr>
          <p:cNvSpPr>
            <a:spLocks noGrp="1"/>
          </p:cNvSpPr>
          <p:nvPr>
            <p:ph type="ftr" sz="quarter" idx="11"/>
          </p:nvPr>
        </p:nvSpPr>
        <p:spPr/>
        <p:txBody>
          <a:bodyPr/>
          <a:lstStyle/>
          <a:p>
            <a:r>
              <a:rPr lang="en-GB"/>
              <a:t>UNIDO QI for Solar PV - SPC Results Presentation</a:t>
            </a:r>
          </a:p>
        </p:txBody>
      </p:sp>
      <p:sp>
        <p:nvSpPr>
          <p:cNvPr id="7" name="Slide Number Placeholder 6">
            <a:extLst>
              <a:ext uri="{FF2B5EF4-FFF2-40B4-BE49-F238E27FC236}">
                <a16:creationId xmlns:a16="http://schemas.microsoft.com/office/drawing/2014/main" id="{8B32C2F0-9CB2-B508-D72D-8B22CFBE05EB}"/>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4118712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E8141-91D2-FE2B-F672-E3B98F4F85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93EECC9-37F6-AE0C-4331-1C9CDD704F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17AE9B7-4BF6-8ACD-FBD0-F3823B5883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34A14A-049F-BD0B-682D-EA6DD2F5D2E5}"/>
              </a:ext>
            </a:extLst>
          </p:cNvPr>
          <p:cNvSpPr>
            <a:spLocks noGrp="1"/>
          </p:cNvSpPr>
          <p:nvPr>
            <p:ph type="dt" sz="half" idx="10"/>
          </p:nvPr>
        </p:nvSpPr>
        <p:spPr/>
        <p:txBody>
          <a:bodyPr/>
          <a:lstStyle/>
          <a:p>
            <a:r>
              <a:rPr lang="en-US"/>
              <a:t>//2025</a:t>
            </a:r>
            <a:endParaRPr lang="en-GB"/>
          </a:p>
        </p:txBody>
      </p:sp>
      <p:sp>
        <p:nvSpPr>
          <p:cNvPr id="6" name="Footer Placeholder 5">
            <a:extLst>
              <a:ext uri="{FF2B5EF4-FFF2-40B4-BE49-F238E27FC236}">
                <a16:creationId xmlns:a16="http://schemas.microsoft.com/office/drawing/2014/main" id="{3A4E818E-0617-C167-5D2A-F5870AA15EBD}"/>
              </a:ext>
            </a:extLst>
          </p:cNvPr>
          <p:cNvSpPr>
            <a:spLocks noGrp="1"/>
          </p:cNvSpPr>
          <p:nvPr>
            <p:ph type="ftr" sz="quarter" idx="11"/>
          </p:nvPr>
        </p:nvSpPr>
        <p:spPr/>
        <p:txBody>
          <a:bodyPr/>
          <a:lstStyle/>
          <a:p>
            <a:r>
              <a:rPr lang="en-GB"/>
              <a:t>UNIDO QI for Solar PV - SPC Results Presentation</a:t>
            </a:r>
          </a:p>
        </p:txBody>
      </p:sp>
      <p:sp>
        <p:nvSpPr>
          <p:cNvPr id="7" name="Slide Number Placeholder 6">
            <a:extLst>
              <a:ext uri="{FF2B5EF4-FFF2-40B4-BE49-F238E27FC236}">
                <a16:creationId xmlns:a16="http://schemas.microsoft.com/office/drawing/2014/main" id="{72F412AC-2607-DC2D-698D-0A7BDA47F7A5}"/>
              </a:ext>
            </a:extLst>
          </p:cNvPr>
          <p:cNvSpPr>
            <a:spLocks noGrp="1"/>
          </p:cNvSpPr>
          <p:nvPr>
            <p:ph type="sldNum" sz="quarter" idx="12"/>
          </p:nvPr>
        </p:nvSpPr>
        <p:spPr/>
        <p:txBody>
          <a:bodyPr/>
          <a:lstStyle/>
          <a:p>
            <a:fld id="{FDF18F61-C843-49CE-851E-BE29CFB3AC2C}" type="slidenum">
              <a:rPr lang="en-GB" smtClean="0"/>
              <a:t>‹#›</a:t>
            </a:fld>
            <a:endParaRPr lang="en-GB"/>
          </a:p>
        </p:txBody>
      </p:sp>
    </p:spTree>
    <p:extLst>
      <p:ext uri="{BB962C8B-B14F-4D97-AF65-F5344CB8AC3E}">
        <p14:creationId xmlns:p14="http://schemas.microsoft.com/office/powerpoint/2010/main" val="3716156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png"/><Relationship Id="rId5" Type="http://schemas.openxmlformats.org/officeDocument/2006/relationships/image" Target="../media/image1.png"/><Relationship Id="rId10" Type="http://schemas.openxmlformats.org/officeDocument/2006/relationships/image" Target="../media/image6.jpg"/><Relationship Id="rId4" Type="http://schemas.openxmlformats.org/officeDocument/2006/relationships/theme" Target="../theme/theme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8C3A96-8580-4185-0992-9D7B64DDB6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991426E-246E-69D5-15FE-7FB87E47E9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2EDCA2-DA63-047B-6FE2-392FD8A315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//2025</a:t>
            </a:r>
            <a:endParaRPr lang="en-GB"/>
          </a:p>
        </p:txBody>
      </p:sp>
      <p:sp>
        <p:nvSpPr>
          <p:cNvPr id="5" name="Footer Placeholder 4">
            <a:extLst>
              <a:ext uri="{FF2B5EF4-FFF2-40B4-BE49-F238E27FC236}">
                <a16:creationId xmlns:a16="http://schemas.microsoft.com/office/drawing/2014/main" id="{0AE1D309-A875-46FB-8DE0-1E37B17827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a:t>UNIDO QI for Solar PV - SPC Results Presentation</a:t>
            </a:r>
          </a:p>
        </p:txBody>
      </p:sp>
      <p:sp>
        <p:nvSpPr>
          <p:cNvPr id="6" name="Slide Number Placeholder 5">
            <a:extLst>
              <a:ext uri="{FF2B5EF4-FFF2-40B4-BE49-F238E27FC236}">
                <a16:creationId xmlns:a16="http://schemas.microsoft.com/office/drawing/2014/main" id="{C3017E1D-DE62-25C2-A145-DDE17E7322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F18F61-C843-49CE-851E-BE29CFB3AC2C}" type="slidenum">
              <a:rPr lang="en-GB" smtClean="0"/>
              <a:t>‹#›</a:t>
            </a:fld>
            <a:endParaRPr lang="en-GB"/>
          </a:p>
        </p:txBody>
      </p:sp>
    </p:spTree>
    <p:extLst>
      <p:ext uri="{BB962C8B-B14F-4D97-AF65-F5344CB8AC3E}">
        <p14:creationId xmlns:p14="http://schemas.microsoft.com/office/powerpoint/2010/main" val="711242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Google Shape;9;p20"/>
          <p:cNvSpPr txBox="1">
            <a:spLocks noGrp="1"/>
          </p:cNvSpPr>
          <p:nvPr>
            <p:ph type="title"/>
          </p:nvPr>
        </p:nvSpPr>
        <p:spPr>
          <a:xfrm>
            <a:off x="822345" y="332510"/>
            <a:ext cx="6358631" cy="843178"/>
          </a:xfrm>
          <a:prstGeom prst="rect">
            <a:avLst/>
          </a:prstGeom>
          <a:noFill/>
          <a:ln>
            <a:noFill/>
          </a:ln>
        </p:spPr>
        <p:txBody>
          <a:bodyPr spcFirstLastPara="1" wrap="square" lIns="91425" tIns="91425" rIns="91425" bIns="91425" anchor="ctr" anchorCtr="0">
            <a:noAutofit/>
          </a:bodyPr>
          <a:lstStyle>
            <a:lvl1pPr marR="0" lvl="0" algn="l" rtl="0">
              <a:lnSpc>
                <a:spcPct val="90000"/>
              </a:lnSpc>
              <a:spcBef>
                <a:spcPts val="0"/>
              </a:spcBef>
              <a:spcAft>
                <a:spcPts val="0"/>
              </a:spcAft>
              <a:buClr>
                <a:schemeClr val="dk1"/>
              </a:buClr>
              <a:buSzPts val="3600"/>
              <a:buFont typeface="Carme"/>
              <a:buNone/>
              <a:defRPr sz="3600" b="0" i="0" u="none" strike="noStrike" cap="none">
                <a:solidFill>
                  <a:schemeClr val="dk1"/>
                </a:solidFill>
                <a:latin typeface="Carme"/>
                <a:ea typeface="Carme"/>
                <a:cs typeface="Carme"/>
                <a:sym typeface="Carme"/>
              </a:defRPr>
            </a:lvl1pPr>
            <a:lvl2pPr marR="0" lvl="1"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 name="Google Shape;10;p20"/>
          <p:cNvSpPr/>
          <p:nvPr/>
        </p:nvSpPr>
        <p:spPr>
          <a:xfrm>
            <a:off x="0" y="6485653"/>
            <a:ext cx="12192000" cy="365125"/>
          </a:xfrm>
          <a:prstGeom prst="rect">
            <a:avLst/>
          </a:prstGeom>
          <a:solidFill>
            <a:schemeClr val="accent1"/>
          </a:solidFill>
          <a:ln w="10775" cap="flat" cmpd="sng">
            <a:solidFill>
              <a:srgbClr val="7E121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rme"/>
              <a:ea typeface="Carme"/>
              <a:cs typeface="Carme"/>
              <a:sym typeface="Carme"/>
            </a:endParaRPr>
          </a:p>
        </p:txBody>
      </p:sp>
      <p:sp>
        <p:nvSpPr>
          <p:cNvPr id="11" name="Google Shape;11;p20"/>
          <p:cNvSpPr txBox="1">
            <a:spLocks noGrp="1"/>
          </p:cNvSpPr>
          <p:nvPr>
            <p:ph type="body" idx="1"/>
          </p:nvPr>
        </p:nvSpPr>
        <p:spPr>
          <a:xfrm>
            <a:off x="344129" y="1597573"/>
            <a:ext cx="11464412" cy="4485798"/>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rme"/>
                <a:ea typeface="Carme"/>
                <a:cs typeface="Carme"/>
                <a:sym typeface="Carme"/>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rme"/>
                <a:ea typeface="Carme"/>
                <a:cs typeface="Carme"/>
                <a:sym typeface="Carme"/>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rme"/>
                <a:ea typeface="Carme"/>
                <a:cs typeface="Carme"/>
                <a:sym typeface="Carme"/>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rme"/>
                <a:ea typeface="Carme"/>
                <a:cs typeface="Carme"/>
                <a:sym typeface="Carme"/>
              </a:defRPr>
            </a:lvl9pPr>
          </a:lstStyle>
          <a:p>
            <a:endParaRPr dirty="0"/>
          </a:p>
        </p:txBody>
      </p:sp>
      <p:sp>
        <p:nvSpPr>
          <p:cNvPr id="12" name="Google Shape;12;p20"/>
          <p:cNvSpPr txBox="1">
            <a:spLocks noGrp="1"/>
          </p:cNvSpPr>
          <p:nvPr>
            <p:ph type="ftr" idx="11"/>
          </p:nvPr>
        </p:nvSpPr>
        <p:spPr>
          <a:xfrm>
            <a:off x="3297492" y="6513368"/>
            <a:ext cx="5538018" cy="365125"/>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rgbClr val="F2F2F2"/>
              </a:buClr>
              <a:buSzPts val="1200"/>
              <a:buFont typeface="Carme"/>
              <a:buNone/>
              <a:defRPr sz="1200" b="0" i="0" u="none" strike="noStrike" cap="none">
                <a:solidFill>
                  <a:srgbClr val="F2F2F2"/>
                </a:solidFill>
                <a:latin typeface="Carme"/>
                <a:ea typeface="Carme"/>
                <a:cs typeface="Carme"/>
                <a:sym typeface="Carme"/>
              </a:defRPr>
            </a:lvl1pPr>
            <a:lvl2pPr marR="0" lvl="1"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2pPr>
            <a:lvl3pPr marR="0" lvl="2"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3pPr>
            <a:lvl4pPr marR="0" lvl="3"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4pPr>
            <a:lvl5pPr marR="0" lvl="4"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5pPr>
            <a:lvl6pPr marR="0" lvl="5"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6pPr>
            <a:lvl7pPr marR="0" lvl="6"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7pPr>
            <a:lvl8pPr marR="0" lvl="7"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8pPr>
            <a:lvl9pPr marR="0" lvl="8"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9pPr>
          </a:lstStyle>
          <a:p>
            <a:r>
              <a:rPr lang="en-GB"/>
              <a:t>UNIDO QI for Solar PV - SPC Results Presentation</a:t>
            </a:r>
            <a:endParaRPr/>
          </a:p>
        </p:txBody>
      </p:sp>
      <p:sp>
        <p:nvSpPr>
          <p:cNvPr id="13" name="Google Shape;13;p20"/>
          <p:cNvSpPr txBox="1">
            <a:spLocks noGrp="1"/>
          </p:cNvSpPr>
          <p:nvPr>
            <p:ph type="sldNum" idx="12"/>
          </p:nvPr>
        </p:nvSpPr>
        <p:spPr>
          <a:xfrm>
            <a:off x="8937521" y="6513368"/>
            <a:ext cx="287102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F2F2F2"/>
              </a:buClr>
              <a:buSzPts val="300"/>
              <a:buFont typeface="Carme"/>
              <a:buNone/>
              <a:defRPr sz="1200" b="0" i="0" u="none" strike="noStrike" cap="none">
                <a:solidFill>
                  <a:srgbClr val="F2F2F2"/>
                </a:solidFill>
                <a:latin typeface="Carme"/>
                <a:ea typeface="Carme"/>
                <a:cs typeface="Carme"/>
                <a:sym typeface="Carme"/>
              </a:defRPr>
            </a:lvl1pPr>
            <a:lvl2pPr marL="0" marR="0" lvl="1" indent="0" algn="r" rtl="0">
              <a:lnSpc>
                <a:spcPct val="100000"/>
              </a:lnSpc>
              <a:spcBef>
                <a:spcPts val="0"/>
              </a:spcBef>
              <a:spcAft>
                <a:spcPts val="0"/>
              </a:spcAft>
              <a:buClr>
                <a:srgbClr val="F2F2F2"/>
              </a:buClr>
              <a:buSzPts val="300"/>
              <a:buFont typeface="Carme"/>
              <a:buNone/>
              <a:defRPr sz="1200" b="0" i="0" u="none" strike="noStrike" cap="none">
                <a:solidFill>
                  <a:srgbClr val="F2F2F2"/>
                </a:solidFill>
                <a:latin typeface="Carme"/>
                <a:ea typeface="Carme"/>
                <a:cs typeface="Carme"/>
                <a:sym typeface="Carme"/>
              </a:defRPr>
            </a:lvl2pPr>
            <a:lvl3pPr marL="0" marR="0" lvl="2" indent="0" algn="r" rtl="0">
              <a:lnSpc>
                <a:spcPct val="100000"/>
              </a:lnSpc>
              <a:spcBef>
                <a:spcPts val="0"/>
              </a:spcBef>
              <a:spcAft>
                <a:spcPts val="0"/>
              </a:spcAft>
              <a:buClr>
                <a:srgbClr val="F2F2F2"/>
              </a:buClr>
              <a:buSzPts val="300"/>
              <a:buFont typeface="Carme"/>
              <a:buNone/>
              <a:defRPr sz="1200" b="0" i="0" u="none" strike="noStrike" cap="none">
                <a:solidFill>
                  <a:srgbClr val="F2F2F2"/>
                </a:solidFill>
                <a:latin typeface="Carme"/>
                <a:ea typeface="Carme"/>
                <a:cs typeface="Carme"/>
                <a:sym typeface="Carme"/>
              </a:defRPr>
            </a:lvl3pPr>
            <a:lvl4pPr marL="0" marR="0" lvl="3" indent="0" algn="r" rtl="0">
              <a:lnSpc>
                <a:spcPct val="100000"/>
              </a:lnSpc>
              <a:spcBef>
                <a:spcPts val="0"/>
              </a:spcBef>
              <a:spcAft>
                <a:spcPts val="0"/>
              </a:spcAft>
              <a:buClr>
                <a:srgbClr val="F2F2F2"/>
              </a:buClr>
              <a:buSzPts val="300"/>
              <a:buFont typeface="Carme"/>
              <a:buNone/>
              <a:defRPr sz="1200" b="0" i="0" u="none" strike="noStrike" cap="none">
                <a:solidFill>
                  <a:srgbClr val="F2F2F2"/>
                </a:solidFill>
                <a:latin typeface="Carme"/>
                <a:ea typeface="Carme"/>
                <a:cs typeface="Carme"/>
                <a:sym typeface="Carme"/>
              </a:defRPr>
            </a:lvl4pPr>
            <a:lvl5pPr marL="0" marR="0" lvl="4" indent="0" algn="r" rtl="0">
              <a:lnSpc>
                <a:spcPct val="100000"/>
              </a:lnSpc>
              <a:spcBef>
                <a:spcPts val="0"/>
              </a:spcBef>
              <a:spcAft>
                <a:spcPts val="0"/>
              </a:spcAft>
              <a:buClr>
                <a:srgbClr val="F2F2F2"/>
              </a:buClr>
              <a:buSzPts val="300"/>
              <a:buFont typeface="Carme"/>
              <a:buNone/>
              <a:defRPr sz="1200" b="0" i="0" u="none" strike="noStrike" cap="none">
                <a:solidFill>
                  <a:srgbClr val="F2F2F2"/>
                </a:solidFill>
                <a:latin typeface="Carme"/>
                <a:ea typeface="Carme"/>
                <a:cs typeface="Carme"/>
                <a:sym typeface="Carme"/>
              </a:defRPr>
            </a:lvl5pPr>
            <a:lvl6pPr marL="0" marR="0" lvl="5" indent="0" algn="r" rtl="0">
              <a:lnSpc>
                <a:spcPct val="100000"/>
              </a:lnSpc>
              <a:spcBef>
                <a:spcPts val="0"/>
              </a:spcBef>
              <a:spcAft>
                <a:spcPts val="0"/>
              </a:spcAft>
              <a:buClr>
                <a:srgbClr val="F2F2F2"/>
              </a:buClr>
              <a:buSzPts val="300"/>
              <a:buFont typeface="Carme"/>
              <a:buNone/>
              <a:defRPr sz="1200" b="0" i="0" u="none" strike="noStrike" cap="none">
                <a:solidFill>
                  <a:srgbClr val="F2F2F2"/>
                </a:solidFill>
                <a:latin typeface="Carme"/>
                <a:ea typeface="Carme"/>
                <a:cs typeface="Carme"/>
                <a:sym typeface="Carme"/>
              </a:defRPr>
            </a:lvl6pPr>
            <a:lvl7pPr marL="0" marR="0" lvl="6" indent="0" algn="r" rtl="0">
              <a:lnSpc>
                <a:spcPct val="100000"/>
              </a:lnSpc>
              <a:spcBef>
                <a:spcPts val="0"/>
              </a:spcBef>
              <a:spcAft>
                <a:spcPts val="0"/>
              </a:spcAft>
              <a:buClr>
                <a:srgbClr val="F2F2F2"/>
              </a:buClr>
              <a:buSzPts val="300"/>
              <a:buFont typeface="Carme"/>
              <a:buNone/>
              <a:defRPr sz="1200" b="0" i="0" u="none" strike="noStrike" cap="none">
                <a:solidFill>
                  <a:srgbClr val="F2F2F2"/>
                </a:solidFill>
                <a:latin typeface="Carme"/>
                <a:ea typeface="Carme"/>
                <a:cs typeface="Carme"/>
                <a:sym typeface="Carme"/>
              </a:defRPr>
            </a:lvl7pPr>
            <a:lvl8pPr marL="0" marR="0" lvl="7" indent="0" algn="r" rtl="0">
              <a:lnSpc>
                <a:spcPct val="100000"/>
              </a:lnSpc>
              <a:spcBef>
                <a:spcPts val="0"/>
              </a:spcBef>
              <a:spcAft>
                <a:spcPts val="0"/>
              </a:spcAft>
              <a:buClr>
                <a:srgbClr val="F2F2F2"/>
              </a:buClr>
              <a:buSzPts val="300"/>
              <a:buFont typeface="Carme"/>
              <a:buNone/>
              <a:defRPr sz="1200" b="0" i="0" u="none" strike="noStrike" cap="none">
                <a:solidFill>
                  <a:srgbClr val="F2F2F2"/>
                </a:solidFill>
                <a:latin typeface="Carme"/>
                <a:ea typeface="Carme"/>
                <a:cs typeface="Carme"/>
                <a:sym typeface="Carme"/>
              </a:defRPr>
            </a:lvl8pPr>
            <a:lvl9pPr marL="0" marR="0" lvl="8" indent="0" algn="r" rtl="0">
              <a:lnSpc>
                <a:spcPct val="100000"/>
              </a:lnSpc>
              <a:spcBef>
                <a:spcPts val="0"/>
              </a:spcBef>
              <a:spcAft>
                <a:spcPts val="0"/>
              </a:spcAft>
              <a:buClr>
                <a:srgbClr val="F2F2F2"/>
              </a:buClr>
              <a:buSzPts val="300"/>
              <a:buFont typeface="Carme"/>
              <a:buNone/>
              <a:defRPr sz="1200" b="0" i="0" u="none" strike="noStrike" cap="none">
                <a:solidFill>
                  <a:srgbClr val="F2F2F2"/>
                </a:solidFill>
                <a:latin typeface="Carme"/>
                <a:ea typeface="Carme"/>
                <a:cs typeface="Carme"/>
                <a:sym typeface="Carme"/>
              </a:defRPr>
            </a:lvl9pPr>
          </a:lstStyle>
          <a:p>
            <a:pPr marL="0" lvl="0" indent="0" algn="r" rtl="0">
              <a:spcBef>
                <a:spcPts val="0"/>
              </a:spcBef>
              <a:spcAft>
                <a:spcPts val="0"/>
              </a:spcAft>
              <a:buNone/>
            </a:pPr>
            <a:fld id="{00000000-1234-1234-1234-123412341234}" type="slidenum">
              <a:rPr lang="en-US"/>
              <a:t>‹#›</a:t>
            </a:fld>
            <a:endParaRPr/>
          </a:p>
        </p:txBody>
      </p:sp>
      <p:sp>
        <p:nvSpPr>
          <p:cNvPr id="14" name="Google Shape;14;p20"/>
          <p:cNvSpPr txBox="1">
            <a:spLocks noGrp="1"/>
          </p:cNvSpPr>
          <p:nvPr>
            <p:ph type="dt" idx="10"/>
          </p:nvPr>
        </p:nvSpPr>
        <p:spPr>
          <a:xfrm>
            <a:off x="344129" y="6513368"/>
            <a:ext cx="2851355" cy="365125"/>
          </a:xfrm>
          <a:prstGeom prst="rect">
            <a:avLst/>
          </a:prstGeom>
          <a:noFill/>
          <a:ln>
            <a:noFill/>
          </a:ln>
        </p:spPr>
        <p:txBody>
          <a:bodyPr spcFirstLastPara="1" wrap="square" lIns="91425" tIns="91425" rIns="91425" bIns="91425" anchor="ctr" anchorCtr="0">
            <a:noAutofit/>
          </a:bodyPr>
          <a:lstStyle>
            <a:lvl1pPr marR="0" lvl="0" algn="l" rtl="0">
              <a:lnSpc>
                <a:spcPct val="100000"/>
              </a:lnSpc>
              <a:spcBef>
                <a:spcPts val="0"/>
              </a:spcBef>
              <a:spcAft>
                <a:spcPts val="0"/>
              </a:spcAft>
              <a:buClr>
                <a:srgbClr val="F2F2F2"/>
              </a:buClr>
              <a:buSzPts val="1200"/>
              <a:buFont typeface="Carme"/>
              <a:buNone/>
              <a:defRPr sz="1200" b="0" i="0" u="none" strike="noStrike" cap="none">
                <a:solidFill>
                  <a:srgbClr val="F2F2F2"/>
                </a:solidFill>
                <a:latin typeface="Carme"/>
                <a:ea typeface="Carme"/>
                <a:cs typeface="Carme"/>
                <a:sym typeface="Carme"/>
              </a:defRPr>
            </a:lvl1pPr>
            <a:lvl2pPr marR="0" lvl="1"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2pPr>
            <a:lvl3pPr marR="0" lvl="2"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3pPr>
            <a:lvl4pPr marR="0" lvl="3"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4pPr>
            <a:lvl5pPr marR="0" lvl="4"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5pPr>
            <a:lvl6pPr marR="0" lvl="5"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6pPr>
            <a:lvl7pPr marR="0" lvl="6"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7pPr>
            <a:lvl8pPr marR="0" lvl="7"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8pPr>
            <a:lvl9pPr marR="0" lvl="8" algn="l" rtl="0">
              <a:lnSpc>
                <a:spcPct val="100000"/>
              </a:lnSpc>
              <a:spcBef>
                <a:spcPts val="0"/>
              </a:spcBef>
              <a:spcAft>
                <a:spcPts val="0"/>
              </a:spcAft>
              <a:buClr>
                <a:schemeClr val="dk1"/>
              </a:buClr>
              <a:buSzPts val="1800"/>
              <a:buFont typeface="Carme"/>
              <a:buNone/>
              <a:defRPr sz="1800" b="0" i="0" u="none" strike="noStrike" cap="none">
                <a:solidFill>
                  <a:schemeClr val="dk1"/>
                </a:solidFill>
                <a:latin typeface="Carme"/>
                <a:ea typeface="Carme"/>
                <a:cs typeface="Carme"/>
                <a:sym typeface="Carme"/>
              </a:defRPr>
            </a:lvl9pPr>
          </a:lstStyle>
          <a:p>
            <a:r>
              <a:rPr lang="en-US"/>
              <a:t>//2025</a:t>
            </a:r>
            <a:endParaRPr/>
          </a:p>
        </p:txBody>
      </p:sp>
      <p:sp>
        <p:nvSpPr>
          <p:cNvPr id="15" name="Google Shape;15;p20"/>
          <p:cNvSpPr/>
          <p:nvPr/>
        </p:nvSpPr>
        <p:spPr>
          <a:xfrm>
            <a:off x="0" y="551964"/>
            <a:ext cx="735723" cy="772337"/>
          </a:xfrm>
          <a:prstGeom prst="rect">
            <a:avLst/>
          </a:prstGeom>
          <a:solidFill>
            <a:schemeClr val="accent1"/>
          </a:solidFill>
          <a:ln w="10775" cap="flat" cmpd="sng">
            <a:solidFill>
              <a:srgbClr val="7E121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rme"/>
              <a:ea typeface="Carme"/>
              <a:cs typeface="Carme"/>
              <a:sym typeface="Carme"/>
            </a:endParaRPr>
          </a:p>
        </p:txBody>
      </p:sp>
      <p:sp>
        <p:nvSpPr>
          <p:cNvPr id="16" name="Google Shape;16;p20"/>
          <p:cNvSpPr/>
          <p:nvPr/>
        </p:nvSpPr>
        <p:spPr>
          <a:xfrm>
            <a:off x="651641" y="1282258"/>
            <a:ext cx="8628993" cy="45718"/>
          </a:xfrm>
          <a:prstGeom prst="rect">
            <a:avLst/>
          </a:prstGeom>
          <a:solidFill>
            <a:schemeClr val="accent1"/>
          </a:solidFill>
          <a:ln w="10775" cap="flat" cmpd="sng">
            <a:solidFill>
              <a:srgbClr val="7E121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rme"/>
              <a:ea typeface="Carme"/>
              <a:cs typeface="Carme"/>
              <a:sym typeface="Carme"/>
            </a:endParaRPr>
          </a:p>
        </p:txBody>
      </p:sp>
      <p:pic>
        <p:nvPicPr>
          <p:cNvPr id="24" name="Google Shape;19;p20">
            <a:extLst>
              <a:ext uri="{FF2B5EF4-FFF2-40B4-BE49-F238E27FC236}">
                <a16:creationId xmlns:a16="http://schemas.microsoft.com/office/drawing/2014/main" id="{16C7C33F-172E-49B0-B336-32B30964DF02}"/>
              </a:ext>
            </a:extLst>
          </p:cNvPr>
          <p:cNvPicPr preferRelativeResize="0"/>
          <p:nvPr userDrawn="1"/>
        </p:nvPicPr>
        <p:blipFill rotWithShape="1">
          <a:blip r:embed="rId5">
            <a:alphaModFix/>
          </a:blip>
          <a:srcRect/>
          <a:stretch/>
        </p:blipFill>
        <p:spPr>
          <a:xfrm>
            <a:off x="10996463" y="6111296"/>
            <a:ext cx="812078" cy="316030"/>
          </a:xfrm>
          <a:prstGeom prst="rect">
            <a:avLst/>
          </a:prstGeom>
          <a:noFill/>
          <a:ln>
            <a:noFill/>
          </a:ln>
        </p:spPr>
      </p:pic>
      <p:grpSp>
        <p:nvGrpSpPr>
          <p:cNvPr id="25" name="Group 24">
            <a:extLst>
              <a:ext uri="{FF2B5EF4-FFF2-40B4-BE49-F238E27FC236}">
                <a16:creationId xmlns:a16="http://schemas.microsoft.com/office/drawing/2014/main" id="{EC0AC3E9-0BE7-47C6-92D6-0D47B1C56D94}"/>
              </a:ext>
            </a:extLst>
          </p:cNvPr>
          <p:cNvGrpSpPr/>
          <p:nvPr userDrawn="1"/>
        </p:nvGrpSpPr>
        <p:grpSpPr>
          <a:xfrm>
            <a:off x="8602914" y="288876"/>
            <a:ext cx="3357353" cy="906625"/>
            <a:chOff x="8620530" y="140446"/>
            <a:chExt cx="3357353" cy="906625"/>
          </a:xfrm>
        </p:grpSpPr>
        <p:pic>
          <p:nvPicPr>
            <p:cNvPr id="26" name="Google Shape;20;p20">
              <a:extLst>
                <a:ext uri="{FF2B5EF4-FFF2-40B4-BE49-F238E27FC236}">
                  <a16:creationId xmlns:a16="http://schemas.microsoft.com/office/drawing/2014/main" id="{1E69BF5C-8318-4F49-913C-3CF66201C6FE}"/>
                </a:ext>
              </a:extLst>
            </p:cNvPr>
            <p:cNvPicPr preferRelativeResize="0"/>
            <p:nvPr/>
          </p:nvPicPr>
          <p:blipFill rotWithShape="1">
            <a:blip r:embed="rId6">
              <a:alphaModFix/>
            </a:blip>
            <a:srcRect/>
            <a:stretch/>
          </p:blipFill>
          <p:spPr>
            <a:xfrm>
              <a:off x="8620530" y="562263"/>
              <a:ext cx="1044575" cy="365125"/>
            </a:xfrm>
            <a:prstGeom prst="rect">
              <a:avLst/>
            </a:prstGeom>
            <a:noFill/>
            <a:ln>
              <a:noFill/>
            </a:ln>
          </p:spPr>
        </p:pic>
        <p:pic>
          <p:nvPicPr>
            <p:cNvPr id="27" name="Google Shape;21;p20">
              <a:extLst>
                <a:ext uri="{FF2B5EF4-FFF2-40B4-BE49-F238E27FC236}">
                  <a16:creationId xmlns:a16="http://schemas.microsoft.com/office/drawing/2014/main" id="{DEB44C10-A21B-4F7D-9FEA-F7F0D83BB960}"/>
                </a:ext>
              </a:extLst>
            </p:cNvPr>
            <p:cNvPicPr preferRelativeResize="0"/>
            <p:nvPr/>
          </p:nvPicPr>
          <p:blipFill rotWithShape="1">
            <a:blip r:embed="rId7">
              <a:alphaModFix/>
            </a:blip>
            <a:srcRect/>
            <a:stretch/>
          </p:blipFill>
          <p:spPr>
            <a:xfrm>
              <a:off x="8620530" y="159981"/>
              <a:ext cx="1956435" cy="365125"/>
            </a:xfrm>
            <a:prstGeom prst="rect">
              <a:avLst/>
            </a:prstGeom>
            <a:noFill/>
            <a:ln>
              <a:noFill/>
            </a:ln>
          </p:spPr>
        </p:pic>
        <p:pic>
          <p:nvPicPr>
            <p:cNvPr id="28" name="Google Shape;22;p20">
              <a:extLst>
                <a:ext uri="{FF2B5EF4-FFF2-40B4-BE49-F238E27FC236}">
                  <a16:creationId xmlns:a16="http://schemas.microsoft.com/office/drawing/2014/main" id="{8F4483CC-739A-4FAD-A959-84BE25F1488E}"/>
                </a:ext>
              </a:extLst>
            </p:cNvPr>
            <p:cNvPicPr preferRelativeResize="0"/>
            <p:nvPr/>
          </p:nvPicPr>
          <p:blipFill rotWithShape="1">
            <a:blip r:embed="rId8">
              <a:alphaModFix/>
            </a:blip>
            <a:srcRect/>
            <a:stretch/>
          </p:blipFill>
          <p:spPr>
            <a:xfrm>
              <a:off x="9993136" y="568643"/>
              <a:ext cx="976630" cy="452120"/>
            </a:xfrm>
            <a:prstGeom prst="rect">
              <a:avLst/>
            </a:prstGeom>
            <a:noFill/>
            <a:ln>
              <a:noFill/>
            </a:ln>
          </p:spPr>
        </p:pic>
        <p:pic>
          <p:nvPicPr>
            <p:cNvPr id="29" name="Google Shape;23;p20">
              <a:extLst>
                <a:ext uri="{FF2B5EF4-FFF2-40B4-BE49-F238E27FC236}">
                  <a16:creationId xmlns:a16="http://schemas.microsoft.com/office/drawing/2014/main" id="{195E6319-6363-4D68-A7F6-24B442F4EC98}"/>
                </a:ext>
              </a:extLst>
            </p:cNvPr>
            <p:cNvPicPr preferRelativeResize="0"/>
            <p:nvPr/>
          </p:nvPicPr>
          <p:blipFill rotWithShape="1">
            <a:blip r:embed="rId9">
              <a:alphaModFix/>
            </a:blip>
            <a:srcRect/>
            <a:stretch/>
          </p:blipFill>
          <p:spPr>
            <a:xfrm>
              <a:off x="11297798" y="622891"/>
              <a:ext cx="680085" cy="424180"/>
            </a:xfrm>
            <a:prstGeom prst="rect">
              <a:avLst/>
            </a:prstGeom>
            <a:noFill/>
            <a:ln>
              <a:noFill/>
            </a:ln>
          </p:spPr>
        </p:pic>
        <p:pic>
          <p:nvPicPr>
            <p:cNvPr id="30" name="Picture 29">
              <a:extLst>
                <a:ext uri="{FF2B5EF4-FFF2-40B4-BE49-F238E27FC236}">
                  <a16:creationId xmlns:a16="http://schemas.microsoft.com/office/drawing/2014/main" id="{9E53628F-1468-4337-87FD-F995BB96C39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746307" y="140446"/>
              <a:ext cx="1231576" cy="449162"/>
            </a:xfrm>
            <a:prstGeom prst="rect">
              <a:avLst/>
            </a:prstGeom>
          </p:spPr>
        </p:pic>
      </p:grpSp>
    </p:spTree>
    <p:extLst>
      <p:ext uri="{BB962C8B-B14F-4D97-AF65-F5344CB8AC3E}">
        <p14:creationId xmlns:p14="http://schemas.microsoft.com/office/powerpoint/2010/main" val="276243347"/>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hyperlink" Target="mailto:diego.garcia@microenergy-international.com" TargetMode="External"/><Relationship Id="rId2" Type="http://schemas.openxmlformats.org/officeDocument/2006/relationships/hyperlink" Target="mailto:francis.sakato@gmail.com" TargetMode="External"/><Relationship Id="rId1" Type="http://schemas.openxmlformats.org/officeDocument/2006/relationships/slideLayout" Target="../slideLayouts/slideLayout12.xml"/><Relationship Id="rId4" Type="http://schemas.openxmlformats.org/officeDocument/2006/relationships/hyperlink" Target="http://www.microenergy-consult.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4" name="Google Shape;113;p19">
            <a:extLst>
              <a:ext uri="{FF2B5EF4-FFF2-40B4-BE49-F238E27FC236}">
                <a16:creationId xmlns:a16="http://schemas.microsoft.com/office/drawing/2014/main" id="{53F68CB2-20FF-4D85-A90D-83808841E2D3}"/>
              </a:ext>
            </a:extLst>
          </p:cNvPr>
          <p:cNvSpPr txBox="1">
            <a:spLocks/>
          </p:cNvSpPr>
          <p:nvPr/>
        </p:nvSpPr>
        <p:spPr>
          <a:xfrm>
            <a:off x="405223" y="2534575"/>
            <a:ext cx="11464412" cy="107476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accent1"/>
              </a:buClr>
              <a:buSzPts val="6000"/>
              <a:buFont typeface="Carme"/>
              <a:buNone/>
              <a:defRPr sz="6000" b="0" i="0" u="none" strike="noStrike" cap="none">
                <a:solidFill>
                  <a:schemeClr val="accen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9pPr>
          </a:lstStyle>
          <a:p>
            <a:r>
              <a:rPr lang="en-GB" sz="3600" kern="0" dirty="0">
                <a:solidFill>
                  <a:srgbClr val="002060"/>
                </a:solidFill>
              </a:rPr>
              <a:t>Baseline assessment findings</a:t>
            </a:r>
          </a:p>
        </p:txBody>
      </p:sp>
      <p:sp>
        <p:nvSpPr>
          <p:cNvPr id="3" name="Google Shape;113;p19">
            <a:extLst>
              <a:ext uri="{FF2B5EF4-FFF2-40B4-BE49-F238E27FC236}">
                <a16:creationId xmlns:a16="http://schemas.microsoft.com/office/drawing/2014/main" id="{F983DFBB-DB0F-47C6-BE47-5B7EB609FA21}"/>
              </a:ext>
            </a:extLst>
          </p:cNvPr>
          <p:cNvSpPr txBox="1">
            <a:spLocks/>
          </p:cNvSpPr>
          <p:nvPr/>
        </p:nvSpPr>
        <p:spPr>
          <a:xfrm>
            <a:off x="363794" y="365386"/>
            <a:ext cx="11464412" cy="1833749"/>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accent1"/>
              </a:buClr>
              <a:buSzPts val="6000"/>
              <a:buFont typeface="Carme"/>
              <a:buNone/>
              <a:defRPr sz="6000" b="0" i="0" u="none" strike="noStrike" cap="none">
                <a:solidFill>
                  <a:schemeClr val="accen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9pPr>
          </a:lstStyle>
          <a:p>
            <a:r>
              <a:rPr lang="en-GB" sz="4000" kern="0"/>
              <a:t>Solar Technology and Application  Resource Centres (STAR-C) Validation Workshop </a:t>
            </a:r>
            <a:br>
              <a:rPr lang="en-GB" sz="4000" kern="0"/>
            </a:br>
            <a:r>
              <a:rPr lang="en-GB" sz="4000" kern="0"/>
              <a:t>Renewable Energy Resilience in the Pacific Islands </a:t>
            </a:r>
            <a:endParaRPr lang="en-GB" sz="4000" kern="0" dirty="0"/>
          </a:p>
        </p:txBody>
      </p:sp>
      <p:sp>
        <p:nvSpPr>
          <p:cNvPr id="5" name="Google Shape;113;p19">
            <a:extLst>
              <a:ext uri="{FF2B5EF4-FFF2-40B4-BE49-F238E27FC236}">
                <a16:creationId xmlns:a16="http://schemas.microsoft.com/office/drawing/2014/main" id="{0EC2B763-BC84-49A0-863E-3BEBA3B564F5}"/>
              </a:ext>
            </a:extLst>
          </p:cNvPr>
          <p:cNvSpPr txBox="1">
            <a:spLocks/>
          </p:cNvSpPr>
          <p:nvPr/>
        </p:nvSpPr>
        <p:spPr>
          <a:xfrm>
            <a:off x="405223" y="4323425"/>
            <a:ext cx="11464412" cy="107476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accent1"/>
              </a:buClr>
              <a:buSzPts val="6000"/>
              <a:buFont typeface="Carme"/>
              <a:buNone/>
              <a:defRPr sz="6000" b="0" i="0" u="none" strike="noStrike" cap="none">
                <a:solidFill>
                  <a:schemeClr val="accen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9pPr>
          </a:lstStyle>
          <a:p>
            <a:r>
              <a:rPr lang="en-GB" sz="2800" kern="0" dirty="0">
                <a:solidFill>
                  <a:schemeClr val="accent5"/>
                </a:solidFill>
              </a:rPr>
              <a:t>Francis </a:t>
            </a:r>
            <a:r>
              <a:rPr lang="en-GB" sz="2800" kern="0" dirty="0" err="1">
                <a:solidFill>
                  <a:schemeClr val="accent5"/>
                </a:solidFill>
              </a:rPr>
              <a:t>Sakato</a:t>
            </a:r>
            <a:endParaRPr lang="en-GB" sz="2800" kern="0" dirty="0">
              <a:solidFill>
                <a:schemeClr val="accent5"/>
              </a:solidFill>
            </a:endParaRPr>
          </a:p>
          <a:p>
            <a:r>
              <a:rPr lang="en-GB" sz="2800" kern="0" dirty="0">
                <a:solidFill>
                  <a:schemeClr val="accent5"/>
                </a:solidFill>
              </a:rPr>
              <a:t>Consultant and Regional Expert</a:t>
            </a:r>
          </a:p>
        </p:txBody>
      </p:sp>
    </p:spTree>
    <p:extLst>
      <p:ext uri="{BB962C8B-B14F-4D97-AF65-F5344CB8AC3E}">
        <p14:creationId xmlns:p14="http://schemas.microsoft.com/office/powerpoint/2010/main" val="959676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5711E0B-6301-E2A9-742A-91E80FD47FE0}"/>
              </a:ext>
            </a:extLst>
          </p:cNvPr>
          <p:cNvSpPr>
            <a:spLocks noGrp="1"/>
          </p:cNvSpPr>
          <p:nvPr>
            <p:ph type="ftr" idx="11"/>
          </p:nvPr>
        </p:nvSpPr>
        <p:spPr/>
        <p:txBody>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GB"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p>
        </p:txBody>
      </p:sp>
      <p:graphicFrame>
        <p:nvGraphicFramePr>
          <p:cNvPr id="5" name="Table 4">
            <a:extLst>
              <a:ext uri="{FF2B5EF4-FFF2-40B4-BE49-F238E27FC236}">
                <a16:creationId xmlns:a16="http://schemas.microsoft.com/office/drawing/2014/main" id="{48C6F615-AF4C-4002-8A7A-CDC49443118C}"/>
              </a:ext>
            </a:extLst>
          </p:cNvPr>
          <p:cNvGraphicFramePr>
            <a:graphicFrameLocks noGrp="1"/>
          </p:cNvGraphicFramePr>
          <p:nvPr>
            <p:extLst>
              <p:ext uri="{D42A27DB-BD31-4B8C-83A1-F6EECF244321}">
                <p14:modId xmlns:p14="http://schemas.microsoft.com/office/powerpoint/2010/main" val="1894284618"/>
              </p:ext>
            </p:extLst>
          </p:nvPr>
        </p:nvGraphicFramePr>
        <p:xfrm>
          <a:off x="652424" y="1879303"/>
          <a:ext cx="11206784" cy="4484912"/>
        </p:xfrm>
        <a:graphic>
          <a:graphicData uri="http://schemas.openxmlformats.org/drawingml/2006/table">
            <a:tbl>
              <a:tblPr>
                <a:tableStyleId>{5940675A-B579-460E-94D1-54222C63F5DA}</a:tableStyleId>
              </a:tblPr>
              <a:tblGrid>
                <a:gridCol w="1266964">
                  <a:extLst>
                    <a:ext uri="{9D8B030D-6E8A-4147-A177-3AD203B41FA5}">
                      <a16:colId xmlns:a16="http://schemas.microsoft.com/office/drawing/2014/main" val="4007269219"/>
                    </a:ext>
                  </a:extLst>
                </a:gridCol>
                <a:gridCol w="9939820">
                  <a:extLst>
                    <a:ext uri="{9D8B030D-6E8A-4147-A177-3AD203B41FA5}">
                      <a16:colId xmlns:a16="http://schemas.microsoft.com/office/drawing/2014/main" val="1628900254"/>
                    </a:ext>
                  </a:extLst>
                </a:gridCol>
              </a:tblGrid>
              <a:tr h="256006">
                <a:tc>
                  <a:txBody>
                    <a:bodyPr/>
                    <a:lstStyle/>
                    <a:p>
                      <a:pPr algn="ctr">
                        <a:buNone/>
                      </a:pPr>
                      <a:r>
                        <a:rPr lang="en-GB" sz="1800" b="1" dirty="0">
                          <a:solidFill>
                            <a:schemeClr val="bg1"/>
                          </a:solidFill>
                          <a:latin typeface="Calibri" panose="020F0502020204030204" pitchFamily="34" charset="0"/>
                          <a:ea typeface="Calibri" panose="020F0502020204030204" pitchFamily="34" charset="0"/>
                          <a:cs typeface="Calibri" panose="020F0502020204030204" pitchFamily="34" charset="0"/>
                        </a:rPr>
                        <a:t>Category</a:t>
                      </a:r>
                      <a:endParaRPr lang="en-GB"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marL="47896" marR="47896" marT="23948" marB="23948" anchor="ctr">
                    <a:solidFill>
                      <a:schemeClr val="accent1"/>
                    </a:solidFill>
                  </a:tcPr>
                </a:tc>
                <a:tc>
                  <a:txBody>
                    <a:bodyPr/>
                    <a:lstStyle/>
                    <a:p>
                      <a:pPr algn="ctr">
                        <a:buNone/>
                      </a:pPr>
                      <a:r>
                        <a:rPr lang="en-GB" sz="1800" b="1" dirty="0">
                          <a:solidFill>
                            <a:schemeClr val="bg1"/>
                          </a:solidFill>
                          <a:latin typeface="Calibri" panose="020F0502020204030204" pitchFamily="34" charset="0"/>
                          <a:ea typeface="Calibri" panose="020F0502020204030204" pitchFamily="34" charset="0"/>
                          <a:cs typeface="Calibri" panose="020F0502020204030204" pitchFamily="34" charset="0"/>
                        </a:rPr>
                        <a:t>Findings</a:t>
                      </a:r>
                      <a:endParaRPr lang="en-GB"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marL="47896" marR="47896" marT="23948" marB="23948" anchor="ctr">
                    <a:solidFill>
                      <a:schemeClr val="accent1"/>
                    </a:solidFill>
                  </a:tcPr>
                </a:tc>
                <a:extLst>
                  <a:ext uri="{0D108BD9-81ED-4DB2-BD59-A6C34878D82A}">
                    <a16:rowId xmlns:a16="http://schemas.microsoft.com/office/drawing/2014/main" val="3954228982"/>
                  </a:ext>
                </a:extLst>
              </a:tr>
              <a:tr h="3961185">
                <a:tc>
                  <a:txBody>
                    <a:bodyPr/>
                    <a:lstStyle/>
                    <a:p>
                      <a:pPr>
                        <a:buNone/>
                      </a:pPr>
                      <a:r>
                        <a:rPr lang="en-GB" sz="18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Standards / Technical Regulation</a:t>
                      </a:r>
                      <a:endPar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47896" marR="47896" marT="23948" marB="23948" anchor="ctr"/>
                </a:tc>
                <a:tc>
                  <a:txBody>
                    <a:bodyPr/>
                    <a:lstStyle/>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Existing frameworks are based on a regional standard developed by SEIAPI.</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Solar panels must adhere to AS/NZS 5033 standard.</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Inverters must meet AS 4777.1 standards.</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Certificate of Compliance (CoC) are issued for completed solar power.</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Different components of QI have been covered in all the 18 States of the Pacific Region. Work has been done on Standards, metrology, and conformity assessment.</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There is a relevance of IEC 61215 for design qualification and type approval.</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ISO 2859 is used for sampling purposes. It is based on the acceptance quality limit (AQL), which is the maximum percentage of defective items that can be considered acceptable.</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There is a potential to adopt a revised AS/NZS 5033:2021 by New Zealand in the future).</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There is variation in standards application across region, with some countries adopting US-based standards.</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There is lack of awareness regarding specific solar PV standards development in the region.</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There is ongoing development of solar PV standards within individual Pacific communities.</a:t>
                      </a:r>
                    </a:p>
                    <a:p>
                      <a:pPr marL="285750" indent="-285750">
                        <a:buFont typeface="Arial" panose="020B0604020202020204" pitchFamily="34" charset="0"/>
                        <a:buChar char="•"/>
                      </a:pPr>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The standards for solar controllers are perceived as complex.</a:t>
                      </a:r>
                    </a:p>
                  </a:txBody>
                  <a:tcPr marL="47896" marR="47896" marT="23948" marB="23948" anchor="ctr"/>
                </a:tc>
                <a:extLst>
                  <a:ext uri="{0D108BD9-81ED-4DB2-BD59-A6C34878D82A}">
                    <a16:rowId xmlns:a16="http://schemas.microsoft.com/office/drawing/2014/main" val="333579344"/>
                  </a:ext>
                </a:extLst>
              </a:tr>
            </a:tbl>
          </a:graphicData>
        </a:graphic>
      </p:graphicFrame>
      <p:sp>
        <p:nvSpPr>
          <p:cNvPr id="6" name="Text Placeholder 2">
            <a:extLst>
              <a:ext uri="{FF2B5EF4-FFF2-40B4-BE49-F238E27FC236}">
                <a16:creationId xmlns:a16="http://schemas.microsoft.com/office/drawing/2014/main" id="{DB04B841-2F96-9285-3DD4-A4BBD936EA6C}"/>
              </a:ext>
            </a:extLst>
          </p:cNvPr>
          <p:cNvSpPr>
            <a:spLocks noGrp="1"/>
          </p:cNvSpPr>
          <p:nvPr>
            <p:ph type="body" idx="1"/>
          </p:nvPr>
        </p:nvSpPr>
        <p:spPr>
          <a:xfrm>
            <a:off x="773722" y="1159116"/>
            <a:ext cx="2410727" cy="586898"/>
          </a:xfrm>
        </p:spPr>
        <p:txBody>
          <a:bodyPr/>
          <a:lstStyle/>
          <a:p>
            <a:pPr marL="114300" indent="0">
              <a:buNone/>
            </a:pPr>
            <a:r>
              <a:rPr lang="en-GB" dirty="0">
                <a:solidFill>
                  <a:schemeClr val="bg2">
                    <a:lumMod val="50000"/>
                  </a:schemeClr>
                </a:solidFill>
              </a:rPr>
              <a:t>Status Quo</a:t>
            </a:r>
          </a:p>
        </p:txBody>
      </p:sp>
      <p:sp>
        <p:nvSpPr>
          <p:cNvPr id="7" name="Title 1">
            <a:extLst>
              <a:ext uri="{FF2B5EF4-FFF2-40B4-BE49-F238E27FC236}">
                <a16:creationId xmlns:a16="http://schemas.microsoft.com/office/drawing/2014/main" id="{56C28112-3E5C-8703-A49E-DF61B8AA5E95}"/>
              </a:ext>
            </a:extLst>
          </p:cNvPr>
          <p:cNvSpPr>
            <a:spLocks noGrp="1"/>
          </p:cNvSpPr>
          <p:nvPr>
            <p:ph type="title"/>
          </p:nvPr>
        </p:nvSpPr>
        <p:spPr>
          <a:xfrm>
            <a:off x="773722" y="572655"/>
            <a:ext cx="7686787" cy="784312"/>
          </a:xfrm>
        </p:spPr>
        <p:txBody>
          <a:bodyPr/>
          <a:lstStyle/>
          <a:p>
            <a:r>
              <a:rPr lang="en-GB" dirty="0">
                <a:solidFill>
                  <a:schemeClr val="bg2">
                    <a:lumMod val="50000"/>
                  </a:schemeClr>
                </a:solidFill>
              </a:rPr>
              <a:t>Assessment Results</a:t>
            </a:r>
          </a:p>
        </p:txBody>
      </p:sp>
    </p:spTree>
    <p:extLst>
      <p:ext uri="{BB962C8B-B14F-4D97-AF65-F5344CB8AC3E}">
        <p14:creationId xmlns:p14="http://schemas.microsoft.com/office/powerpoint/2010/main" val="1667169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D26C2-3A0A-8C4B-20F1-92CB917A39B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9F1F637-BD50-9B71-2C60-B8F9EDC1E03B}"/>
              </a:ext>
            </a:extLst>
          </p:cNvPr>
          <p:cNvSpPr>
            <a:spLocks noGrp="1"/>
          </p:cNvSpPr>
          <p:nvPr>
            <p:ph type="ftr" idx="11"/>
          </p:nvPr>
        </p:nvSpPr>
        <p:spPr/>
        <p:txBody>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GB"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p>
        </p:txBody>
      </p:sp>
      <p:graphicFrame>
        <p:nvGraphicFramePr>
          <p:cNvPr id="5" name="Table 4">
            <a:extLst>
              <a:ext uri="{FF2B5EF4-FFF2-40B4-BE49-F238E27FC236}">
                <a16:creationId xmlns:a16="http://schemas.microsoft.com/office/drawing/2014/main" id="{23A1F735-447E-4180-CC81-842BE6E43FA5}"/>
              </a:ext>
            </a:extLst>
          </p:cNvPr>
          <p:cNvGraphicFramePr>
            <a:graphicFrameLocks noGrp="1"/>
          </p:cNvGraphicFramePr>
          <p:nvPr>
            <p:extLst>
              <p:ext uri="{D42A27DB-BD31-4B8C-83A1-F6EECF244321}">
                <p14:modId xmlns:p14="http://schemas.microsoft.com/office/powerpoint/2010/main" val="4277505590"/>
              </p:ext>
            </p:extLst>
          </p:nvPr>
        </p:nvGraphicFramePr>
        <p:xfrm>
          <a:off x="660400" y="1890934"/>
          <a:ext cx="11148292" cy="4207938"/>
        </p:xfrm>
        <a:graphic>
          <a:graphicData uri="http://schemas.openxmlformats.org/drawingml/2006/table">
            <a:tbl>
              <a:tblPr>
                <a:tableStyleId>{5940675A-B579-460E-94D1-54222C63F5DA}</a:tableStyleId>
              </a:tblPr>
              <a:tblGrid>
                <a:gridCol w="2595419">
                  <a:extLst>
                    <a:ext uri="{9D8B030D-6E8A-4147-A177-3AD203B41FA5}">
                      <a16:colId xmlns:a16="http://schemas.microsoft.com/office/drawing/2014/main" val="4007269219"/>
                    </a:ext>
                  </a:extLst>
                </a:gridCol>
                <a:gridCol w="8552873">
                  <a:extLst>
                    <a:ext uri="{9D8B030D-6E8A-4147-A177-3AD203B41FA5}">
                      <a16:colId xmlns:a16="http://schemas.microsoft.com/office/drawing/2014/main" val="1628900254"/>
                    </a:ext>
                  </a:extLst>
                </a:gridCol>
              </a:tblGrid>
              <a:tr h="287268">
                <a:tc>
                  <a:txBody>
                    <a:bodyPr/>
                    <a:lstStyle/>
                    <a:p>
                      <a:pPr algn="ctr">
                        <a:buNone/>
                      </a:pPr>
                      <a:r>
                        <a:rPr lang="en-GB" sz="1800" b="1" dirty="0">
                          <a:solidFill>
                            <a:schemeClr val="bg1"/>
                          </a:solidFill>
                          <a:latin typeface="Calibri" panose="020F0502020204030204" pitchFamily="34" charset="0"/>
                          <a:ea typeface="Calibri" panose="020F0502020204030204" pitchFamily="34" charset="0"/>
                          <a:cs typeface="Calibri" panose="020F0502020204030204" pitchFamily="34" charset="0"/>
                        </a:rPr>
                        <a:t>Category</a:t>
                      </a:r>
                      <a:endParaRPr lang="en-GB"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marL="47896" marR="47896" marT="23948" marB="23948" anchor="ctr">
                    <a:solidFill>
                      <a:schemeClr val="accent1"/>
                    </a:solidFill>
                  </a:tcPr>
                </a:tc>
                <a:tc>
                  <a:txBody>
                    <a:bodyPr/>
                    <a:lstStyle/>
                    <a:p>
                      <a:pPr algn="ctr">
                        <a:buNone/>
                      </a:pPr>
                      <a:r>
                        <a:rPr lang="en-GB" sz="1800" b="1" dirty="0">
                          <a:solidFill>
                            <a:schemeClr val="bg1"/>
                          </a:solidFill>
                          <a:latin typeface="Calibri" panose="020F0502020204030204" pitchFamily="34" charset="0"/>
                          <a:ea typeface="Calibri" panose="020F0502020204030204" pitchFamily="34" charset="0"/>
                          <a:cs typeface="Calibri" panose="020F0502020204030204" pitchFamily="34" charset="0"/>
                        </a:rPr>
                        <a:t>Findings</a:t>
                      </a:r>
                      <a:endParaRPr lang="en-GB"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marL="47896" marR="47896" marT="23948" marB="23948" anchor="ctr">
                    <a:solidFill>
                      <a:schemeClr val="accent1"/>
                    </a:solidFill>
                  </a:tcPr>
                </a:tc>
                <a:extLst>
                  <a:ext uri="{0D108BD9-81ED-4DB2-BD59-A6C34878D82A}">
                    <a16:rowId xmlns:a16="http://schemas.microsoft.com/office/drawing/2014/main" val="3954228982"/>
                  </a:ext>
                </a:extLst>
              </a:tr>
              <a:tr h="1595370">
                <a:tc>
                  <a:txBody>
                    <a:bodyPr/>
                    <a:lstStyle/>
                    <a:p>
                      <a:pPr>
                        <a:buNone/>
                      </a:pPr>
                      <a:r>
                        <a:rPr lang="en-GB" sz="16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Testing Procedures / Facilities</a:t>
                      </a:r>
                      <a:endPar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47896" marR="47896" marT="23948" marB="23948" anchor="ctr"/>
                </a:tc>
                <a:tc>
                  <a:txBody>
                    <a:bodyPr/>
                    <a:lstStyle/>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There is scarcity of testing for solar PV system components in the region.</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The only General Society of Surveillance (SGS) in Auckland is NATA accredited for testing.</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Testing procedures and facilities for PV products are lacking in the region.</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Inspections are using AS/NZS 3000 from the AC side of the solar system.</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Lack of local testing for parts or components of solar PV systems.</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Lack of awareness regarding testing procedures and facilities for PV products in the Pacific region.</a:t>
                      </a:r>
                    </a:p>
                  </a:txBody>
                  <a:tcPr marL="47896" marR="47896" marT="23948" marB="23948" anchor="ctr"/>
                </a:tc>
                <a:extLst>
                  <a:ext uri="{0D108BD9-81ED-4DB2-BD59-A6C34878D82A}">
                    <a16:rowId xmlns:a16="http://schemas.microsoft.com/office/drawing/2014/main" val="109237143"/>
                  </a:ext>
                </a:extLst>
              </a:tr>
              <a:tr h="1129665">
                <a:tc>
                  <a:txBody>
                    <a:bodyPr/>
                    <a:lstStyle/>
                    <a:p>
                      <a:pPr>
                        <a:buNone/>
                      </a:pPr>
                      <a:r>
                        <a:rPr lang="en-GB" sz="16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Regional Conformity Assessment Bodies and PV Certification</a:t>
                      </a:r>
                      <a:endPar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47896" marR="47896" marT="23948" marB="23948" anchor="ctr"/>
                </a:tc>
                <a:tc>
                  <a:txBody>
                    <a:bodyPr/>
                    <a:lstStyle/>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Absence of regional conformity assessment bodies for solar PV products.</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Certification processes typically handled through the CoC process.</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IEC 61730 certification is required for solar panels in the region.</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Accreditation process for conformity assessment still in the developmental phase.</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Existing certifications for PV products based on internationally recognized frameworks.</a:t>
                      </a:r>
                    </a:p>
                  </a:txBody>
                  <a:tcPr marL="47896" marR="47896" marT="23948" marB="23948" anchor="ctr"/>
                </a:tc>
                <a:extLst>
                  <a:ext uri="{0D108BD9-81ED-4DB2-BD59-A6C34878D82A}">
                    <a16:rowId xmlns:a16="http://schemas.microsoft.com/office/drawing/2014/main" val="148383219"/>
                  </a:ext>
                </a:extLst>
              </a:tr>
              <a:tr h="912272">
                <a:tc>
                  <a:txBody>
                    <a:bodyPr/>
                    <a:lstStyle/>
                    <a:p>
                      <a:pPr>
                        <a:buNone/>
                      </a:pPr>
                      <a:r>
                        <a:rPr lang="en-GB" sz="1600" b="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Accreditation Process for Conformity Assessment Bodies</a:t>
                      </a:r>
                      <a:endParaRPr lang="en-GB" sz="160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47896" marR="47896" marT="23948" marB="23948" anchor="ctr"/>
                </a:tc>
                <a:tc>
                  <a:txBody>
                    <a:bodyPr/>
                    <a:lstStyle/>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Accreditation process for conformity assessment bodies align with IEC 61730 and is still in the developmental phase.</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Regional specialization in solar PV accreditation is lacking.</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There is compliance with AS/NZS 3000 for consistency in system designs).</a:t>
                      </a:r>
                    </a:p>
                  </a:txBody>
                  <a:tcPr marL="47896" marR="47896" marT="23948" marB="23948" anchor="ctr"/>
                </a:tc>
                <a:extLst>
                  <a:ext uri="{0D108BD9-81ED-4DB2-BD59-A6C34878D82A}">
                    <a16:rowId xmlns:a16="http://schemas.microsoft.com/office/drawing/2014/main" val="1079106958"/>
                  </a:ext>
                </a:extLst>
              </a:tr>
            </a:tbl>
          </a:graphicData>
        </a:graphic>
      </p:graphicFrame>
      <p:sp>
        <p:nvSpPr>
          <p:cNvPr id="3" name="Text Placeholder 2">
            <a:extLst>
              <a:ext uri="{FF2B5EF4-FFF2-40B4-BE49-F238E27FC236}">
                <a16:creationId xmlns:a16="http://schemas.microsoft.com/office/drawing/2014/main" id="{6918E16E-D503-AD46-6FB6-D02AC8F4968E}"/>
              </a:ext>
            </a:extLst>
          </p:cNvPr>
          <p:cNvSpPr>
            <a:spLocks noGrp="1"/>
          </p:cNvSpPr>
          <p:nvPr>
            <p:ph type="body" idx="1"/>
          </p:nvPr>
        </p:nvSpPr>
        <p:spPr>
          <a:xfrm>
            <a:off x="773722" y="1180999"/>
            <a:ext cx="2410727" cy="586898"/>
          </a:xfrm>
        </p:spPr>
        <p:txBody>
          <a:bodyPr/>
          <a:lstStyle/>
          <a:p>
            <a:pPr marL="114300" indent="0">
              <a:buNone/>
            </a:pPr>
            <a:r>
              <a:rPr lang="en-GB" dirty="0">
                <a:solidFill>
                  <a:schemeClr val="bg2">
                    <a:lumMod val="50000"/>
                  </a:schemeClr>
                </a:solidFill>
              </a:rPr>
              <a:t>Status Quo</a:t>
            </a:r>
          </a:p>
        </p:txBody>
      </p:sp>
      <p:sp>
        <p:nvSpPr>
          <p:cNvPr id="6" name="Title 1">
            <a:extLst>
              <a:ext uri="{FF2B5EF4-FFF2-40B4-BE49-F238E27FC236}">
                <a16:creationId xmlns:a16="http://schemas.microsoft.com/office/drawing/2014/main" id="{BA1B67CA-B2BD-F528-6E2E-EA5F191B153A}"/>
              </a:ext>
            </a:extLst>
          </p:cNvPr>
          <p:cNvSpPr>
            <a:spLocks noGrp="1"/>
          </p:cNvSpPr>
          <p:nvPr>
            <p:ph type="title"/>
          </p:nvPr>
        </p:nvSpPr>
        <p:spPr>
          <a:xfrm>
            <a:off x="773722" y="572655"/>
            <a:ext cx="7686787" cy="784312"/>
          </a:xfrm>
        </p:spPr>
        <p:txBody>
          <a:bodyPr/>
          <a:lstStyle/>
          <a:p>
            <a:r>
              <a:rPr lang="en-GB" dirty="0">
                <a:solidFill>
                  <a:schemeClr val="bg2">
                    <a:lumMod val="50000"/>
                  </a:schemeClr>
                </a:solidFill>
              </a:rPr>
              <a:t>Assessment Results</a:t>
            </a:r>
          </a:p>
        </p:txBody>
      </p:sp>
    </p:spTree>
    <p:extLst>
      <p:ext uri="{BB962C8B-B14F-4D97-AF65-F5344CB8AC3E}">
        <p14:creationId xmlns:p14="http://schemas.microsoft.com/office/powerpoint/2010/main" val="236206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664A16F3-FBB8-65A9-A7AF-4EEE4E52D812}"/>
              </a:ext>
            </a:extLst>
          </p:cNvPr>
          <p:cNvSpPr>
            <a:spLocks noGrp="1"/>
          </p:cNvSpPr>
          <p:nvPr>
            <p:ph type="ftr" idx="11"/>
          </p:nvPr>
        </p:nvSpPr>
        <p:spPr/>
        <p:txBody>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GB"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p>
        </p:txBody>
      </p:sp>
      <p:graphicFrame>
        <p:nvGraphicFramePr>
          <p:cNvPr id="5" name="Table 4">
            <a:extLst>
              <a:ext uri="{FF2B5EF4-FFF2-40B4-BE49-F238E27FC236}">
                <a16:creationId xmlns:a16="http://schemas.microsoft.com/office/drawing/2014/main" id="{5694EB7E-6F79-EE21-C4D1-CCA1F1CA9046}"/>
              </a:ext>
            </a:extLst>
          </p:cNvPr>
          <p:cNvGraphicFramePr>
            <a:graphicFrameLocks noGrp="1"/>
          </p:cNvGraphicFramePr>
          <p:nvPr>
            <p:extLst>
              <p:ext uri="{D42A27DB-BD31-4B8C-83A1-F6EECF244321}">
                <p14:modId xmlns:p14="http://schemas.microsoft.com/office/powerpoint/2010/main" val="1065430792"/>
              </p:ext>
            </p:extLst>
          </p:nvPr>
        </p:nvGraphicFramePr>
        <p:xfrm>
          <a:off x="445137" y="1964278"/>
          <a:ext cx="11463336" cy="4206240"/>
        </p:xfrm>
        <a:graphic>
          <a:graphicData uri="http://schemas.openxmlformats.org/drawingml/2006/table">
            <a:tbl>
              <a:tblPr>
                <a:tableStyleId>{5940675A-B579-460E-94D1-54222C63F5DA}</a:tableStyleId>
              </a:tblPr>
              <a:tblGrid>
                <a:gridCol w="2712748">
                  <a:extLst>
                    <a:ext uri="{9D8B030D-6E8A-4147-A177-3AD203B41FA5}">
                      <a16:colId xmlns:a16="http://schemas.microsoft.com/office/drawing/2014/main" val="1915228812"/>
                    </a:ext>
                  </a:extLst>
                </a:gridCol>
                <a:gridCol w="8750588">
                  <a:extLst>
                    <a:ext uri="{9D8B030D-6E8A-4147-A177-3AD203B41FA5}">
                      <a16:colId xmlns:a16="http://schemas.microsoft.com/office/drawing/2014/main" val="590634188"/>
                    </a:ext>
                  </a:extLst>
                </a:gridCol>
              </a:tblGrid>
              <a:tr h="290958">
                <a:tc>
                  <a:txBody>
                    <a:bodyPr/>
                    <a:lstStyle/>
                    <a:p>
                      <a:pPr algn="ctr">
                        <a:buNone/>
                      </a:pPr>
                      <a:r>
                        <a:rPr lang="en-GB" sz="1600" b="1" dirty="0">
                          <a:solidFill>
                            <a:schemeClr val="bg1"/>
                          </a:solidFill>
                          <a:latin typeface="Calibri" panose="020F0502020204030204" pitchFamily="34" charset="0"/>
                          <a:ea typeface="Calibri" panose="020F0502020204030204" pitchFamily="34" charset="0"/>
                          <a:cs typeface="Calibri" panose="020F0502020204030204" pitchFamily="34" charset="0"/>
                        </a:rPr>
                        <a:t>Area</a:t>
                      </a:r>
                      <a:endPar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anchor="ctr">
                    <a:solidFill>
                      <a:schemeClr val="accent1"/>
                    </a:solidFill>
                  </a:tcPr>
                </a:tc>
                <a:tc>
                  <a:txBody>
                    <a:bodyPr/>
                    <a:lstStyle/>
                    <a:p>
                      <a:pPr algn="ctr">
                        <a:buNone/>
                      </a:pPr>
                      <a:r>
                        <a:rPr lang="en-GB" sz="1600" b="1" dirty="0">
                          <a:solidFill>
                            <a:schemeClr val="bg1"/>
                          </a:solidFill>
                          <a:latin typeface="Calibri" panose="020F0502020204030204" pitchFamily="34" charset="0"/>
                          <a:ea typeface="Calibri" panose="020F0502020204030204" pitchFamily="34" charset="0"/>
                          <a:cs typeface="Calibri" panose="020F0502020204030204" pitchFamily="34" charset="0"/>
                        </a:rPr>
                        <a:t>Findings</a:t>
                      </a:r>
                      <a:endPar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anchor="ctr">
                    <a:solidFill>
                      <a:schemeClr val="accent1"/>
                    </a:solidFill>
                  </a:tcPr>
                </a:tc>
                <a:extLst>
                  <a:ext uri="{0D108BD9-81ED-4DB2-BD59-A6C34878D82A}">
                    <a16:rowId xmlns:a16="http://schemas.microsoft.com/office/drawing/2014/main" val="4274449783"/>
                  </a:ext>
                </a:extLst>
              </a:tr>
              <a:tr h="1147952">
                <a:tc>
                  <a:txBody>
                    <a:bodyPr/>
                    <a:lstStyle/>
                    <a:p>
                      <a:pPr algn="ctr">
                        <a:buNone/>
                      </a:pPr>
                      <a:r>
                        <a:rPr lang="en-GB" sz="16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Human Capacities</a:t>
                      </a:r>
                      <a:endPar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Smaller markets (e.g., NZ) highlight need to build demand and capacities. </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Lack of training for competent operation/maintenance. </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Limited capacity in the government. &amp; the private sector leads to substandard products entering the market.</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Standards development needs technical expertise.</a:t>
                      </a:r>
                    </a:p>
                  </a:txBody>
                  <a:tcPr anchor="ctr"/>
                </a:tc>
                <a:extLst>
                  <a:ext uri="{0D108BD9-81ED-4DB2-BD59-A6C34878D82A}">
                    <a16:rowId xmlns:a16="http://schemas.microsoft.com/office/drawing/2014/main" val="3881362399"/>
                  </a:ext>
                </a:extLst>
              </a:tr>
              <a:tr h="717470">
                <a:tc>
                  <a:txBody>
                    <a:bodyPr/>
                    <a:lstStyle/>
                    <a:p>
                      <a:pPr algn="ctr">
                        <a:buNone/>
                      </a:pPr>
                      <a:r>
                        <a:rPr lang="en-GB" sz="16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Metrology &amp; Testing</a:t>
                      </a:r>
                      <a:endPar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Reliance on manufacturers’ standards, lack of resources for independent testing. </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No local facilities (e.g., Fiji, most PICs), dependence on external certificates. </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PV Lab Australia is the only lab in the Pacific.</a:t>
                      </a:r>
                    </a:p>
                  </a:txBody>
                  <a:tcPr anchor="ctr"/>
                </a:tc>
                <a:extLst>
                  <a:ext uri="{0D108BD9-81ED-4DB2-BD59-A6C34878D82A}">
                    <a16:rowId xmlns:a16="http://schemas.microsoft.com/office/drawing/2014/main" val="3829400524"/>
                  </a:ext>
                </a:extLst>
              </a:tr>
              <a:tr h="502564">
                <a:tc>
                  <a:txBody>
                    <a:bodyPr/>
                    <a:lstStyle/>
                    <a:p>
                      <a:pPr algn="ctr">
                        <a:buNone/>
                      </a:pPr>
                      <a:r>
                        <a:rPr lang="en-GB" sz="16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Accreditation &amp; Conformity Assessment</a:t>
                      </a:r>
                      <a:endPar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Absence of accreditation, conformity assessments, and standards affects safety and quality.</a:t>
                      </a:r>
                    </a:p>
                  </a:txBody>
                  <a:tcPr anchor="ctr"/>
                </a:tc>
                <a:extLst>
                  <a:ext uri="{0D108BD9-81ED-4DB2-BD59-A6C34878D82A}">
                    <a16:rowId xmlns:a16="http://schemas.microsoft.com/office/drawing/2014/main" val="2026976220"/>
                  </a:ext>
                </a:extLst>
              </a:tr>
              <a:tr h="502564">
                <a:tc>
                  <a:txBody>
                    <a:bodyPr/>
                    <a:lstStyle/>
                    <a:p>
                      <a:pPr algn="ctr">
                        <a:buNone/>
                      </a:pPr>
                      <a:r>
                        <a:rPr lang="en-GB" sz="16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Market Surveillance</a:t>
                      </a:r>
                      <a:endPar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Capacity/resource constraints hinder monitoring. </a:t>
                      </a:r>
                    </a:p>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Communication gaps, lack of standards, and weak capacity undermine surveillance.</a:t>
                      </a:r>
                    </a:p>
                  </a:txBody>
                  <a:tcPr anchor="ctr"/>
                </a:tc>
                <a:extLst>
                  <a:ext uri="{0D108BD9-81ED-4DB2-BD59-A6C34878D82A}">
                    <a16:rowId xmlns:a16="http://schemas.microsoft.com/office/drawing/2014/main" val="931986017"/>
                  </a:ext>
                </a:extLst>
              </a:tr>
              <a:tr h="502564">
                <a:tc>
                  <a:txBody>
                    <a:bodyPr/>
                    <a:lstStyle/>
                    <a:p>
                      <a:pPr algn="ctr">
                        <a:buNone/>
                      </a:pPr>
                      <a:r>
                        <a:rPr lang="en-GB" sz="16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Critical Challenges</a:t>
                      </a:r>
                      <a:endPar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anchor="ctr"/>
                </a:tc>
                <a:tc>
                  <a:txBody>
                    <a:bodyPr/>
                    <a:lstStyle/>
                    <a:p>
                      <a:pPr marL="285750" indent="-285750">
                        <a:buFont typeface="Arial" panose="020B0604020202020204" pitchFamily="34" charset="0"/>
                        <a:buChar char="•"/>
                      </a:pPr>
                      <a:r>
                        <a:rPr lang="en-GB"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Human capacity gaps, small market issues, lack of testing facilities, weak enforcement, poor awareness, inadequate regulation, and missing accreditation/conformity assessment.</a:t>
                      </a:r>
                    </a:p>
                  </a:txBody>
                  <a:tcPr anchor="ctr"/>
                </a:tc>
                <a:extLst>
                  <a:ext uri="{0D108BD9-81ED-4DB2-BD59-A6C34878D82A}">
                    <a16:rowId xmlns:a16="http://schemas.microsoft.com/office/drawing/2014/main" val="2788324492"/>
                  </a:ext>
                </a:extLst>
              </a:tr>
            </a:tbl>
          </a:graphicData>
        </a:graphic>
      </p:graphicFrame>
      <p:sp>
        <p:nvSpPr>
          <p:cNvPr id="6" name="Title 1">
            <a:extLst>
              <a:ext uri="{FF2B5EF4-FFF2-40B4-BE49-F238E27FC236}">
                <a16:creationId xmlns:a16="http://schemas.microsoft.com/office/drawing/2014/main" id="{0D111450-34BA-48AB-D2FE-A3700EC46D8F}"/>
              </a:ext>
            </a:extLst>
          </p:cNvPr>
          <p:cNvSpPr>
            <a:spLocks noGrp="1"/>
          </p:cNvSpPr>
          <p:nvPr>
            <p:ph type="title"/>
          </p:nvPr>
        </p:nvSpPr>
        <p:spPr>
          <a:xfrm>
            <a:off x="773722" y="572655"/>
            <a:ext cx="7686787" cy="784312"/>
          </a:xfrm>
        </p:spPr>
        <p:txBody>
          <a:bodyPr/>
          <a:lstStyle/>
          <a:p>
            <a:r>
              <a:rPr lang="en-GB" dirty="0"/>
              <a:t>Assessment Results</a:t>
            </a:r>
          </a:p>
        </p:txBody>
      </p:sp>
      <p:sp>
        <p:nvSpPr>
          <p:cNvPr id="7" name="Text Placeholder 2">
            <a:extLst>
              <a:ext uri="{FF2B5EF4-FFF2-40B4-BE49-F238E27FC236}">
                <a16:creationId xmlns:a16="http://schemas.microsoft.com/office/drawing/2014/main" id="{B4A2C421-2E9D-B74B-501A-38CB8D6AAFB4}"/>
              </a:ext>
            </a:extLst>
          </p:cNvPr>
          <p:cNvSpPr>
            <a:spLocks noGrp="1"/>
          </p:cNvSpPr>
          <p:nvPr>
            <p:ph type="body" idx="1"/>
          </p:nvPr>
        </p:nvSpPr>
        <p:spPr>
          <a:xfrm>
            <a:off x="644412" y="1243591"/>
            <a:ext cx="7945405" cy="586898"/>
          </a:xfrm>
        </p:spPr>
        <p:txBody>
          <a:bodyPr/>
          <a:lstStyle/>
          <a:p>
            <a:pPr marL="114300" indent="0">
              <a:buNone/>
            </a:pPr>
            <a:r>
              <a:rPr lang="en-GB" sz="2400" dirty="0">
                <a:solidFill>
                  <a:schemeClr val="bg2">
                    <a:lumMod val="50000"/>
                  </a:schemeClr>
                </a:solidFill>
              </a:rPr>
              <a:t>Challenges in the implementation of Technical Regulations </a:t>
            </a:r>
          </a:p>
        </p:txBody>
      </p:sp>
    </p:spTree>
    <p:extLst>
      <p:ext uri="{BB962C8B-B14F-4D97-AF65-F5344CB8AC3E}">
        <p14:creationId xmlns:p14="http://schemas.microsoft.com/office/powerpoint/2010/main" val="1389168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20" name="Google Shape;420;p46"/>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421" name="Google Shape;421;p46"/>
          <p:cNvSpPr txBox="1">
            <a:spLocks noGrp="1"/>
          </p:cNvSpPr>
          <p:nvPr>
            <p:ph type="title"/>
          </p:nvPr>
        </p:nvSpPr>
        <p:spPr>
          <a:xfrm>
            <a:off x="493987" y="1389738"/>
            <a:ext cx="9425789" cy="683080"/>
          </a:xfrm>
          <a:prstGeom prst="rect">
            <a:avLst/>
          </a:prstGeom>
          <a:noFill/>
          <a:ln>
            <a:noFill/>
          </a:ln>
        </p:spPr>
        <p:txBody>
          <a:bodyPr spcFirstLastPara="1" wrap="square" lIns="121875" tIns="121875" rIns="121875" bIns="121875" anchor="t" anchorCtr="0">
            <a:noAutofit/>
          </a:bodyPr>
          <a:lstStyle/>
          <a:p>
            <a:pPr marL="0" lvl="0" indent="0" algn="l" rtl="0">
              <a:lnSpc>
                <a:spcPct val="100000"/>
              </a:lnSpc>
              <a:spcBef>
                <a:spcPts val="0"/>
              </a:spcBef>
              <a:spcAft>
                <a:spcPts val="0"/>
              </a:spcAft>
              <a:buSzPts val="2800"/>
              <a:buNone/>
            </a:pPr>
            <a:r>
              <a:rPr lang="en-US" sz="2400" dirty="0">
                <a:solidFill>
                  <a:schemeClr val="dk2"/>
                </a:solidFill>
              </a:rPr>
              <a:t>Interventions required for the promotion of QI</a:t>
            </a:r>
            <a:endParaRPr sz="2400" dirty="0"/>
          </a:p>
        </p:txBody>
      </p:sp>
      <p:graphicFrame>
        <p:nvGraphicFramePr>
          <p:cNvPr id="422" name="Google Shape;422;p46"/>
          <p:cNvGraphicFramePr/>
          <p:nvPr>
            <p:extLst>
              <p:ext uri="{D42A27DB-BD31-4B8C-83A1-F6EECF244321}">
                <p14:modId xmlns:p14="http://schemas.microsoft.com/office/powerpoint/2010/main" val="2373151789"/>
              </p:ext>
            </p:extLst>
          </p:nvPr>
        </p:nvGraphicFramePr>
        <p:xfrm>
          <a:off x="493987" y="1986759"/>
          <a:ext cx="11204025" cy="3826212"/>
        </p:xfrm>
        <a:graphic>
          <a:graphicData uri="http://schemas.openxmlformats.org/drawingml/2006/table">
            <a:tbl>
              <a:tblPr bandRow="1">
                <a:noFill/>
              </a:tblPr>
              <a:tblGrid>
                <a:gridCol w="2949692">
                  <a:extLst>
                    <a:ext uri="{9D8B030D-6E8A-4147-A177-3AD203B41FA5}">
                      <a16:colId xmlns:a16="http://schemas.microsoft.com/office/drawing/2014/main" val="20000"/>
                    </a:ext>
                  </a:extLst>
                </a:gridCol>
                <a:gridCol w="8254333">
                  <a:extLst>
                    <a:ext uri="{9D8B030D-6E8A-4147-A177-3AD203B41FA5}">
                      <a16:colId xmlns:a16="http://schemas.microsoft.com/office/drawing/2014/main" val="20001"/>
                    </a:ext>
                  </a:extLst>
                </a:gridCol>
              </a:tblGrid>
              <a:tr h="400814">
                <a:tc>
                  <a:txBody>
                    <a:bodyPr/>
                    <a:lstStyle/>
                    <a:p>
                      <a:pPr marL="0" marR="0" lvl="0" indent="0" algn="ctr" rtl="0">
                        <a:lnSpc>
                          <a:spcPct val="115000"/>
                        </a:lnSpc>
                        <a:spcBef>
                          <a:spcPts val="0"/>
                        </a:spcBef>
                        <a:spcAft>
                          <a:spcPts val="0"/>
                        </a:spcAft>
                        <a:buNone/>
                      </a:pPr>
                      <a:r>
                        <a:rPr lang="en-US" sz="1800" b="1" u="none" strike="noStrike" cap="none" dirty="0">
                          <a:solidFill>
                            <a:schemeClr val="lt1"/>
                          </a:solidFill>
                          <a:latin typeface="Calibri"/>
                          <a:ea typeface="Calibri"/>
                          <a:cs typeface="Calibri"/>
                          <a:sym typeface="Calibri"/>
                        </a:rPr>
                        <a:t>Interventions</a:t>
                      </a:r>
                      <a:endParaRPr sz="1400" dirty="0"/>
                    </a:p>
                  </a:txBody>
                  <a:tcPr marL="68575" marR="68575" marT="0" marB="0" anchor="ctr">
                    <a:solidFill>
                      <a:schemeClr val="accent2"/>
                    </a:solidFill>
                  </a:tcPr>
                </a:tc>
                <a:tc>
                  <a:txBody>
                    <a:bodyPr/>
                    <a:lstStyle/>
                    <a:p>
                      <a:pPr marL="0" marR="0" lvl="0" indent="0" algn="ctr" rtl="0">
                        <a:lnSpc>
                          <a:spcPct val="115000"/>
                        </a:lnSpc>
                        <a:spcBef>
                          <a:spcPts val="0"/>
                        </a:spcBef>
                        <a:spcAft>
                          <a:spcPts val="0"/>
                        </a:spcAft>
                        <a:buNone/>
                      </a:pPr>
                      <a:r>
                        <a:rPr lang="en-US" sz="1800" b="1" u="none" strike="noStrike" cap="none" dirty="0">
                          <a:solidFill>
                            <a:schemeClr val="lt1"/>
                          </a:solidFill>
                          <a:latin typeface="Calibri"/>
                          <a:ea typeface="Calibri"/>
                          <a:cs typeface="Calibri"/>
                          <a:sym typeface="Calibri"/>
                        </a:rPr>
                        <a:t>Details</a:t>
                      </a:r>
                      <a:endParaRPr sz="1400" dirty="0"/>
                    </a:p>
                  </a:txBody>
                  <a:tcPr marL="68575" marR="68575" marT="0" marB="0" anchor="ctr">
                    <a:solidFill>
                      <a:schemeClr val="accent2"/>
                    </a:solidFill>
                  </a:tcPr>
                </a:tc>
                <a:extLst>
                  <a:ext uri="{0D108BD9-81ED-4DB2-BD59-A6C34878D82A}">
                    <a16:rowId xmlns:a16="http://schemas.microsoft.com/office/drawing/2014/main" val="10000"/>
                  </a:ext>
                </a:extLst>
              </a:tr>
              <a:tr h="686267">
                <a:tc>
                  <a:txBody>
                    <a:bodyPr/>
                    <a:lstStyle/>
                    <a:p>
                      <a:pPr marL="0" marR="0" lvl="0" indent="0" algn="l" rtl="0">
                        <a:lnSpc>
                          <a:spcPct val="115000"/>
                        </a:lnSpc>
                        <a:spcBef>
                          <a:spcPts val="0"/>
                        </a:spcBef>
                        <a:spcAft>
                          <a:spcPts val="0"/>
                        </a:spcAft>
                        <a:buNone/>
                      </a:pPr>
                      <a:r>
                        <a:rPr lang="en-US" sz="1800" b="1" i="0" u="none" strike="noStrike" cap="none" dirty="0">
                          <a:solidFill>
                            <a:schemeClr val="bg2">
                              <a:lumMod val="50000"/>
                            </a:schemeClr>
                          </a:solidFill>
                          <a:latin typeface="Calibri"/>
                          <a:ea typeface="Calibri"/>
                          <a:cs typeface="Calibri"/>
                          <a:sym typeface="Calibri"/>
                        </a:rPr>
                        <a:t>Strategic Resource Allocation</a:t>
                      </a:r>
                      <a:endParaRPr sz="1400" dirty="0">
                        <a:solidFill>
                          <a:schemeClr val="bg2">
                            <a:lumMod val="50000"/>
                          </a:schemeClr>
                        </a:solidFill>
                      </a:endParaRPr>
                    </a:p>
                  </a:txBody>
                  <a:tcPr marL="68575" marR="68575" marT="0" marB="0"/>
                </a:tc>
                <a:tc>
                  <a:txBody>
                    <a:bodyPr/>
                    <a:lstStyle/>
                    <a:p>
                      <a:pPr marL="0" marR="0" lvl="0" indent="0" algn="l" rtl="0">
                        <a:lnSpc>
                          <a:spcPct val="115000"/>
                        </a:lnSpc>
                        <a:spcBef>
                          <a:spcPts val="0"/>
                        </a:spcBef>
                        <a:spcAft>
                          <a:spcPts val="0"/>
                        </a:spcAft>
                        <a:buClr>
                          <a:srgbClr val="000000"/>
                        </a:buClr>
                        <a:buSzPts val="1800"/>
                        <a:buFont typeface="Arial"/>
                        <a:buNone/>
                      </a:pPr>
                      <a:r>
                        <a:rPr lang="en-US" sz="1800" b="0" i="0" u="none" strike="noStrike" cap="none" dirty="0">
                          <a:solidFill>
                            <a:schemeClr val="bg2">
                              <a:lumMod val="50000"/>
                            </a:schemeClr>
                          </a:solidFill>
                          <a:latin typeface="Calibri"/>
                          <a:ea typeface="Calibri"/>
                          <a:cs typeface="Calibri"/>
                          <a:sym typeface="Calibri"/>
                        </a:rPr>
                        <a:t>Conduct due diligence to prevent duplication of programs and ensure efficient us of regional resources.</a:t>
                      </a:r>
                      <a:endParaRPr sz="1400" dirty="0">
                        <a:solidFill>
                          <a:schemeClr val="bg2">
                            <a:lumMod val="50000"/>
                          </a:schemeClr>
                        </a:solidFill>
                      </a:endParaRPr>
                    </a:p>
                  </a:txBody>
                  <a:tcPr marL="68575" marR="68575" marT="0" marB="0"/>
                </a:tc>
                <a:extLst>
                  <a:ext uri="{0D108BD9-81ED-4DB2-BD59-A6C34878D82A}">
                    <a16:rowId xmlns:a16="http://schemas.microsoft.com/office/drawing/2014/main" val="10001"/>
                  </a:ext>
                </a:extLst>
              </a:tr>
              <a:tr h="686267">
                <a:tc>
                  <a:txBody>
                    <a:bodyPr/>
                    <a:lstStyle/>
                    <a:p>
                      <a:pPr marL="0" marR="0" lvl="0" indent="0" algn="l" rtl="0">
                        <a:lnSpc>
                          <a:spcPct val="115000"/>
                        </a:lnSpc>
                        <a:spcBef>
                          <a:spcPts val="0"/>
                        </a:spcBef>
                        <a:spcAft>
                          <a:spcPts val="0"/>
                        </a:spcAft>
                        <a:buNone/>
                      </a:pPr>
                      <a:r>
                        <a:rPr lang="en-US" sz="1800" b="1" i="0" u="none" strike="noStrike" cap="none" dirty="0">
                          <a:solidFill>
                            <a:schemeClr val="bg2">
                              <a:lumMod val="50000"/>
                            </a:schemeClr>
                          </a:solidFill>
                          <a:latin typeface="Calibri"/>
                          <a:ea typeface="Calibri"/>
                          <a:cs typeface="Calibri"/>
                          <a:sym typeface="Calibri"/>
                        </a:rPr>
                        <a:t>Strengthening Certification &amp; Compliance</a:t>
                      </a:r>
                      <a:endParaRPr sz="1400" dirty="0">
                        <a:solidFill>
                          <a:schemeClr val="bg2">
                            <a:lumMod val="50000"/>
                          </a:schemeClr>
                        </a:solidFill>
                      </a:endParaRPr>
                    </a:p>
                  </a:txBody>
                  <a:tcPr marL="68575" marR="68575" marT="0" marB="0"/>
                </a:tc>
                <a:tc>
                  <a:txBody>
                    <a:bodyPr/>
                    <a:lstStyle/>
                    <a:p>
                      <a:pPr marL="0" marR="0" lvl="0" indent="0" algn="l" rtl="0">
                        <a:lnSpc>
                          <a:spcPct val="115000"/>
                        </a:lnSpc>
                        <a:spcBef>
                          <a:spcPts val="0"/>
                        </a:spcBef>
                        <a:spcAft>
                          <a:spcPts val="0"/>
                        </a:spcAft>
                        <a:buClr>
                          <a:srgbClr val="000000"/>
                        </a:buClr>
                        <a:buSzPts val="1800"/>
                        <a:buFont typeface="Arial"/>
                        <a:buNone/>
                      </a:pPr>
                      <a:r>
                        <a:rPr lang="en-GB" sz="1800" b="0" i="0" u="none" strike="noStrike" cap="none" dirty="0">
                          <a:solidFill>
                            <a:schemeClr val="bg2">
                              <a:lumMod val="50000"/>
                            </a:schemeClr>
                          </a:solidFill>
                          <a:latin typeface="Calibri"/>
                          <a:ea typeface="Calibri"/>
                          <a:cs typeface="Calibri"/>
                          <a:sym typeface="Calibri"/>
                        </a:rPr>
                        <a:t>Prioritize certification of products, services, and designs, ensuring approvals from regulatory bodies such as</a:t>
                      </a:r>
                      <a:r>
                        <a:rPr lang="en-US" sz="1800" b="0" i="0" u="none" strike="noStrike" cap="none" dirty="0">
                          <a:solidFill>
                            <a:schemeClr val="bg2">
                              <a:lumMod val="50000"/>
                            </a:schemeClr>
                          </a:solidFill>
                          <a:latin typeface="Calibri"/>
                          <a:ea typeface="Calibri"/>
                          <a:cs typeface="Calibri"/>
                          <a:sym typeface="Calibri"/>
                        </a:rPr>
                        <a:t> the Energy Commission.</a:t>
                      </a:r>
                      <a:endParaRPr sz="1400" dirty="0">
                        <a:solidFill>
                          <a:schemeClr val="bg2">
                            <a:lumMod val="50000"/>
                          </a:schemeClr>
                        </a:solidFill>
                      </a:endParaRPr>
                    </a:p>
                  </a:txBody>
                  <a:tcPr marL="68575" marR="68575" marT="0" marB="0"/>
                </a:tc>
                <a:extLst>
                  <a:ext uri="{0D108BD9-81ED-4DB2-BD59-A6C34878D82A}">
                    <a16:rowId xmlns:a16="http://schemas.microsoft.com/office/drawing/2014/main" val="10002"/>
                  </a:ext>
                </a:extLst>
              </a:tr>
              <a:tr h="686267">
                <a:tc>
                  <a:txBody>
                    <a:bodyPr/>
                    <a:lstStyle/>
                    <a:p>
                      <a:pPr marL="0" marR="0" lvl="0" indent="0" algn="l" rtl="0">
                        <a:lnSpc>
                          <a:spcPct val="115000"/>
                        </a:lnSpc>
                        <a:spcBef>
                          <a:spcPts val="0"/>
                        </a:spcBef>
                        <a:spcAft>
                          <a:spcPts val="0"/>
                        </a:spcAft>
                        <a:buNone/>
                      </a:pPr>
                      <a:r>
                        <a:rPr lang="en-US" sz="1800" b="1" i="0" u="none" strike="noStrike" cap="none">
                          <a:solidFill>
                            <a:schemeClr val="bg2">
                              <a:lumMod val="50000"/>
                            </a:schemeClr>
                          </a:solidFill>
                          <a:latin typeface="Calibri"/>
                          <a:ea typeface="Calibri"/>
                          <a:cs typeface="Calibri"/>
                          <a:sym typeface="Calibri"/>
                        </a:rPr>
                        <a:t>Regulatory Enforcement &amp; Market Surveillance</a:t>
                      </a:r>
                      <a:endParaRPr sz="1400">
                        <a:solidFill>
                          <a:schemeClr val="bg2">
                            <a:lumMod val="50000"/>
                          </a:schemeClr>
                        </a:solidFill>
                      </a:endParaRPr>
                    </a:p>
                  </a:txBody>
                  <a:tcPr marL="68575" marR="68575" marT="0" marB="0"/>
                </a:tc>
                <a:tc>
                  <a:txBody>
                    <a:bodyPr/>
                    <a:lstStyle/>
                    <a:p>
                      <a:pPr marL="0" marR="0" lvl="0" indent="0" algn="l" rtl="0">
                        <a:lnSpc>
                          <a:spcPct val="115000"/>
                        </a:lnSpc>
                        <a:spcBef>
                          <a:spcPts val="0"/>
                        </a:spcBef>
                        <a:spcAft>
                          <a:spcPts val="0"/>
                        </a:spcAft>
                        <a:buClr>
                          <a:srgbClr val="000000"/>
                        </a:buClr>
                        <a:buSzPts val="1800"/>
                        <a:buFont typeface="Arial"/>
                        <a:buNone/>
                      </a:pPr>
                      <a:r>
                        <a:rPr lang="en-US" sz="1800" b="0" i="0" u="none" strike="noStrike" cap="none" dirty="0">
                          <a:solidFill>
                            <a:schemeClr val="bg2">
                              <a:lumMod val="50000"/>
                            </a:schemeClr>
                          </a:solidFill>
                          <a:latin typeface="Calibri"/>
                          <a:ea typeface="Calibri"/>
                          <a:cs typeface="Calibri"/>
                          <a:sym typeface="Calibri"/>
                        </a:rPr>
                        <a:t>Implement stricter regulations for product imports and sales, supported by accreditation and conformity assessment authorities.</a:t>
                      </a:r>
                      <a:endParaRPr sz="1400" dirty="0">
                        <a:solidFill>
                          <a:schemeClr val="bg2">
                            <a:lumMod val="50000"/>
                          </a:schemeClr>
                        </a:solidFill>
                      </a:endParaRPr>
                    </a:p>
                  </a:txBody>
                  <a:tcPr marL="68575" marR="68575" marT="0" marB="0"/>
                </a:tc>
                <a:extLst>
                  <a:ext uri="{0D108BD9-81ED-4DB2-BD59-A6C34878D82A}">
                    <a16:rowId xmlns:a16="http://schemas.microsoft.com/office/drawing/2014/main" val="10003"/>
                  </a:ext>
                </a:extLst>
              </a:tr>
              <a:tr h="680330">
                <a:tc>
                  <a:txBody>
                    <a:bodyPr/>
                    <a:lstStyle/>
                    <a:p>
                      <a:pPr marL="0" marR="0" lvl="0" indent="0" algn="l" rtl="0">
                        <a:lnSpc>
                          <a:spcPct val="115000"/>
                        </a:lnSpc>
                        <a:spcBef>
                          <a:spcPts val="0"/>
                        </a:spcBef>
                        <a:spcAft>
                          <a:spcPts val="0"/>
                        </a:spcAft>
                        <a:buNone/>
                      </a:pPr>
                      <a:r>
                        <a:rPr lang="en-US" sz="1800" b="1" i="0" u="none" strike="noStrike" cap="none">
                          <a:solidFill>
                            <a:schemeClr val="bg2">
                              <a:lumMod val="50000"/>
                            </a:schemeClr>
                          </a:solidFill>
                          <a:latin typeface="Calibri"/>
                          <a:ea typeface="Calibri"/>
                          <a:cs typeface="Calibri"/>
                          <a:sym typeface="Calibri"/>
                        </a:rPr>
                        <a:t>Capacity Building &amp; Infrastructure Development</a:t>
                      </a:r>
                      <a:endParaRPr sz="1400">
                        <a:solidFill>
                          <a:schemeClr val="bg2">
                            <a:lumMod val="50000"/>
                          </a:schemeClr>
                        </a:solidFill>
                      </a:endParaRPr>
                    </a:p>
                  </a:txBody>
                  <a:tcPr marL="68575" marR="68575" marT="0" marB="0"/>
                </a:tc>
                <a:tc>
                  <a:txBody>
                    <a:bodyPr/>
                    <a:lstStyle/>
                    <a:p>
                      <a:pPr marL="0" marR="0" lvl="0" indent="0" algn="l" rtl="0">
                        <a:lnSpc>
                          <a:spcPct val="115000"/>
                        </a:lnSpc>
                        <a:spcBef>
                          <a:spcPts val="0"/>
                        </a:spcBef>
                        <a:spcAft>
                          <a:spcPts val="0"/>
                        </a:spcAft>
                        <a:buClr>
                          <a:srgbClr val="000000"/>
                        </a:buClr>
                        <a:buSzPts val="1800"/>
                        <a:buFont typeface="Arial"/>
                        <a:buNone/>
                      </a:pPr>
                      <a:r>
                        <a:rPr lang="en-US" sz="1800" b="0" i="0" u="none" strike="noStrike" cap="none" dirty="0">
                          <a:solidFill>
                            <a:schemeClr val="bg2">
                              <a:lumMod val="50000"/>
                            </a:schemeClr>
                          </a:solidFill>
                          <a:latin typeface="Calibri"/>
                          <a:ea typeface="Calibri"/>
                          <a:cs typeface="Calibri"/>
                          <a:sym typeface="Calibri"/>
                        </a:rPr>
                        <a:t>Train and certify regulators, develop testing facilities, and enhance human and technical capabilities.</a:t>
                      </a:r>
                      <a:endParaRPr sz="1400" dirty="0">
                        <a:solidFill>
                          <a:schemeClr val="bg2">
                            <a:lumMod val="50000"/>
                          </a:schemeClr>
                        </a:solidFill>
                      </a:endParaRPr>
                    </a:p>
                  </a:txBody>
                  <a:tcPr marL="68575" marR="68575" marT="0" marB="0"/>
                </a:tc>
                <a:extLst>
                  <a:ext uri="{0D108BD9-81ED-4DB2-BD59-A6C34878D82A}">
                    <a16:rowId xmlns:a16="http://schemas.microsoft.com/office/drawing/2014/main" val="10004"/>
                  </a:ext>
                </a:extLst>
              </a:tr>
              <a:tr h="686267">
                <a:tc>
                  <a:txBody>
                    <a:bodyPr/>
                    <a:lstStyle/>
                    <a:p>
                      <a:pPr marL="0" marR="0" lvl="0" indent="0" algn="l" rtl="0">
                        <a:lnSpc>
                          <a:spcPct val="115000"/>
                        </a:lnSpc>
                        <a:spcBef>
                          <a:spcPts val="0"/>
                        </a:spcBef>
                        <a:spcAft>
                          <a:spcPts val="0"/>
                        </a:spcAft>
                        <a:buNone/>
                      </a:pPr>
                      <a:r>
                        <a:rPr lang="en-US" sz="1800" b="1" i="0" u="none" strike="noStrike" cap="none">
                          <a:solidFill>
                            <a:schemeClr val="bg2">
                              <a:lumMod val="50000"/>
                            </a:schemeClr>
                          </a:solidFill>
                          <a:latin typeface="Calibri"/>
                          <a:ea typeface="Calibri"/>
                          <a:cs typeface="Calibri"/>
                          <a:sym typeface="Calibri"/>
                        </a:rPr>
                        <a:t>Collaboration &amp; International Partnerships</a:t>
                      </a:r>
                      <a:endParaRPr sz="1400">
                        <a:solidFill>
                          <a:schemeClr val="bg2">
                            <a:lumMod val="50000"/>
                          </a:schemeClr>
                        </a:solidFill>
                      </a:endParaRPr>
                    </a:p>
                  </a:txBody>
                  <a:tcPr marL="68575" marR="68575" marT="0" marB="0"/>
                </a:tc>
                <a:tc>
                  <a:txBody>
                    <a:bodyPr/>
                    <a:lstStyle/>
                    <a:p>
                      <a:pPr marL="0" marR="0" lvl="0" indent="0" algn="l" rtl="0">
                        <a:lnSpc>
                          <a:spcPct val="115000"/>
                        </a:lnSpc>
                        <a:spcBef>
                          <a:spcPts val="0"/>
                        </a:spcBef>
                        <a:spcAft>
                          <a:spcPts val="0"/>
                        </a:spcAft>
                        <a:buClr>
                          <a:srgbClr val="000000"/>
                        </a:buClr>
                        <a:buSzPts val="1800"/>
                        <a:buFont typeface="Arial"/>
                        <a:buNone/>
                      </a:pPr>
                      <a:r>
                        <a:rPr lang="en-US" sz="1800" b="0" i="0" u="none" strike="noStrike" cap="none" dirty="0">
                          <a:solidFill>
                            <a:schemeClr val="bg2">
                              <a:lumMod val="50000"/>
                            </a:schemeClr>
                          </a:solidFill>
                          <a:latin typeface="Calibri"/>
                          <a:ea typeface="Calibri"/>
                          <a:cs typeface="Calibri"/>
                          <a:sym typeface="Calibri"/>
                        </a:rPr>
                        <a:t>Establish QI networks, conduct regional workshops, and foster cooperation for advancing renewable energy technologies.</a:t>
                      </a:r>
                      <a:endParaRPr sz="1400" dirty="0">
                        <a:solidFill>
                          <a:schemeClr val="bg2">
                            <a:lumMod val="50000"/>
                          </a:schemeClr>
                        </a:solidFill>
                      </a:endParaRPr>
                    </a:p>
                  </a:txBody>
                  <a:tcPr marL="68575" marR="68575" marT="0" marB="0"/>
                </a:tc>
                <a:extLst>
                  <a:ext uri="{0D108BD9-81ED-4DB2-BD59-A6C34878D82A}">
                    <a16:rowId xmlns:a16="http://schemas.microsoft.com/office/drawing/2014/main" val="10005"/>
                  </a:ext>
                </a:extLst>
              </a:tr>
            </a:tbl>
          </a:graphicData>
        </a:graphic>
      </p:graphicFrame>
      <p:sp>
        <p:nvSpPr>
          <p:cNvPr id="423" name="Google Shape;423;p46"/>
          <p:cNvSpPr txBox="1"/>
          <p:nvPr/>
        </p:nvSpPr>
        <p:spPr>
          <a:xfrm>
            <a:off x="762593" y="572760"/>
            <a:ext cx="7660971" cy="68308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a:ln>
                <a:noFill/>
              </a:ln>
              <a:solidFill>
                <a:srgbClr val="595959"/>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691283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805EF-47E0-A62A-0A34-3E463CE0AB83}"/>
              </a:ext>
            </a:extLst>
          </p:cNvPr>
          <p:cNvSpPr>
            <a:spLocks noGrp="1"/>
          </p:cNvSpPr>
          <p:nvPr>
            <p:ph type="title"/>
          </p:nvPr>
        </p:nvSpPr>
        <p:spPr>
          <a:xfrm>
            <a:off x="773722" y="572655"/>
            <a:ext cx="7686787" cy="784312"/>
          </a:xfrm>
        </p:spPr>
        <p:txBody>
          <a:bodyPr/>
          <a:lstStyle/>
          <a:p>
            <a:r>
              <a:rPr lang="en-GB" dirty="0">
                <a:solidFill>
                  <a:schemeClr val="bg2">
                    <a:lumMod val="50000"/>
                  </a:schemeClr>
                </a:solidFill>
              </a:rPr>
              <a:t>Assessment Results</a:t>
            </a:r>
          </a:p>
        </p:txBody>
      </p:sp>
      <p:sp>
        <p:nvSpPr>
          <p:cNvPr id="3" name="Text Placeholder 2">
            <a:extLst>
              <a:ext uri="{FF2B5EF4-FFF2-40B4-BE49-F238E27FC236}">
                <a16:creationId xmlns:a16="http://schemas.microsoft.com/office/drawing/2014/main" id="{F79AE3B2-A20D-BBA6-3F29-EAA0A82BEBC7}"/>
              </a:ext>
            </a:extLst>
          </p:cNvPr>
          <p:cNvSpPr>
            <a:spLocks noGrp="1"/>
          </p:cNvSpPr>
          <p:nvPr>
            <p:ph type="body" idx="1"/>
          </p:nvPr>
        </p:nvSpPr>
        <p:spPr>
          <a:xfrm>
            <a:off x="637272" y="1356967"/>
            <a:ext cx="5024619" cy="554960"/>
          </a:xfrm>
        </p:spPr>
        <p:txBody>
          <a:bodyPr/>
          <a:lstStyle/>
          <a:p>
            <a:pPr marL="114300" indent="0">
              <a:buNone/>
            </a:pPr>
            <a:r>
              <a:rPr lang="en-GB" dirty="0">
                <a:solidFill>
                  <a:schemeClr val="bg2">
                    <a:lumMod val="50000"/>
                  </a:schemeClr>
                </a:solidFill>
              </a:rPr>
              <a:t>Limitations of assessment</a:t>
            </a:r>
          </a:p>
        </p:txBody>
      </p:sp>
      <p:sp>
        <p:nvSpPr>
          <p:cNvPr id="4" name="Footer Placeholder 3">
            <a:extLst>
              <a:ext uri="{FF2B5EF4-FFF2-40B4-BE49-F238E27FC236}">
                <a16:creationId xmlns:a16="http://schemas.microsoft.com/office/drawing/2014/main" id="{BDBBE09F-31D9-92B4-24D5-58B7C8D53899}"/>
              </a:ext>
            </a:extLst>
          </p:cNvPr>
          <p:cNvSpPr>
            <a:spLocks noGrp="1"/>
          </p:cNvSpPr>
          <p:nvPr>
            <p:ph type="ftr" idx="11"/>
          </p:nvPr>
        </p:nvSpPr>
        <p:spPr/>
        <p:txBody>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GB"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p>
        </p:txBody>
      </p:sp>
      <p:graphicFrame>
        <p:nvGraphicFramePr>
          <p:cNvPr id="6" name="Table 5">
            <a:extLst>
              <a:ext uri="{FF2B5EF4-FFF2-40B4-BE49-F238E27FC236}">
                <a16:creationId xmlns:a16="http://schemas.microsoft.com/office/drawing/2014/main" id="{0D2AB91D-CDA8-F567-FB74-FF0691AB214D}"/>
              </a:ext>
            </a:extLst>
          </p:cNvPr>
          <p:cNvGraphicFramePr>
            <a:graphicFrameLocks noGrp="1"/>
          </p:cNvGraphicFramePr>
          <p:nvPr>
            <p:extLst>
              <p:ext uri="{D42A27DB-BD31-4B8C-83A1-F6EECF244321}">
                <p14:modId xmlns:p14="http://schemas.microsoft.com/office/powerpoint/2010/main" val="1609961083"/>
              </p:ext>
            </p:extLst>
          </p:nvPr>
        </p:nvGraphicFramePr>
        <p:xfrm>
          <a:off x="773721" y="2160415"/>
          <a:ext cx="10836387" cy="3566160"/>
        </p:xfrm>
        <a:graphic>
          <a:graphicData uri="http://schemas.openxmlformats.org/drawingml/2006/table">
            <a:tbl>
              <a:tblPr firstRow="1" bandRow="1">
                <a:tableStyleId>{5940675A-B579-460E-94D1-54222C63F5DA}</a:tableStyleId>
              </a:tblPr>
              <a:tblGrid>
                <a:gridCol w="2857246">
                  <a:extLst>
                    <a:ext uri="{9D8B030D-6E8A-4147-A177-3AD203B41FA5}">
                      <a16:colId xmlns:a16="http://schemas.microsoft.com/office/drawing/2014/main" val="3575262390"/>
                    </a:ext>
                  </a:extLst>
                </a:gridCol>
                <a:gridCol w="7979141">
                  <a:extLst>
                    <a:ext uri="{9D8B030D-6E8A-4147-A177-3AD203B41FA5}">
                      <a16:colId xmlns:a16="http://schemas.microsoft.com/office/drawing/2014/main" val="1980371716"/>
                    </a:ext>
                  </a:extLst>
                </a:gridCol>
              </a:tblGrid>
              <a:tr h="283531">
                <a:tc>
                  <a:txBody>
                    <a:bodyPr/>
                    <a:lstStyle/>
                    <a:p>
                      <a:pPr algn="ctr"/>
                      <a:r>
                        <a:rPr lang="en-GB" sz="1800" b="1" dirty="0">
                          <a:solidFill>
                            <a:schemeClr val="bg1"/>
                          </a:solidFill>
                          <a:latin typeface="Calibri" panose="020F0502020204030204" pitchFamily="34" charset="0"/>
                          <a:ea typeface="Calibri" panose="020F0502020204030204" pitchFamily="34" charset="0"/>
                          <a:cs typeface="Calibri" panose="020F0502020204030204" pitchFamily="34" charset="0"/>
                        </a:rPr>
                        <a:t>Limitation </a:t>
                      </a:r>
                    </a:p>
                  </a:txBody>
                  <a:tcPr>
                    <a:solidFill>
                      <a:schemeClr val="accent1"/>
                    </a:solidFill>
                  </a:tcPr>
                </a:tc>
                <a:tc>
                  <a:txBody>
                    <a:bodyPr/>
                    <a:lstStyle/>
                    <a:p>
                      <a:pPr algn="ctr"/>
                      <a:r>
                        <a:rPr lang="en-GB" sz="1800" b="1" dirty="0">
                          <a:solidFill>
                            <a:schemeClr val="bg1"/>
                          </a:solidFill>
                          <a:latin typeface="Calibri" panose="020F0502020204030204" pitchFamily="34" charset="0"/>
                          <a:ea typeface="Calibri" panose="020F0502020204030204" pitchFamily="34" charset="0"/>
                          <a:cs typeface="Calibri" panose="020F0502020204030204" pitchFamily="34" charset="0"/>
                        </a:rPr>
                        <a:t>Findings</a:t>
                      </a:r>
                    </a:p>
                  </a:txBody>
                  <a:tcPr>
                    <a:solidFill>
                      <a:schemeClr val="accent1"/>
                    </a:solidFill>
                  </a:tcPr>
                </a:tc>
                <a:extLst>
                  <a:ext uri="{0D108BD9-81ED-4DB2-BD59-A6C34878D82A}">
                    <a16:rowId xmlns:a16="http://schemas.microsoft.com/office/drawing/2014/main" val="609954532"/>
                  </a:ext>
                </a:extLst>
              </a:tr>
              <a:tr h="489735">
                <a:tc>
                  <a:txBody>
                    <a:bodyPr/>
                    <a:lstStyle/>
                    <a:p>
                      <a:r>
                        <a:rPr lang="en-GB" sz="18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Limited availability of solar QI documents</a:t>
                      </a:r>
                    </a:p>
                  </a:txBody>
                  <a:tcPr/>
                </a:tc>
                <a:tc>
                  <a:txBody>
                    <a:bodyPr/>
                    <a:lstStyle/>
                    <a:p>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Scarcity and difficulty in accessing documents hindered comprehensive desk research and full understanding of existing frameworks</a:t>
                      </a:r>
                    </a:p>
                  </a:txBody>
                  <a:tcPr/>
                </a:tc>
                <a:extLst>
                  <a:ext uri="{0D108BD9-81ED-4DB2-BD59-A6C34878D82A}">
                    <a16:rowId xmlns:a16="http://schemas.microsoft.com/office/drawing/2014/main" val="523947725"/>
                  </a:ext>
                </a:extLst>
              </a:tr>
              <a:tr h="337791">
                <a:tc>
                  <a:txBody>
                    <a:bodyPr/>
                    <a:lstStyle/>
                    <a:p>
                      <a:r>
                        <a:rPr lang="en-GB" sz="18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Data availability and Quality</a:t>
                      </a:r>
                    </a:p>
                  </a:txBody>
                  <a:tcPr/>
                </a:tc>
                <a:tc>
                  <a:txBody>
                    <a:bodyPr/>
                    <a:lstStyle/>
                    <a:p>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Incomplete or outdated data reduced accuracy</a:t>
                      </a:r>
                    </a:p>
                  </a:txBody>
                  <a:tcPr/>
                </a:tc>
                <a:extLst>
                  <a:ext uri="{0D108BD9-81ED-4DB2-BD59-A6C34878D82A}">
                    <a16:rowId xmlns:a16="http://schemas.microsoft.com/office/drawing/2014/main" val="943945469"/>
                  </a:ext>
                </a:extLst>
              </a:tr>
              <a:tr h="489735">
                <a:tc>
                  <a:txBody>
                    <a:bodyPr/>
                    <a:lstStyle/>
                    <a:p>
                      <a:r>
                        <a:rPr lang="en-GB" sz="18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Biases in stakeholder responses</a:t>
                      </a:r>
                    </a:p>
                  </a:txBody>
                  <a:tcPr/>
                </a:tc>
                <a:tc>
                  <a:txBody>
                    <a:bodyPr/>
                    <a:lstStyle/>
                    <a:p>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Interviews were susceptible to personal perspectives or organisational interests, affecting objectivity</a:t>
                      </a:r>
                    </a:p>
                  </a:txBody>
                  <a:tcPr/>
                </a:tc>
                <a:extLst>
                  <a:ext uri="{0D108BD9-81ED-4DB2-BD59-A6C34878D82A}">
                    <a16:rowId xmlns:a16="http://schemas.microsoft.com/office/drawing/2014/main" val="2509677598"/>
                  </a:ext>
                </a:extLst>
              </a:tr>
              <a:tr h="366602">
                <a:tc>
                  <a:txBody>
                    <a:bodyPr/>
                    <a:lstStyle/>
                    <a:p>
                      <a:r>
                        <a:rPr lang="en-GB" sz="18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Limited representation in stakeholder engagement</a:t>
                      </a:r>
                    </a:p>
                  </a:txBody>
                  <a:tcPr/>
                </a:tc>
                <a:tc>
                  <a:txBody>
                    <a:bodyPr/>
                    <a:lstStyle/>
                    <a:p>
                      <a:r>
                        <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Shortlisting stakeholders risked leaving some sector perspectives underrepresented</a:t>
                      </a:r>
                    </a:p>
                  </a:txBody>
                  <a:tcPr/>
                </a:tc>
                <a:extLst>
                  <a:ext uri="{0D108BD9-81ED-4DB2-BD59-A6C34878D82A}">
                    <a16:rowId xmlns:a16="http://schemas.microsoft.com/office/drawing/2014/main" val="895205468"/>
                  </a:ext>
                </a:extLst>
              </a:tr>
              <a:tr h="489735">
                <a:tc>
                  <a:txBody>
                    <a:bodyPr/>
                    <a:lstStyle/>
                    <a:p>
                      <a:r>
                        <a:rPr lang="en-GB" sz="18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Resources and time constraints</a:t>
                      </a:r>
                    </a:p>
                  </a:txBody>
                  <a:tcPr/>
                </a:tc>
                <a:tc>
                  <a:txBody>
                    <a:bodyPr/>
                    <a:lstStyle/>
                    <a:p>
                      <a:r>
                        <a:rPr lang="en-GB" sz="1800" b="0" u="none" strike="noStrike" cap="none" dirty="0">
                          <a:solidFill>
                            <a:schemeClr val="bg2">
                              <a:lumMod val="50000"/>
                            </a:schemeClr>
                          </a:solidFill>
                          <a:effectLst/>
                          <a:latin typeface="Calibri" panose="020F0502020204030204" pitchFamily="34" charset="0"/>
                          <a:ea typeface="Calibri" panose="020F0502020204030204" pitchFamily="34" charset="0"/>
                          <a:cs typeface="Calibri" panose="020F0502020204030204" pitchFamily="34" charset="0"/>
                          <a:sym typeface="Arial"/>
                        </a:rPr>
                        <a:t>The assessment's thoroughness and depth were constrained by limitations in resources and time</a:t>
                      </a:r>
                      <a:endParaRPr lang="en-GB"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524679867"/>
                  </a:ext>
                </a:extLst>
              </a:tr>
            </a:tbl>
          </a:graphicData>
        </a:graphic>
      </p:graphicFrame>
    </p:spTree>
    <p:extLst>
      <p:ext uri="{BB962C8B-B14F-4D97-AF65-F5344CB8AC3E}">
        <p14:creationId xmlns:p14="http://schemas.microsoft.com/office/powerpoint/2010/main" val="1699053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44"/>
          <p:cNvSpPr txBox="1">
            <a:spLocks noGrp="1"/>
          </p:cNvSpPr>
          <p:nvPr>
            <p:ph type="title"/>
          </p:nvPr>
        </p:nvSpPr>
        <p:spPr>
          <a:xfrm>
            <a:off x="688623" y="1225187"/>
            <a:ext cx="7686787" cy="698320"/>
          </a:xfrm>
          <a:prstGeom prst="rect">
            <a:avLst/>
          </a:prstGeom>
          <a:noFill/>
          <a:ln>
            <a:noFill/>
          </a:ln>
        </p:spPr>
        <p:txBody>
          <a:bodyPr spcFirstLastPara="1" wrap="square" lIns="121875" tIns="121875" rIns="121875" bIns="121875" anchor="t" anchorCtr="0">
            <a:noAutofit/>
          </a:bodyPr>
          <a:lstStyle/>
          <a:p>
            <a:pPr marL="0" lvl="0" indent="0" algn="l" rtl="0">
              <a:lnSpc>
                <a:spcPct val="100000"/>
              </a:lnSpc>
              <a:spcBef>
                <a:spcPts val="0"/>
              </a:spcBef>
              <a:spcAft>
                <a:spcPts val="0"/>
              </a:spcAft>
              <a:buSzPts val="2800"/>
              <a:buNone/>
            </a:pPr>
            <a:r>
              <a:rPr lang="en-US" sz="2400" dirty="0">
                <a:solidFill>
                  <a:schemeClr val="bg2">
                    <a:lumMod val="50000"/>
                  </a:schemeClr>
                </a:solidFill>
              </a:rPr>
              <a:t>Findings from Stakeholder Interviews</a:t>
            </a:r>
            <a:endParaRPr sz="2400" dirty="0">
              <a:solidFill>
                <a:schemeClr val="bg2">
                  <a:lumMod val="50000"/>
                </a:schemeClr>
              </a:solidFill>
            </a:endParaRPr>
          </a:p>
        </p:txBody>
      </p:sp>
      <p:sp>
        <p:nvSpPr>
          <p:cNvPr id="403" name="Google Shape;403;p44"/>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aphicFrame>
        <p:nvGraphicFramePr>
          <p:cNvPr id="404" name="Google Shape;404;p44"/>
          <p:cNvGraphicFramePr/>
          <p:nvPr>
            <p:extLst>
              <p:ext uri="{D42A27DB-BD31-4B8C-83A1-F6EECF244321}">
                <p14:modId xmlns:p14="http://schemas.microsoft.com/office/powerpoint/2010/main" val="2675684832"/>
              </p:ext>
            </p:extLst>
          </p:nvPr>
        </p:nvGraphicFramePr>
        <p:xfrm>
          <a:off x="688623" y="1862547"/>
          <a:ext cx="10814750" cy="4111403"/>
        </p:xfrm>
        <a:graphic>
          <a:graphicData uri="http://schemas.openxmlformats.org/drawingml/2006/table">
            <a:tbl>
              <a:tblPr bandRow="1">
                <a:noFill/>
              </a:tblPr>
              <a:tblGrid>
                <a:gridCol w="2237450">
                  <a:extLst>
                    <a:ext uri="{9D8B030D-6E8A-4147-A177-3AD203B41FA5}">
                      <a16:colId xmlns:a16="http://schemas.microsoft.com/office/drawing/2014/main" val="20000"/>
                    </a:ext>
                  </a:extLst>
                </a:gridCol>
                <a:gridCol w="8577300">
                  <a:extLst>
                    <a:ext uri="{9D8B030D-6E8A-4147-A177-3AD203B41FA5}">
                      <a16:colId xmlns:a16="http://schemas.microsoft.com/office/drawing/2014/main" val="20001"/>
                    </a:ext>
                  </a:extLst>
                </a:gridCol>
              </a:tblGrid>
              <a:tr h="255575">
                <a:tc>
                  <a:txBody>
                    <a:bodyPr/>
                    <a:lstStyle/>
                    <a:p>
                      <a:pPr marL="0" marR="0" lvl="0" indent="0" algn="ctr" rtl="0">
                        <a:lnSpc>
                          <a:spcPct val="115000"/>
                        </a:lnSpc>
                        <a:spcBef>
                          <a:spcPts val="0"/>
                        </a:spcBef>
                        <a:spcAft>
                          <a:spcPts val="0"/>
                        </a:spcAft>
                        <a:buNone/>
                      </a:pPr>
                      <a:r>
                        <a:rPr lang="en-US" sz="1800" b="1" u="none" strike="noStrike" cap="none" dirty="0">
                          <a:solidFill>
                            <a:schemeClr val="lt1"/>
                          </a:solidFill>
                          <a:latin typeface="Calibri"/>
                          <a:ea typeface="Calibri"/>
                          <a:cs typeface="Calibri"/>
                          <a:sym typeface="Calibri"/>
                        </a:rPr>
                        <a:t>Category</a:t>
                      </a:r>
                      <a:endParaRPr sz="1800" b="1" u="none" strike="noStrike" cap="none" dirty="0">
                        <a:solidFill>
                          <a:schemeClr val="lt1"/>
                        </a:solidFill>
                        <a:latin typeface="Calibri"/>
                        <a:ea typeface="Calibri"/>
                        <a:cs typeface="Calibri"/>
                        <a:sym typeface="Calibri"/>
                      </a:endParaRPr>
                    </a:p>
                  </a:txBody>
                  <a:tcPr marL="68575" marR="68575" marT="0" marB="0" anchor="ctr">
                    <a:solidFill>
                      <a:schemeClr val="accent2"/>
                    </a:solidFill>
                  </a:tcPr>
                </a:tc>
                <a:tc>
                  <a:txBody>
                    <a:bodyPr/>
                    <a:lstStyle/>
                    <a:p>
                      <a:pPr marL="0" marR="0" lvl="0" indent="0" algn="ctr" rtl="0">
                        <a:lnSpc>
                          <a:spcPct val="115000"/>
                        </a:lnSpc>
                        <a:spcBef>
                          <a:spcPts val="0"/>
                        </a:spcBef>
                        <a:spcAft>
                          <a:spcPts val="0"/>
                        </a:spcAft>
                        <a:buNone/>
                      </a:pPr>
                      <a:r>
                        <a:rPr lang="en-US" sz="1800" b="1" u="none" strike="noStrike" cap="none">
                          <a:solidFill>
                            <a:schemeClr val="lt1"/>
                          </a:solidFill>
                          <a:latin typeface="Calibri"/>
                          <a:ea typeface="Calibri"/>
                          <a:cs typeface="Calibri"/>
                          <a:sym typeface="Calibri"/>
                        </a:rPr>
                        <a:t>Findings</a:t>
                      </a:r>
                      <a:endParaRPr sz="1800" b="1" u="none" strike="noStrike" cap="none">
                        <a:solidFill>
                          <a:schemeClr val="lt1"/>
                        </a:solidFill>
                        <a:latin typeface="Calibri"/>
                        <a:ea typeface="Calibri"/>
                        <a:cs typeface="Calibri"/>
                        <a:sym typeface="Calibri"/>
                      </a:endParaRPr>
                    </a:p>
                  </a:txBody>
                  <a:tcPr marL="68575" marR="68575" marT="0" marB="0" anchor="ctr">
                    <a:solidFill>
                      <a:schemeClr val="accent2"/>
                    </a:solidFill>
                  </a:tcPr>
                </a:tc>
                <a:extLst>
                  <a:ext uri="{0D108BD9-81ED-4DB2-BD59-A6C34878D82A}">
                    <a16:rowId xmlns:a16="http://schemas.microsoft.com/office/drawing/2014/main" val="10000"/>
                  </a:ext>
                </a:extLst>
              </a:tr>
              <a:tr h="2571147">
                <a:tc>
                  <a:txBody>
                    <a:bodyPr/>
                    <a:lstStyle/>
                    <a:p>
                      <a:pPr marL="0" marR="0" lvl="0" indent="0" algn="ctr" rtl="0">
                        <a:lnSpc>
                          <a:spcPct val="115000"/>
                        </a:lnSpc>
                        <a:spcBef>
                          <a:spcPts val="0"/>
                        </a:spcBef>
                        <a:spcAft>
                          <a:spcPts val="0"/>
                        </a:spcAft>
                        <a:buNone/>
                      </a:pPr>
                      <a:r>
                        <a:rPr lang="en-US" sz="1800" b="1" u="none" strike="noStrike" cap="none" dirty="0">
                          <a:solidFill>
                            <a:schemeClr val="bg2">
                              <a:lumMod val="50000"/>
                            </a:schemeClr>
                          </a:solidFill>
                          <a:latin typeface="Calibri"/>
                          <a:ea typeface="Calibri"/>
                          <a:cs typeface="Calibri"/>
                          <a:sym typeface="Calibri"/>
                        </a:rPr>
                        <a:t>Standards/Technical Regulations Implemented</a:t>
                      </a:r>
                      <a:endParaRPr sz="1800" b="1" u="none" strike="noStrike" cap="none" dirty="0">
                        <a:solidFill>
                          <a:schemeClr val="bg2">
                            <a:lumMod val="50000"/>
                          </a:schemeClr>
                        </a:solidFill>
                        <a:latin typeface="Calibri"/>
                        <a:ea typeface="Calibri"/>
                        <a:cs typeface="Calibri"/>
                        <a:sym typeface="Calibri"/>
                      </a:endParaRPr>
                    </a:p>
                  </a:txBody>
                  <a:tcPr marL="68575" marR="68575" marT="0" marB="0" anchor="ctr"/>
                </a:tc>
                <a:tc>
                  <a:txBody>
                    <a:bodyPr/>
                    <a:lstStyle/>
                    <a:p>
                      <a:pPr marL="342900" marR="0" lvl="0" indent="-342900" algn="l" rtl="0">
                        <a:lnSpc>
                          <a:spcPct val="115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a:ea typeface="Calibri"/>
                          <a:cs typeface="Calibri"/>
                          <a:sym typeface="Calibri"/>
                        </a:rPr>
                        <a:t>Certificate of Compliance (CoC) issued for completed solar power installations. </a:t>
                      </a:r>
                      <a:endParaRPr sz="180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a:ea typeface="Calibri"/>
                          <a:cs typeface="Calibri"/>
                          <a:sym typeface="Calibri"/>
                        </a:rPr>
                        <a:t>Variation in standards application across the region, with some countries adopting US-based standards. </a:t>
                      </a:r>
                      <a:endParaRPr sz="180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a:ea typeface="Calibri"/>
                          <a:cs typeface="Calibri"/>
                          <a:sym typeface="Calibri"/>
                        </a:rPr>
                        <a:t>Regulatory measures in Samoa include Energy Efficiency (EE) Acts and Building Code for solar PV installations.</a:t>
                      </a:r>
                      <a:endParaRPr sz="180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a:ea typeface="Calibri"/>
                          <a:cs typeface="Calibri"/>
                          <a:sym typeface="Calibri"/>
                        </a:rPr>
                        <a:t>Lack of awareness regarding specific solar PV standards development in the region. - Ongoing development of solar PV standards within individual Pacific communities.</a:t>
                      </a:r>
                      <a:endParaRPr sz="180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a:ea typeface="Calibri"/>
                          <a:cs typeface="Calibri"/>
                          <a:sym typeface="Calibri"/>
                        </a:rPr>
                        <a:t>Perceived complexity of standards for solar controllers.</a:t>
                      </a:r>
                      <a:endParaRPr sz="1800" u="none" strike="noStrike" cap="none" dirty="0">
                        <a:solidFill>
                          <a:schemeClr val="bg2">
                            <a:lumMod val="50000"/>
                          </a:schemeClr>
                        </a:solidFill>
                        <a:latin typeface="Calibri"/>
                        <a:ea typeface="Calibri"/>
                        <a:cs typeface="Calibri"/>
                        <a:sym typeface="Calibri"/>
                      </a:endParaRPr>
                    </a:p>
                  </a:txBody>
                  <a:tcPr marL="68575" marR="68575" marT="0" marB="0"/>
                </a:tc>
                <a:extLst>
                  <a:ext uri="{0D108BD9-81ED-4DB2-BD59-A6C34878D82A}">
                    <a16:rowId xmlns:a16="http://schemas.microsoft.com/office/drawing/2014/main" val="10001"/>
                  </a:ext>
                </a:extLst>
              </a:tr>
              <a:tr h="1070125">
                <a:tc>
                  <a:txBody>
                    <a:bodyPr/>
                    <a:lstStyle/>
                    <a:p>
                      <a:pPr marL="0" marR="0" lvl="0" indent="0" algn="ctr" rtl="0">
                        <a:lnSpc>
                          <a:spcPct val="115000"/>
                        </a:lnSpc>
                        <a:spcBef>
                          <a:spcPts val="0"/>
                        </a:spcBef>
                        <a:spcAft>
                          <a:spcPts val="0"/>
                        </a:spcAft>
                        <a:buNone/>
                      </a:pPr>
                      <a:r>
                        <a:rPr lang="en-US" sz="1800" b="1" u="none" strike="noStrike" cap="none">
                          <a:solidFill>
                            <a:schemeClr val="bg2">
                              <a:lumMod val="50000"/>
                            </a:schemeClr>
                          </a:solidFill>
                          <a:latin typeface="Calibri"/>
                          <a:ea typeface="Calibri"/>
                          <a:cs typeface="Calibri"/>
                          <a:sym typeface="Calibri"/>
                        </a:rPr>
                        <a:t>Testing Procedures and Facilities for PV Products</a:t>
                      </a:r>
                      <a:endParaRPr sz="1800" b="1" u="none" strike="noStrike" cap="none">
                        <a:solidFill>
                          <a:schemeClr val="bg2">
                            <a:lumMod val="50000"/>
                          </a:schemeClr>
                        </a:solidFill>
                        <a:latin typeface="Calibri"/>
                        <a:ea typeface="Calibri"/>
                        <a:cs typeface="Calibri"/>
                        <a:sym typeface="Calibri"/>
                      </a:endParaRPr>
                    </a:p>
                  </a:txBody>
                  <a:tcPr marL="68575" marR="68575" marT="0" marB="0" anchor="ctr"/>
                </a:tc>
                <a:tc>
                  <a:txBody>
                    <a:bodyPr/>
                    <a:lstStyle/>
                    <a:p>
                      <a:pPr marL="342900" marR="0" lvl="0" indent="-342900" algn="l" rtl="0">
                        <a:lnSpc>
                          <a:spcPct val="115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a:ea typeface="Calibri"/>
                          <a:cs typeface="Calibri"/>
                          <a:sym typeface="Calibri"/>
                        </a:rPr>
                        <a:t>Scarcity of testing for solar PV system components in the region. </a:t>
                      </a:r>
                      <a:endParaRPr sz="180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a:ea typeface="Calibri"/>
                          <a:cs typeface="Calibri"/>
                          <a:sym typeface="Calibri"/>
                        </a:rPr>
                        <a:t>Lack of local testing for parts or components of solar PV systems.</a:t>
                      </a:r>
                      <a:endParaRPr sz="180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a:ea typeface="Calibri"/>
                          <a:cs typeface="Calibri"/>
                          <a:sym typeface="Calibri"/>
                        </a:rPr>
                        <a:t>Lack of awareness regarding testing procedures and facilities for PV products in the Pacific region.</a:t>
                      </a:r>
                      <a:endParaRPr sz="1800" u="none" strike="noStrike" cap="none" dirty="0">
                        <a:solidFill>
                          <a:schemeClr val="bg2">
                            <a:lumMod val="50000"/>
                          </a:schemeClr>
                        </a:solidFill>
                        <a:latin typeface="Calibri"/>
                        <a:ea typeface="Calibri"/>
                        <a:cs typeface="Calibri"/>
                        <a:sym typeface="Calibri"/>
                      </a:endParaRPr>
                    </a:p>
                  </a:txBody>
                  <a:tcPr marL="68575" marR="68575" marT="0" marB="0"/>
                </a:tc>
                <a:extLst>
                  <a:ext uri="{0D108BD9-81ED-4DB2-BD59-A6C34878D82A}">
                    <a16:rowId xmlns:a16="http://schemas.microsoft.com/office/drawing/2014/main" val="10002"/>
                  </a:ext>
                </a:extLst>
              </a:tr>
            </a:tbl>
          </a:graphicData>
        </a:graphic>
      </p:graphicFrame>
      <p:sp>
        <p:nvSpPr>
          <p:cNvPr id="405" name="Google Shape;405;p44"/>
          <p:cNvSpPr txBox="1"/>
          <p:nvPr/>
        </p:nvSpPr>
        <p:spPr>
          <a:xfrm>
            <a:off x="762593" y="548189"/>
            <a:ext cx="7660971" cy="69832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dirty="0">
              <a:ln>
                <a:noFill/>
              </a:ln>
              <a:solidFill>
                <a:srgbClr val="595959"/>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441885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1" name="Google Shape;411;p45"/>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aphicFrame>
        <p:nvGraphicFramePr>
          <p:cNvPr id="412" name="Google Shape;412;p45"/>
          <p:cNvGraphicFramePr/>
          <p:nvPr>
            <p:extLst>
              <p:ext uri="{D42A27DB-BD31-4B8C-83A1-F6EECF244321}">
                <p14:modId xmlns:p14="http://schemas.microsoft.com/office/powerpoint/2010/main" val="1399988054"/>
              </p:ext>
            </p:extLst>
          </p:nvPr>
        </p:nvGraphicFramePr>
        <p:xfrm>
          <a:off x="762593" y="1923507"/>
          <a:ext cx="10814750" cy="3461804"/>
        </p:xfrm>
        <a:graphic>
          <a:graphicData uri="http://schemas.openxmlformats.org/drawingml/2006/table">
            <a:tbl>
              <a:tblPr bandRow="1">
                <a:noFill/>
              </a:tblPr>
              <a:tblGrid>
                <a:gridCol w="2714475">
                  <a:extLst>
                    <a:ext uri="{9D8B030D-6E8A-4147-A177-3AD203B41FA5}">
                      <a16:colId xmlns:a16="http://schemas.microsoft.com/office/drawing/2014/main" val="20000"/>
                    </a:ext>
                  </a:extLst>
                </a:gridCol>
                <a:gridCol w="8100275">
                  <a:extLst>
                    <a:ext uri="{9D8B030D-6E8A-4147-A177-3AD203B41FA5}">
                      <a16:colId xmlns:a16="http://schemas.microsoft.com/office/drawing/2014/main" val="20001"/>
                    </a:ext>
                  </a:extLst>
                </a:gridCol>
              </a:tblGrid>
              <a:tr h="306038">
                <a:tc>
                  <a:txBody>
                    <a:bodyPr/>
                    <a:lstStyle/>
                    <a:p>
                      <a:pPr marL="0" marR="0" lvl="0" indent="0" algn="ctr" rtl="0">
                        <a:lnSpc>
                          <a:spcPct val="115000"/>
                        </a:lnSpc>
                        <a:spcBef>
                          <a:spcPts val="0"/>
                        </a:spcBef>
                        <a:spcAft>
                          <a:spcPts val="0"/>
                        </a:spcAft>
                        <a:buNone/>
                      </a:pPr>
                      <a:r>
                        <a:rPr lang="en-US" sz="1800" b="1" u="none" strike="noStrike" cap="none">
                          <a:solidFill>
                            <a:schemeClr val="lt1"/>
                          </a:solidFill>
                          <a:latin typeface="Calibri"/>
                          <a:ea typeface="Calibri"/>
                          <a:cs typeface="Calibri"/>
                          <a:sym typeface="Calibri"/>
                        </a:rPr>
                        <a:t>Category</a:t>
                      </a:r>
                      <a:endParaRPr sz="1800" b="1" u="none" strike="noStrike" cap="none">
                        <a:solidFill>
                          <a:schemeClr val="lt1"/>
                        </a:solidFill>
                        <a:latin typeface="Calibri"/>
                        <a:ea typeface="Calibri"/>
                        <a:cs typeface="Calibri"/>
                        <a:sym typeface="Calibri"/>
                      </a:endParaRPr>
                    </a:p>
                  </a:txBody>
                  <a:tcPr marL="68575" marR="68575" marT="0" marB="0" anchor="ctr">
                    <a:solidFill>
                      <a:schemeClr val="accent2"/>
                    </a:solidFill>
                  </a:tcPr>
                </a:tc>
                <a:tc>
                  <a:txBody>
                    <a:bodyPr/>
                    <a:lstStyle/>
                    <a:p>
                      <a:pPr marL="0" marR="0" lvl="0" indent="0" algn="ctr" rtl="0">
                        <a:lnSpc>
                          <a:spcPct val="115000"/>
                        </a:lnSpc>
                        <a:spcBef>
                          <a:spcPts val="0"/>
                        </a:spcBef>
                        <a:spcAft>
                          <a:spcPts val="0"/>
                        </a:spcAft>
                        <a:buNone/>
                      </a:pPr>
                      <a:r>
                        <a:rPr lang="en-US" sz="1800" b="1" u="none" strike="noStrike" cap="none">
                          <a:solidFill>
                            <a:schemeClr val="lt1"/>
                          </a:solidFill>
                          <a:latin typeface="Calibri"/>
                          <a:ea typeface="Calibri"/>
                          <a:cs typeface="Calibri"/>
                          <a:sym typeface="Calibri"/>
                        </a:rPr>
                        <a:t>Findings</a:t>
                      </a:r>
                      <a:endParaRPr sz="1800" b="1" u="none" strike="noStrike" cap="none">
                        <a:solidFill>
                          <a:schemeClr val="lt1"/>
                        </a:solidFill>
                        <a:latin typeface="Calibri"/>
                        <a:ea typeface="Calibri"/>
                        <a:cs typeface="Calibri"/>
                        <a:sym typeface="Calibri"/>
                      </a:endParaRPr>
                    </a:p>
                  </a:txBody>
                  <a:tcPr marL="68575" marR="68575" marT="0" marB="0" anchor="ctr">
                    <a:solidFill>
                      <a:schemeClr val="accent2"/>
                    </a:solidFill>
                  </a:tcPr>
                </a:tc>
                <a:extLst>
                  <a:ext uri="{0D108BD9-81ED-4DB2-BD59-A6C34878D82A}">
                    <a16:rowId xmlns:a16="http://schemas.microsoft.com/office/drawing/2014/main" val="10000"/>
                  </a:ext>
                </a:extLst>
              </a:tr>
              <a:tr h="1789658">
                <a:tc>
                  <a:txBody>
                    <a:bodyPr/>
                    <a:lstStyle/>
                    <a:p>
                      <a:pPr marL="0" marR="0" lvl="0" indent="0" algn="ctr" rtl="0">
                        <a:lnSpc>
                          <a:spcPct val="115000"/>
                        </a:lnSpc>
                        <a:spcBef>
                          <a:spcPts val="0"/>
                        </a:spcBef>
                        <a:spcAft>
                          <a:spcPts val="0"/>
                        </a:spcAft>
                        <a:buNone/>
                      </a:pPr>
                      <a:r>
                        <a:rPr lang="en-US" sz="1800" b="1" i="0" u="none" strike="noStrike" cap="none" dirty="0">
                          <a:solidFill>
                            <a:schemeClr val="bg2">
                              <a:lumMod val="50000"/>
                            </a:schemeClr>
                          </a:solidFill>
                          <a:latin typeface="Calibri"/>
                          <a:ea typeface="Calibri"/>
                          <a:cs typeface="Calibri"/>
                          <a:sym typeface="Calibri"/>
                        </a:rPr>
                        <a:t>Accreditation Process for Conformity Assessment Bodies and PV Certification</a:t>
                      </a:r>
                      <a:endParaRPr sz="1800" b="1" i="0" u="none" strike="noStrike" cap="none" dirty="0">
                        <a:solidFill>
                          <a:schemeClr val="bg2">
                            <a:lumMod val="50000"/>
                          </a:schemeClr>
                        </a:solidFill>
                        <a:latin typeface="Calibri"/>
                        <a:ea typeface="Calibri"/>
                        <a:cs typeface="Calibri"/>
                        <a:sym typeface="Calibri"/>
                      </a:endParaRPr>
                    </a:p>
                  </a:txBody>
                  <a:tcPr marL="68575" marR="68575" marT="0" marB="0" anchor="ctr"/>
                </a:tc>
                <a:tc>
                  <a:txBody>
                    <a:bodyPr/>
                    <a:lstStyle/>
                    <a:p>
                      <a:pPr marL="342900" marR="0" lvl="0" indent="-342900" algn="l" rtl="0">
                        <a:lnSpc>
                          <a:spcPct val="115000"/>
                        </a:lnSpc>
                        <a:spcBef>
                          <a:spcPts val="0"/>
                        </a:spcBef>
                        <a:spcAft>
                          <a:spcPts val="0"/>
                        </a:spcAft>
                        <a:buClr>
                          <a:srgbClr val="000000"/>
                        </a:buClr>
                        <a:buSzPts val="1800"/>
                        <a:buFont typeface="Arial"/>
                        <a:buChar char="●"/>
                      </a:pPr>
                      <a:r>
                        <a:rPr lang="en-US" sz="1800" b="0" i="0" u="none" strike="noStrike" cap="none" dirty="0">
                          <a:solidFill>
                            <a:schemeClr val="bg2">
                              <a:lumMod val="50000"/>
                            </a:schemeClr>
                          </a:solidFill>
                          <a:latin typeface="Calibri"/>
                          <a:ea typeface="Calibri"/>
                          <a:cs typeface="Calibri"/>
                          <a:sym typeface="Calibri"/>
                        </a:rPr>
                        <a:t>Absence of regional conformity assessment bodies for solar PV products.</a:t>
                      </a:r>
                      <a:endParaRPr sz="1800" b="0" i="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b="0" i="0" u="none" strike="noStrike" cap="none" dirty="0">
                          <a:solidFill>
                            <a:schemeClr val="bg2">
                              <a:lumMod val="50000"/>
                            </a:schemeClr>
                          </a:solidFill>
                          <a:latin typeface="Calibri"/>
                          <a:ea typeface="Calibri"/>
                          <a:cs typeface="Calibri"/>
                          <a:sym typeface="Calibri"/>
                        </a:rPr>
                        <a:t>Certification processes typically handled through the CoC process.</a:t>
                      </a:r>
                      <a:endParaRPr sz="1800" b="0" i="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b="0" i="0" u="none" strike="noStrike" cap="none" dirty="0">
                          <a:solidFill>
                            <a:schemeClr val="bg2">
                              <a:lumMod val="50000"/>
                            </a:schemeClr>
                          </a:solidFill>
                          <a:latin typeface="Calibri"/>
                          <a:ea typeface="Calibri"/>
                          <a:cs typeface="Calibri"/>
                          <a:sym typeface="Calibri"/>
                        </a:rPr>
                        <a:t>Accreditation process for conformity assessment still in the developmental phase.</a:t>
                      </a:r>
                      <a:endParaRPr sz="1800" b="0" i="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b="0" i="0" u="none" strike="noStrike" cap="none" dirty="0">
                          <a:solidFill>
                            <a:schemeClr val="bg2">
                              <a:lumMod val="50000"/>
                            </a:schemeClr>
                          </a:solidFill>
                          <a:latin typeface="Calibri"/>
                          <a:ea typeface="Calibri"/>
                          <a:cs typeface="Calibri"/>
                          <a:sym typeface="Calibri"/>
                        </a:rPr>
                        <a:t>Existing certifications for PV products based on internationally recognized frameworks.</a:t>
                      </a:r>
                      <a:endParaRPr sz="1800" b="0" i="0" u="none" strike="noStrike" cap="none" dirty="0">
                        <a:solidFill>
                          <a:schemeClr val="bg2">
                            <a:lumMod val="50000"/>
                          </a:schemeClr>
                        </a:solidFill>
                        <a:latin typeface="Calibri"/>
                        <a:ea typeface="Calibri"/>
                        <a:cs typeface="Calibri"/>
                        <a:sym typeface="Calibri"/>
                      </a:endParaRPr>
                    </a:p>
                    <a:p>
                      <a:pPr marL="342900" marR="0" lvl="0" indent="-342900" algn="l" rtl="0">
                        <a:lnSpc>
                          <a:spcPct val="115000"/>
                        </a:lnSpc>
                        <a:spcBef>
                          <a:spcPts val="0"/>
                        </a:spcBef>
                        <a:spcAft>
                          <a:spcPts val="0"/>
                        </a:spcAft>
                        <a:buClr>
                          <a:srgbClr val="000000"/>
                        </a:buClr>
                        <a:buSzPts val="1800"/>
                        <a:buFont typeface="Arial"/>
                        <a:buChar char="●"/>
                      </a:pPr>
                      <a:r>
                        <a:rPr lang="en-US" sz="1800" b="0" i="0" u="none" strike="noStrike" cap="none" dirty="0">
                          <a:solidFill>
                            <a:schemeClr val="bg2">
                              <a:lumMod val="50000"/>
                            </a:schemeClr>
                          </a:solidFill>
                          <a:latin typeface="Calibri"/>
                          <a:ea typeface="Calibri"/>
                          <a:cs typeface="Calibri"/>
                          <a:sym typeface="Calibri"/>
                        </a:rPr>
                        <a:t>Regional specialization in solar PV accreditation is lacking</a:t>
                      </a:r>
                      <a:endParaRPr sz="1800" b="0" i="0" u="none" strike="noStrike" cap="none" dirty="0">
                        <a:solidFill>
                          <a:schemeClr val="bg2">
                            <a:lumMod val="50000"/>
                          </a:schemeClr>
                        </a:solidFill>
                        <a:latin typeface="Calibri"/>
                        <a:ea typeface="Calibri"/>
                        <a:cs typeface="Calibri"/>
                        <a:sym typeface="Calibri"/>
                      </a:endParaRPr>
                    </a:p>
                  </a:txBody>
                  <a:tcPr marL="68575" marR="68575" marT="0" marB="0"/>
                </a:tc>
                <a:extLst>
                  <a:ext uri="{0D108BD9-81ED-4DB2-BD59-A6C34878D82A}">
                    <a16:rowId xmlns:a16="http://schemas.microsoft.com/office/drawing/2014/main" val="10001"/>
                  </a:ext>
                </a:extLst>
              </a:tr>
              <a:tr h="1281500">
                <a:tc>
                  <a:txBody>
                    <a:bodyPr/>
                    <a:lstStyle/>
                    <a:p>
                      <a:pPr marL="0" marR="0" lvl="0" indent="0" algn="ctr" rtl="0">
                        <a:lnSpc>
                          <a:spcPct val="115000"/>
                        </a:lnSpc>
                        <a:spcBef>
                          <a:spcPts val="0"/>
                        </a:spcBef>
                        <a:spcAft>
                          <a:spcPts val="0"/>
                        </a:spcAft>
                        <a:buNone/>
                      </a:pPr>
                      <a:r>
                        <a:rPr lang="en-US" sz="1800" b="1" i="0" u="none" strike="noStrike" cap="none">
                          <a:solidFill>
                            <a:schemeClr val="bg2">
                              <a:lumMod val="50000"/>
                            </a:schemeClr>
                          </a:solidFill>
                          <a:latin typeface="Calibri"/>
                          <a:ea typeface="Calibri"/>
                          <a:cs typeface="Calibri"/>
                          <a:sym typeface="Calibri"/>
                        </a:rPr>
                        <a:t>Challenges and Necessary Interventions</a:t>
                      </a:r>
                      <a:endParaRPr sz="1800" b="1" i="0" u="none" strike="noStrike" cap="none">
                        <a:solidFill>
                          <a:schemeClr val="bg2">
                            <a:lumMod val="50000"/>
                          </a:schemeClr>
                        </a:solidFill>
                        <a:latin typeface="Calibri"/>
                        <a:ea typeface="Calibri"/>
                        <a:cs typeface="Calibri"/>
                        <a:sym typeface="Calibri"/>
                      </a:endParaRPr>
                    </a:p>
                  </a:txBody>
                  <a:tcPr marL="68575" marR="68575" marT="0" marB="0" anchor="ctr"/>
                </a:tc>
                <a:tc>
                  <a:txBody>
                    <a:bodyPr/>
                    <a:lstStyle/>
                    <a:p>
                      <a:pPr marL="342900" marR="0" lvl="0" indent="-342900" algn="l" rtl="0">
                        <a:lnSpc>
                          <a:spcPct val="115000"/>
                        </a:lnSpc>
                        <a:spcBef>
                          <a:spcPts val="0"/>
                        </a:spcBef>
                        <a:spcAft>
                          <a:spcPts val="0"/>
                        </a:spcAft>
                        <a:buClr>
                          <a:srgbClr val="000000"/>
                        </a:buClr>
                        <a:buSzPts val="1800"/>
                        <a:buFont typeface="Arial"/>
                        <a:buChar char="●"/>
                      </a:pPr>
                      <a:r>
                        <a:rPr lang="en-US" sz="1800" b="0" i="0" u="none" strike="noStrike" cap="none" dirty="0">
                          <a:solidFill>
                            <a:schemeClr val="bg2">
                              <a:lumMod val="50000"/>
                            </a:schemeClr>
                          </a:solidFill>
                          <a:latin typeface="Calibri"/>
                          <a:ea typeface="Calibri"/>
                          <a:cs typeface="Calibri"/>
                          <a:sym typeface="Calibri"/>
                        </a:rPr>
                        <a:t>Limitations in human capacities, small market challenges, absence of test facilities, weak enforcement and monitoring, lack of awareness, inadequate regulation, lack of accreditation and conformity assessments are critical challenges in regional implementation of QI framework.</a:t>
                      </a:r>
                      <a:endParaRPr sz="1800" b="0" i="0" u="none" strike="noStrike" cap="none" dirty="0">
                        <a:solidFill>
                          <a:schemeClr val="bg2">
                            <a:lumMod val="50000"/>
                          </a:schemeClr>
                        </a:solidFill>
                        <a:latin typeface="Calibri"/>
                        <a:ea typeface="Calibri"/>
                        <a:cs typeface="Calibri"/>
                        <a:sym typeface="Calibri"/>
                      </a:endParaRPr>
                    </a:p>
                  </a:txBody>
                  <a:tcPr marL="68575" marR="68575" marT="0" marB="0"/>
                </a:tc>
                <a:extLst>
                  <a:ext uri="{0D108BD9-81ED-4DB2-BD59-A6C34878D82A}">
                    <a16:rowId xmlns:a16="http://schemas.microsoft.com/office/drawing/2014/main" val="10002"/>
                  </a:ext>
                </a:extLst>
              </a:tr>
            </a:tbl>
          </a:graphicData>
        </a:graphic>
      </p:graphicFrame>
      <p:sp>
        <p:nvSpPr>
          <p:cNvPr id="413" name="Google Shape;413;p45"/>
          <p:cNvSpPr txBox="1"/>
          <p:nvPr/>
        </p:nvSpPr>
        <p:spPr>
          <a:xfrm>
            <a:off x="688623" y="1225187"/>
            <a:ext cx="7686787" cy="698320"/>
          </a:xfrm>
          <a:prstGeom prst="rect">
            <a:avLst/>
          </a:prstGeom>
          <a:noFill/>
          <a:ln>
            <a:noFill/>
          </a:ln>
        </p:spPr>
        <p:txBody>
          <a:bodyPr spcFirstLastPara="1" wrap="square" lIns="121875" tIns="121875" rIns="121875" bIns="121875" anchor="t" anchorCtr="0">
            <a:noAutofit/>
          </a:bodyPr>
          <a:lstStyle/>
          <a:p>
            <a:pPr marL="0" marR="0" lvl="0" indent="0" algn="l" defTabSz="914400" rtl="0" eaLnBrk="1" fontAlgn="auto" latinLnBrk="0" hangingPunct="1">
              <a:lnSpc>
                <a:spcPct val="100000"/>
              </a:lnSpc>
              <a:spcBef>
                <a:spcPts val="0"/>
              </a:spcBef>
              <a:spcAft>
                <a:spcPts val="0"/>
              </a:spcAft>
              <a:buClr>
                <a:srgbClr val="595959"/>
              </a:buClr>
              <a:buSzPts val="2800"/>
              <a:buFont typeface="Carme"/>
              <a:buNone/>
              <a:tabLst/>
              <a:defRPr/>
            </a:pPr>
            <a:r>
              <a:rPr kumimoji="0" lang="en-US" sz="2400" b="0" i="0" u="none" strike="noStrike" kern="0" cap="none" spc="0" normalizeH="0" baseline="0" noProof="0" dirty="0">
                <a:ln>
                  <a:noFill/>
                </a:ln>
                <a:solidFill>
                  <a:schemeClr val="bg2">
                    <a:lumMod val="50000"/>
                  </a:schemeClr>
                </a:solidFill>
                <a:effectLst/>
                <a:uLnTx/>
                <a:uFillTx/>
                <a:latin typeface="Calibri"/>
                <a:ea typeface="Calibri"/>
                <a:cs typeface="Calibri"/>
                <a:sym typeface="Calibri"/>
              </a:rPr>
              <a:t>Findings from Stakeholder Interviews</a:t>
            </a:r>
            <a:endParaRPr kumimoji="0" sz="2400" b="0" i="0" u="none" strike="noStrike" kern="0" cap="none" spc="0" normalizeH="0" baseline="0" noProof="0" dirty="0">
              <a:ln>
                <a:noFill/>
              </a:ln>
              <a:solidFill>
                <a:schemeClr val="bg2">
                  <a:lumMod val="50000"/>
                </a:schemeClr>
              </a:solidFill>
              <a:effectLst/>
              <a:uLnTx/>
              <a:uFillTx/>
              <a:latin typeface="Calibri"/>
              <a:ea typeface="Calibri"/>
              <a:cs typeface="Calibri"/>
              <a:sym typeface="Calibri"/>
            </a:endParaRPr>
          </a:p>
        </p:txBody>
      </p:sp>
      <p:sp>
        <p:nvSpPr>
          <p:cNvPr id="414" name="Google Shape;414;p45"/>
          <p:cNvSpPr txBox="1"/>
          <p:nvPr/>
        </p:nvSpPr>
        <p:spPr>
          <a:xfrm>
            <a:off x="762593" y="548187"/>
            <a:ext cx="7660971" cy="698321"/>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dirty="0">
              <a:ln>
                <a:noFill/>
              </a:ln>
              <a:solidFill>
                <a:srgbClr val="595959"/>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170573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27"/>
        <p:cNvGrpSpPr/>
        <p:nvPr/>
      </p:nvGrpSpPr>
      <p:grpSpPr>
        <a:xfrm>
          <a:off x="0" y="0"/>
          <a:ext cx="0" cy="0"/>
          <a:chOff x="0" y="0"/>
          <a:chExt cx="0" cy="0"/>
        </a:xfrm>
      </p:grpSpPr>
      <p:sp>
        <p:nvSpPr>
          <p:cNvPr id="429" name="Google Shape;429;p47"/>
          <p:cNvSpPr txBox="1">
            <a:spLocks noGrp="1"/>
          </p:cNvSpPr>
          <p:nvPr>
            <p:ph type="ftr" idx="11"/>
          </p:nvPr>
        </p:nvSpPr>
        <p:spPr>
          <a:xfrm>
            <a:off x="3297492" y="6504131"/>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430" name="Google Shape;430;p47"/>
          <p:cNvSpPr txBox="1">
            <a:spLocks noGrp="1"/>
          </p:cNvSpPr>
          <p:nvPr>
            <p:ph type="title"/>
          </p:nvPr>
        </p:nvSpPr>
        <p:spPr>
          <a:xfrm>
            <a:off x="341840" y="1320801"/>
            <a:ext cx="7660971" cy="840108"/>
          </a:xfrm>
          <a:prstGeom prst="rect">
            <a:avLst/>
          </a:prstGeom>
          <a:noFill/>
          <a:ln>
            <a:noFill/>
          </a:ln>
        </p:spPr>
        <p:txBody>
          <a:bodyPr spcFirstLastPara="1" wrap="square" lIns="91425" tIns="91425" rIns="91425" bIns="91425" anchor="ctr" anchorCtr="0">
            <a:noAutofit/>
          </a:bodyPr>
          <a:lstStyle/>
          <a:p>
            <a:pPr marL="0" marR="0" lvl="0" indent="0" algn="l" rtl="0">
              <a:lnSpc>
                <a:spcPct val="90000"/>
              </a:lnSpc>
              <a:spcBef>
                <a:spcPts val="0"/>
              </a:spcBef>
              <a:spcAft>
                <a:spcPts val="0"/>
              </a:spcAft>
              <a:buClr>
                <a:schemeClr val="dk1"/>
              </a:buClr>
              <a:buSzPts val="3600"/>
              <a:buFont typeface="Carme"/>
              <a:buNone/>
            </a:pPr>
            <a:r>
              <a:rPr lang="en-US" sz="2400" dirty="0">
                <a:solidFill>
                  <a:schemeClr val="bg2">
                    <a:lumMod val="50000"/>
                  </a:schemeClr>
                </a:solidFill>
              </a:rPr>
              <a:t>Main Findings &amp; Recommendations</a:t>
            </a:r>
            <a:endParaRPr dirty="0">
              <a:solidFill>
                <a:schemeClr val="bg2">
                  <a:lumMod val="50000"/>
                </a:schemeClr>
              </a:solidFill>
            </a:endParaRPr>
          </a:p>
        </p:txBody>
      </p:sp>
      <p:graphicFrame>
        <p:nvGraphicFramePr>
          <p:cNvPr id="431" name="Google Shape;431;p47"/>
          <p:cNvGraphicFramePr/>
          <p:nvPr>
            <p:extLst>
              <p:ext uri="{D42A27DB-BD31-4B8C-83A1-F6EECF244321}">
                <p14:modId xmlns:p14="http://schemas.microsoft.com/office/powerpoint/2010/main" val="2134863516"/>
              </p:ext>
            </p:extLst>
          </p:nvPr>
        </p:nvGraphicFramePr>
        <p:xfrm>
          <a:off x="341840" y="2024137"/>
          <a:ext cx="11636800" cy="3457165"/>
        </p:xfrm>
        <a:graphic>
          <a:graphicData uri="http://schemas.openxmlformats.org/drawingml/2006/table">
            <a:tbl>
              <a:tblPr firstRow="1" firstCol="1">
                <a:noFill/>
              </a:tblPr>
              <a:tblGrid>
                <a:gridCol w="1937450">
                  <a:extLst>
                    <a:ext uri="{9D8B030D-6E8A-4147-A177-3AD203B41FA5}">
                      <a16:colId xmlns:a16="http://schemas.microsoft.com/office/drawing/2014/main" val="20000"/>
                    </a:ext>
                  </a:extLst>
                </a:gridCol>
                <a:gridCol w="4646800">
                  <a:extLst>
                    <a:ext uri="{9D8B030D-6E8A-4147-A177-3AD203B41FA5}">
                      <a16:colId xmlns:a16="http://schemas.microsoft.com/office/drawing/2014/main" val="20001"/>
                    </a:ext>
                  </a:extLst>
                </a:gridCol>
                <a:gridCol w="5052550">
                  <a:extLst>
                    <a:ext uri="{9D8B030D-6E8A-4147-A177-3AD203B41FA5}">
                      <a16:colId xmlns:a16="http://schemas.microsoft.com/office/drawing/2014/main" val="20002"/>
                    </a:ext>
                  </a:extLst>
                </a:gridCol>
              </a:tblGrid>
              <a:tr h="271550">
                <a:tc>
                  <a:txBody>
                    <a:bodyPr/>
                    <a:lstStyle/>
                    <a:p>
                      <a:pPr marL="0" marR="0" lvl="0" indent="0" algn="ctr" rtl="0">
                        <a:lnSpc>
                          <a:spcPct val="100000"/>
                        </a:lnSpc>
                        <a:spcBef>
                          <a:spcPts val="0"/>
                        </a:spcBef>
                        <a:spcAft>
                          <a:spcPts val="0"/>
                        </a:spcAft>
                        <a:buNone/>
                      </a:pPr>
                      <a:r>
                        <a:rPr lang="en-US" sz="1800" b="1" u="none" strike="noStrike" cap="none" dirty="0">
                          <a:solidFill>
                            <a:schemeClr val="lt1"/>
                          </a:solidFill>
                          <a:latin typeface="Calibri"/>
                          <a:ea typeface="Calibri"/>
                          <a:cs typeface="Calibri"/>
                          <a:sym typeface="Calibri"/>
                        </a:rPr>
                        <a:t>Aspect</a:t>
                      </a:r>
                      <a:endParaRPr sz="1200" dirty="0"/>
                    </a:p>
                  </a:txBody>
                  <a:tcPr marL="38100" marR="38100" marT="25400" marB="25400" anchor="ctr">
                    <a:solidFill>
                      <a:schemeClr val="accent2"/>
                    </a:solidFill>
                  </a:tcPr>
                </a:tc>
                <a:tc>
                  <a:txBody>
                    <a:bodyPr/>
                    <a:lstStyle/>
                    <a:p>
                      <a:pPr marL="0" marR="0" lvl="0" indent="0" algn="ctr" rtl="0">
                        <a:lnSpc>
                          <a:spcPct val="100000"/>
                        </a:lnSpc>
                        <a:spcBef>
                          <a:spcPts val="0"/>
                        </a:spcBef>
                        <a:spcAft>
                          <a:spcPts val="0"/>
                        </a:spcAft>
                        <a:buNone/>
                      </a:pPr>
                      <a:r>
                        <a:rPr lang="en-US" sz="1800" b="1" u="none" strike="noStrike" cap="none" dirty="0">
                          <a:solidFill>
                            <a:schemeClr val="lt1"/>
                          </a:solidFill>
                          <a:latin typeface="Calibri"/>
                          <a:ea typeface="Calibri"/>
                          <a:cs typeface="Calibri"/>
                          <a:sym typeface="Calibri"/>
                        </a:rPr>
                        <a:t>Findings</a:t>
                      </a:r>
                      <a:endParaRPr sz="1200" dirty="0"/>
                    </a:p>
                  </a:txBody>
                  <a:tcPr marL="38100" marR="38100" marT="25400" marB="25400" anchor="ctr">
                    <a:solidFill>
                      <a:schemeClr val="accent2"/>
                    </a:solidFill>
                  </a:tcPr>
                </a:tc>
                <a:tc>
                  <a:txBody>
                    <a:bodyPr/>
                    <a:lstStyle/>
                    <a:p>
                      <a:pPr marL="0" marR="0" lvl="0" indent="0" algn="ctr" rtl="0">
                        <a:lnSpc>
                          <a:spcPct val="100000"/>
                        </a:lnSpc>
                        <a:spcBef>
                          <a:spcPts val="0"/>
                        </a:spcBef>
                        <a:spcAft>
                          <a:spcPts val="0"/>
                        </a:spcAft>
                        <a:buNone/>
                      </a:pPr>
                      <a:r>
                        <a:rPr lang="en-US" sz="1800" b="1" u="none" strike="noStrike" cap="none">
                          <a:solidFill>
                            <a:schemeClr val="lt1"/>
                          </a:solidFill>
                          <a:latin typeface="Calibri"/>
                          <a:ea typeface="Calibri"/>
                          <a:cs typeface="Calibri"/>
                          <a:sym typeface="Calibri"/>
                        </a:rPr>
                        <a:t>Recommendations</a:t>
                      </a:r>
                      <a:endParaRPr sz="1200"/>
                    </a:p>
                  </a:txBody>
                  <a:tcPr marL="38100" marR="38100" marT="25400" marB="25400" anchor="ctr">
                    <a:solidFill>
                      <a:schemeClr val="accent2"/>
                    </a:solidFill>
                  </a:tcPr>
                </a:tc>
                <a:extLst>
                  <a:ext uri="{0D108BD9-81ED-4DB2-BD59-A6C34878D82A}">
                    <a16:rowId xmlns:a16="http://schemas.microsoft.com/office/drawing/2014/main" val="10000"/>
                  </a:ext>
                </a:extLst>
              </a:tr>
              <a:tr h="1435325">
                <a:tc>
                  <a:txBody>
                    <a:bodyPr/>
                    <a:lstStyle/>
                    <a:p>
                      <a:pPr marL="0" marR="0" lvl="0" indent="0" algn="ctr" rtl="0">
                        <a:lnSpc>
                          <a:spcPct val="100000"/>
                        </a:lnSpc>
                        <a:spcBef>
                          <a:spcPts val="0"/>
                        </a:spcBef>
                        <a:spcAft>
                          <a:spcPts val="0"/>
                        </a:spcAft>
                        <a:buNone/>
                      </a:pP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Institutional framework</a:t>
                      </a:r>
                      <a:endParaRPr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2000"/>
                        <a:buFont typeface="Arial"/>
                        <a:buChar char="•"/>
                      </a:pPr>
                      <a:r>
                        <a:rPr lang="en-US" sz="1800" b="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There is a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lack of a common regional</a:t>
                      </a:r>
                      <a:r>
                        <a:rPr lang="en-US" sz="1800" b="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framework for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QI</a:t>
                      </a:r>
                      <a:r>
                        <a:rPr lang="en-US" sz="1800" b="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a:t>
                      </a:r>
                      <a:endParaRPr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2000"/>
                        <a:buFont typeface="Arial"/>
                        <a:buChar char="•"/>
                      </a:pPr>
                      <a:r>
                        <a:rPr lang="en-US" sz="1800" b="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Many countries cannot still enforce the regional framework for QI.</a:t>
                      </a:r>
                      <a:endParaRPr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2000"/>
                        <a:buFont typeface="Arial"/>
                        <a:buChar char="•"/>
                      </a:pP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For the long-term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implementation</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of QI, the establishment of a regional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QI </a:t>
                      </a:r>
                      <a:r>
                        <a:rPr lang="en-US" sz="1800" b="1" u="none" strike="noStrike" cap="none"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organisation</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for the Pacific Region (QIPR)</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is recommended.</a:t>
                      </a:r>
                      <a:endParaRPr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2000"/>
                        <a:buFont typeface="Arial"/>
                        <a:buChar char="•"/>
                      </a:pP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The first step in QIPR is to establish –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the Regional Technical Committee (RTC)</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for QI.</a:t>
                      </a:r>
                      <a:endParaRPr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extLst>
                  <a:ext uri="{0D108BD9-81ED-4DB2-BD59-A6C34878D82A}">
                    <a16:rowId xmlns:a16="http://schemas.microsoft.com/office/drawing/2014/main" val="10001"/>
                  </a:ext>
                </a:extLst>
              </a:tr>
              <a:tr h="1435325">
                <a:tc>
                  <a:txBody>
                    <a:bodyPr/>
                    <a:lstStyle/>
                    <a:p>
                      <a:pPr marL="0" marR="0" lvl="0" indent="0" algn="ctr" rtl="0">
                        <a:lnSpc>
                          <a:spcPct val="100000"/>
                        </a:lnSpc>
                        <a:spcBef>
                          <a:spcPts val="0"/>
                        </a:spcBef>
                        <a:spcAft>
                          <a:spcPts val="0"/>
                        </a:spcAft>
                        <a:buNone/>
                      </a:pPr>
                      <a:r>
                        <a:rPr lang="en-US" sz="1800" b="1"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Certification and Conformity Assessments</a:t>
                      </a:r>
                      <a:endParaRPr sz="180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2000"/>
                        <a:buFont typeface="Arial"/>
                        <a:buChar char="•"/>
                      </a:pPr>
                      <a:r>
                        <a:rPr lang="en-US" sz="1800"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Certification processes are typically handled through the </a:t>
                      </a:r>
                      <a:r>
                        <a:rPr lang="en-US" sz="1800" b="1"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Certificate of Compliance (CoC)</a:t>
                      </a:r>
                      <a:r>
                        <a:rPr lang="en-US" sz="1800"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process.</a:t>
                      </a:r>
                      <a:endParaRPr sz="180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2000"/>
                        <a:buFont typeface="Arial"/>
                        <a:buChar char="•"/>
                      </a:pPr>
                      <a:r>
                        <a:rPr lang="en-US" sz="1800"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Regional specialisation in solar PV accreditation is lacking.</a:t>
                      </a:r>
                      <a:endParaRPr sz="180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2000"/>
                        <a:buFont typeface="Arial"/>
                        <a:buChar char="•"/>
                      </a:pP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Integrate</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conformity assessment bodies to the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RTC and the QIPR</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a:t>
                      </a:r>
                      <a:endParaRPr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2000"/>
                        <a:buFont typeface="Arial"/>
                        <a:buChar char="•"/>
                      </a:pP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Develop regional guidelines</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for the certification of PV products and services.</a:t>
                      </a:r>
                      <a:endParaRPr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2000"/>
                        <a:buFont typeface="Arial"/>
                        <a:buChar char="•"/>
                      </a:pP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These guidelines can be the existing CoC framework.</a:t>
                      </a:r>
                      <a:endParaRPr sz="18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extLst>
                  <a:ext uri="{0D108BD9-81ED-4DB2-BD59-A6C34878D82A}">
                    <a16:rowId xmlns:a16="http://schemas.microsoft.com/office/drawing/2014/main" val="10002"/>
                  </a:ext>
                </a:extLst>
              </a:tr>
            </a:tbl>
          </a:graphicData>
        </a:graphic>
      </p:graphicFrame>
      <p:sp>
        <p:nvSpPr>
          <p:cNvPr id="433" name="Google Shape;433;p47"/>
          <p:cNvSpPr txBox="1"/>
          <p:nvPr/>
        </p:nvSpPr>
        <p:spPr>
          <a:xfrm>
            <a:off x="762593" y="565687"/>
            <a:ext cx="7660971" cy="680821"/>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dirty="0">
              <a:ln>
                <a:noFill/>
              </a:ln>
              <a:solidFill>
                <a:srgbClr val="595959"/>
              </a:solidFill>
              <a:effectLst/>
              <a:uLnTx/>
              <a:uFillTx/>
              <a:latin typeface="Calibri"/>
              <a:ea typeface="Calibri"/>
              <a:cs typeface="Calibri"/>
              <a:sym typeface="Calibri"/>
            </a:endParaRPr>
          </a:p>
        </p:txBody>
      </p:sp>
      <p:sp>
        <p:nvSpPr>
          <p:cNvPr id="2" name="Slide Number Placeholder 1">
            <a:extLst>
              <a:ext uri="{FF2B5EF4-FFF2-40B4-BE49-F238E27FC236}">
                <a16:creationId xmlns:a16="http://schemas.microsoft.com/office/drawing/2014/main" id="{B3F7C096-52A7-10DE-0968-15CA6E0C20E4}"/>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smtClean="0">
                <a:ln>
                  <a:noFill/>
                </a:ln>
                <a:solidFill>
                  <a:srgbClr val="F2F2F2"/>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17</a:t>
            </a:fld>
            <a:endParaRPr kumimoji="0" lang="en-US"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971073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9" name="Google Shape;439;p48"/>
          <p:cNvSpPr txBox="1">
            <a:spLocks noGrp="1"/>
          </p:cNvSpPr>
          <p:nvPr>
            <p:ph type="ftr" idx="11"/>
          </p:nvPr>
        </p:nvSpPr>
        <p:spPr>
          <a:xfrm>
            <a:off x="3297492" y="6504131"/>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440" name="Google Shape;440;p48"/>
          <p:cNvSpPr txBox="1">
            <a:spLocks noGrp="1"/>
          </p:cNvSpPr>
          <p:nvPr>
            <p:ph type="title"/>
          </p:nvPr>
        </p:nvSpPr>
        <p:spPr>
          <a:xfrm>
            <a:off x="561421" y="1232869"/>
            <a:ext cx="7660971" cy="840108"/>
          </a:xfrm>
          <a:prstGeom prst="rect">
            <a:avLst/>
          </a:prstGeom>
          <a:noFill/>
          <a:ln>
            <a:noFill/>
          </a:ln>
        </p:spPr>
        <p:txBody>
          <a:bodyPr spcFirstLastPara="1" wrap="square" lIns="91425" tIns="91425" rIns="91425" bIns="91425" anchor="ctr" anchorCtr="0">
            <a:noAutofit/>
          </a:bodyPr>
          <a:lstStyle/>
          <a:p>
            <a:pPr marL="0" marR="0" lvl="0" indent="0" algn="l" rtl="0">
              <a:lnSpc>
                <a:spcPct val="90000"/>
              </a:lnSpc>
              <a:spcBef>
                <a:spcPts val="0"/>
              </a:spcBef>
              <a:spcAft>
                <a:spcPts val="0"/>
              </a:spcAft>
              <a:buClr>
                <a:schemeClr val="dk1"/>
              </a:buClr>
              <a:buSzPts val="3600"/>
              <a:buFont typeface="Carme"/>
              <a:buNone/>
            </a:pPr>
            <a:r>
              <a:rPr lang="en-US" sz="2400" dirty="0">
                <a:solidFill>
                  <a:schemeClr val="bg2">
                    <a:lumMod val="50000"/>
                  </a:schemeClr>
                </a:solidFill>
              </a:rPr>
              <a:t>Main Findings &amp; Recommendations</a:t>
            </a:r>
            <a:endParaRPr dirty="0">
              <a:solidFill>
                <a:schemeClr val="bg2">
                  <a:lumMod val="50000"/>
                </a:schemeClr>
              </a:solidFill>
            </a:endParaRPr>
          </a:p>
        </p:txBody>
      </p:sp>
      <p:graphicFrame>
        <p:nvGraphicFramePr>
          <p:cNvPr id="441" name="Google Shape;441;p48"/>
          <p:cNvGraphicFramePr/>
          <p:nvPr>
            <p:extLst>
              <p:ext uri="{D42A27DB-BD31-4B8C-83A1-F6EECF244321}">
                <p14:modId xmlns:p14="http://schemas.microsoft.com/office/powerpoint/2010/main" val="3384005791"/>
              </p:ext>
            </p:extLst>
          </p:nvPr>
        </p:nvGraphicFramePr>
        <p:xfrm>
          <a:off x="561421" y="2102228"/>
          <a:ext cx="11247150" cy="3749040"/>
        </p:xfrm>
        <a:graphic>
          <a:graphicData uri="http://schemas.openxmlformats.org/drawingml/2006/table">
            <a:tbl>
              <a:tblPr firstRow="1" firstCol="1">
                <a:noFill/>
              </a:tblPr>
              <a:tblGrid>
                <a:gridCol w="1872575">
                  <a:extLst>
                    <a:ext uri="{9D8B030D-6E8A-4147-A177-3AD203B41FA5}">
                      <a16:colId xmlns:a16="http://schemas.microsoft.com/office/drawing/2014/main" val="20000"/>
                    </a:ext>
                  </a:extLst>
                </a:gridCol>
                <a:gridCol w="4491200">
                  <a:extLst>
                    <a:ext uri="{9D8B030D-6E8A-4147-A177-3AD203B41FA5}">
                      <a16:colId xmlns:a16="http://schemas.microsoft.com/office/drawing/2014/main" val="20001"/>
                    </a:ext>
                  </a:extLst>
                </a:gridCol>
                <a:gridCol w="4883375">
                  <a:extLst>
                    <a:ext uri="{9D8B030D-6E8A-4147-A177-3AD203B41FA5}">
                      <a16:colId xmlns:a16="http://schemas.microsoft.com/office/drawing/2014/main" val="20002"/>
                    </a:ext>
                  </a:extLst>
                </a:gridCol>
              </a:tblGrid>
              <a:tr h="268275">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Aspect</a:t>
                      </a:r>
                      <a:endParaRPr/>
                    </a:p>
                  </a:txBody>
                  <a:tcPr marL="38100" marR="38100" marT="25400" marB="25400" anchor="ctr">
                    <a:solidFill>
                      <a:schemeClr val="accent2"/>
                    </a:solidFill>
                  </a:tcPr>
                </a:tc>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Findings</a:t>
                      </a:r>
                      <a:endParaRPr/>
                    </a:p>
                  </a:txBody>
                  <a:tcPr marL="38100" marR="38100" marT="25400" marB="25400" anchor="ctr">
                    <a:solidFill>
                      <a:schemeClr val="accent2"/>
                    </a:solidFill>
                  </a:tcPr>
                </a:tc>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Recommendations</a:t>
                      </a:r>
                      <a:endParaRPr/>
                    </a:p>
                  </a:txBody>
                  <a:tcPr marL="38100" marR="38100" marT="25400" marB="25400" anchor="ctr">
                    <a:solidFill>
                      <a:schemeClr val="accent2"/>
                    </a:solidFill>
                  </a:tcPr>
                </a:tc>
                <a:extLst>
                  <a:ext uri="{0D108BD9-81ED-4DB2-BD59-A6C34878D82A}">
                    <a16:rowId xmlns:a16="http://schemas.microsoft.com/office/drawing/2014/main" val="10000"/>
                  </a:ext>
                </a:extLst>
              </a:tr>
              <a:tr h="1299725">
                <a:tc>
                  <a:txBody>
                    <a:bodyPr/>
                    <a:lstStyle/>
                    <a:p>
                      <a:pPr marL="0" marR="0" lvl="0" indent="0" algn="ctr" rtl="0">
                        <a:lnSpc>
                          <a:spcPct val="100000"/>
                        </a:lnSpc>
                        <a:spcBef>
                          <a:spcPts val="0"/>
                        </a:spcBef>
                        <a:spcAft>
                          <a:spcPts val="0"/>
                        </a:spcAft>
                        <a:buNone/>
                      </a:pPr>
                      <a:r>
                        <a:rPr lang="en-US" sz="1800" b="1"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Technical Regulation and Standardisation  </a:t>
                      </a:r>
                      <a:endParaRPr>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A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significant deficiency</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in established technical regulations.</a:t>
                      </a:r>
                      <a:endParaRPr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The existence of regional guidelines for standardization but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not implemented</a:t>
                      </a:r>
                      <a:endParaRPr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Establish </a:t>
                      </a:r>
                      <a:r>
                        <a:rPr lang="en-US" sz="1800" b="1"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regional standardization organisations</a:t>
                      </a:r>
                      <a:r>
                        <a:rPr lang="en-US" sz="1800"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and provide </a:t>
                      </a:r>
                      <a:r>
                        <a:rPr lang="en-US" sz="1800" b="1"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a clear action plan</a:t>
                      </a:r>
                      <a:r>
                        <a:rPr lang="en-US" sz="1800"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for standard implementation.</a:t>
                      </a:r>
                      <a:endParaRPr>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Develop </a:t>
                      </a:r>
                      <a:r>
                        <a:rPr lang="en-US" sz="1800" b="1"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new regional guidelines</a:t>
                      </a:r>
                      <a:r>
                        <a:rPr lang="en-US" sz="1800"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for standardization.</a:t>
                      </a:r>
                      <a:endParaRPr sz="1800"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endParaRPr>
                    </a:p>
                  </a:txBody>
                  <a:tcPr marL="38100" marR="38100" marT="25400" marB="25400" anchor="ctr"/>
                </a:tc>
                <a:extLst>
                  <a:ext uri="{0D108BD9-81ED-4DB2-BD59-A6C34878D82A}">
                    <a16:rowId xmlns:a16="http://schemas.microsoft.com/office/drawing/2014/main" val="10001"/>
                  </a:ext>
                </a:extLst>
              </a:tr>
              <a:tr h="1829625">
                <a:tc>
                  <a:txBody>
                    <a:bodyPr/>
                    <a:lstStyle/>
                    <a:p>
                      <a:pPr marL="0" marR="0" lvl="0" indent="0" algn="ctr" rtl="0">
                        <a:lnSpc>
                          <a:spcPct val="100000"/>
                        </a:lnSpc>
                        <a:spcBef>
                          <a:spcPts val="0"/>
                        </a:spcBef>
                        <a:spcAft>
                          <a:spcPts val="0"/>
                        </a:spcAft>
                        <a:buNone/>
                      </a:pPr>
                      <a:r>
                        <a:rPr lang="en-US" sz="1800" b="1" u="none" strike="noStrike" cap="none">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Testing Facilities</a:t>
                      </a:r>
                      <a:endParaRPr>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1800"/>
                        <a:buFont typeface="Arial"/>
                        <a:buChar char="•"/>
                      </a:pP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Limited</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capacity and availability of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testing infrastructures</a:t>
                      </a:r>
                      <a:endParaRPr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1800"/>
                        <a:buFont typeface="Arial"/>
                        <a:buChar char="•"/>
                      </a:pP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Lack of facilities</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for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testing</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crucial components like inverters and batteries.</a:t>
                      </a:r>
                      <a:endParaRPr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Absence of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privately</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run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laboratory</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for solar products.</a:t>
                      </a:r>
                      <a:endParaRPr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Establish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new testing laboratories</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and foster partnerships with the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private sector</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and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academic institutions</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a:t>
                      </a:r>
                      <a:endParaRPr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Invest in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local</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and </a:t>
                      </a: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regional</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testing infrastructure</a:t>
                      </a:r>
                      <a:endParaRPr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1800"/>
                        <a:buFont typeface="Arial"/>
                        <a:buChar char="•"/>
                      </a:pPr>
                      <a:r>
                        <a:rPr lang="en-US" sz="1800" b="1"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Encourage</a:t>
                      </a:r>
                      <a:r>
                        <a:rPr lang="en-US"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rPr>
                        <a:t> privately-run labs to complement the efforts of government agencies</a:t>
                      </a:r>
                      <a:endParaRPr sz="1800" u="none" strike="noStrike" cap="none"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sym typeface="Calibri"/>
                      </a:endParaRPr>
                    </a:p>
                  </a:txBody>
                  <a:tcPr marL="38100" marR="38100" marT="25400" marB="25400" anchor="ctr"/>
                </a:tc>
                <a:extLst>
                  <a:ext uri="{0D108BD9-81ED-4DB2-BD59-A6C34878D82A}">
                    <a16:rowId xmlns:a16="http://schemas.microsoft.com/office/drawing/2014/main" val="10002"/>
                  </a:ext>
                </a:extLst>
              </a:tr>
            </a:tbl>
          </a:graphicData>
        </a:graphic>
      </p:graphicFrame>
      <p:sp>
        <p:nvSpPr>
          <p:cNvPr id="443" name="Google Shape;443;p48"/>
          <p:cNvSpPr txBox="1"/>
          <p:nvPr/>
        </p:nvSpPr>
        <p:spPr>
          <a:xfrm>
            <a:off x="762593" y="580005"/>
            <a:ext cx="7660971" cy="666503"/>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dirty="0">
              <a:ln>
                <a:noFill/>
              </a:ln>
              <a:solidFill>
                <a:srgbClr val="595959"/>
              </a:solidFill>
              <a:effectLst/>
              <a:uLnTx/>
              <a:uFillTx/>
              <a:latin typeface="Calibri"/>
              <a:ea typeface="Calibri"/>
              <a:cs typeface="Calibri"/>
              <a:sym typeface="Calibri"/>
            </a:endParaRPr>
          </a:p>
        </p:txBody>
      </p:sp>
      <p:sp>
        <p:nvSpPr>
          <p:cNvPr id="2" name="Slide Number Placeholder 1">
            <a:extLst>
              <a:ext uri="{FF2B5EF4-FFF2-40B4-BE49-F238E27FC236}">
                <a16:creationId xmlns:a16="http://schemas.microsoft.com/office/drawing/2014/main" id="{35E4658A-E4AE-D829-64CC-331C2BEF11BE}"/>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smtClean="0">
                <a:ln>
                  <a:noFill/>
                </a:ln>
                <a:solidFill>
                  <a:srgbClr val="F2F2F2"/>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18</a:t>
            </a:fld>
            <a:endParaRPr kumimoji="0" lang="en-US"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656107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47"/>
        <p:cNvGrpSpPr/>
        <p:nvPr/>
      </p:nvGrpSpPr>
      <p:grpSpPr>
        <a:xfrm>
          <a:off x="0" y="0"/>
          <a:ext cx="0" cy="0"/>
          <a:chOff x="0" y="0"/>
          <a:chExt cx="0" cy="0"/>
        </a:xfrm>
      </p:grpSpPr>
      <p:sp>
        <p:nvSpPr>
          <p:cNvPr id="449" name="Google Shape;449;p49"/>
          <p:cNvSpPr txBox="1">
            <a:spLocks noGrp="1"/>
          </p:cNvSpPr>
          <p:nvPr>
            <p:ph type="ftr" idx="11"/>
          </p:nvPr>
        </p:nvSpPr>
        <p:spPr>
          <a:xfrm>
            <a:off x="3297492" y="6504131"/>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aphicFrame>
        <p:nvGraphicFramePr>
          <p:cNvPr id="450" name="Google Shape;450;p49"/>
          <p:cNvGraphicFramePr/>
          <p:nvPr>
            <p:extLst>
              <p:ext uri="{D42A27DB-BD31-4B8C-83A1-F6EECF244321}">
                <p14:modId xmlns:p14="http://schemas.microsoft.com/office/powerpoint/2010/main" val="201844692"/>
              </p:ext>
            </p:extLst>
          </p:nvPr>
        </p:nvGraphicFramePr>
        <p:xfrm>
          <a:off x="663921" y="2013588"/>
          <a:ext cx="10805150" cy="3093921"/>
        </p:xfrm>
        <a:graphic>
          <a:graphicData uri="http://schemas.openxmlformats.org/drawingml/2006/table">
            <a:tbl>
              <a:tblPr firstRow="1" firstCol="1">
                <a:noFill/>
              </a:tblPr>
              <a:tblGrid>
                <a:gridCol w="1790925">
                  <a:extLst>
                    <a:ext uri="{9D8B030D-6E8A-4147-A177-3AD203B41FA5}">
                      <a16:colId xmlns:a16="http://schemas.microsoft.com/office/drawing/2014/main" val="20000"/>
                    </a:ext>
                  </a:extLst>
                </a:gridCol>
                <a:gridCol w="3992607">
                  <a:extLst>
                    <a:ext uri="{9D8B030D-6E8A-4147-A177-3AD203B41FA5}">
                      <a16:colId xmlns:a16="http://schemas.microsoft.com/office/drawing/2014/main" val="20001"/>
                    </a:ext>
                  </a:extLst>
                </a:gridCol>
                <a:gridCol w="5021618">
                  <a:extLst>
                    <a:ext uri="{9D8B030D-6E8A-4147-A177-3AD203B41FA5}">
                      <a16:colId xmlns:a16="http://schemas.microsoft.com/office/drawing/2014/main" val="20002"/>
                    </a:ext>
                  </a:extLst>
                </a:gridCol>
              </a:tblGrid>
              <a:tr h="284134">
                <a:tc>
                  <a:txBody>
                    <a:bodyPr/>
                    <a:lstStyle/>
                    <a:p>
                      <a:pPr marL="0" marR="0" lvl="0" indent="0" algn="ctr" rtl="0">
                        <a:lnSpc>
                          <a:spcPct val="100000"/>
                        </a:lnSpc>
                        <a:spcBef>
                          <a:spcPts val="0"/>
                        </a:spcBef>
                        <a:spcAft>
                          <a:spcPts val="0"/>
                        </a:spcAft>
                        <a:buNone/>
                      </a:pPr>
                      <a:r>
                        <a:rPr lang="en-US" sz="1800" b="1" u="none" strike="noStrike" cap="none" dirty="0">
                          <a:solidFill>
                            <a:schemeClr val="lt1"/>
                          </a:solidFill>
                          <a:latin typeface="Calibri"/>
                          <a:ea typeface="Calibri"/>
                          <a:cs typeface="Calibri"/>
                          <a:sym typeface="Calibri"/>
                        </a:rPr>
                        <a:t>Aspect</a:t>
                      </a:r>
                      <a:endParaRPr sz="1200" dirty="0"/>
                    </a:p>
                  </a:txBody>
                  <a:tcPr marL="38100" marR="38100" marT="25400" marB="25400" anchor="ctr">
                    <a:solidFill>
                      <a:schemeClr val="accent2"/>
                    </a:solidFill>
                  </a:tcPr>
                </a:tc>
                <a:tc>
                  <a:txBody>
                    <a:bodyPr/>
                    <a:lstStyle/>
                    <a:p>
                      <a:pPr marL="0" marR="0" lvl="0" indent="0" algn="ctr" rtl="0">
                        <a:lnSpc>
                          <a:spcPct val="100000"/>
                        </a:lnSpc>
                        <a:spcBef>
                          <a:spcPts val="0"/>
                        </a:spcBef>
                        <a:spcAft>
                          <a:spcPts val="0"/>
                        </a:spcAft>
                        <a:buNone/>
                      </a:pPr>
                      <a:r>
                        <a:rPr lang="en-US" sz="1800" b="1" u="none" strike="noStrike" cap="none">
                          <a:solidFill>
                            <a:schemeClr val="lt1"/>
                          </a:solidFill>
                          <a:latin typeface="Calibri"/>
                          <a:ea typeface="Calibri"/>
                          <a:cs typeface="Calibri"/>
                          <a:sym typeface="Calibri"/>
                        </a:rPr>
                        <a:t>Findings</a:t>
                      </a:r>
                      <a:endParaRPr sz="1200"/>
                    </a:p>
                  </a:txBody>
                  <a:tcPr marL="38100" marR="38100" marT="25400" marB="25400" anchor="ctr">
                    <a:solidFill>
                      <a:schemeClr val="accent2"/>
                    </a:solidFill>
                  </a:tcPr>
                </a:tc>
                <a:tc>
                  <a:txBody>
                    <a:bodyPr/>
                    <a:lstStyle/>
                    <a:p>
                      <a:pPr marL="0" marR="0" lvl="0" indent="0" algn="ctr" rtl="0">
                        <a:lnSpc>
                          <a:spcPct val="100000"/>
                        </a:lnSpc>
                        <a:spcBef>
                          <a:spcPts val="0"/>
                        </a:spcBef>
                        <a:spcAft>
                          <a:spcPts val="0"/>
                        </a:spcAft>
                        <a:buNone/>
                      </a:pPr>
                      <a:r>
                        <a:rPr lang="en-US" sz="1800" b="1" u="none" strike="noStrike" cap="none">
                          <a:solidFill>
                            <a:schemeClr val="lt1"/>
                          </a:solidFill>
                          <a:latin typeface="Calibri"/>
                          <a:ea typeface="Calibri"/>
                          <a:cs typeface="Calibri"/>
                          <a:sym typeface="Calibri"/>
                        </a:rPr>
                        <a:t>Recommendations</a:t>
                      </a:r>
                      <a:endParaRPr sz="1200"/>
                    </a:p>
                  </a:txBody>
                  <a:tcPr marL="38100" marR="38100" marT="25400" marB="25400" anchor="ctr">
                    <a:solidFill>
                      <a:schemeClr val="accent2"/>
                    </a:solidFill>
                  </a:tcPr>
                </a:tc>
                <a:extLst>
                  <a:ext uri="{0D108BD9-81ED-4DB2-BD59-A6C34878D82A}">
                    <a16:rowId xmlns:a16="http://schemas.microsoft.com/office/drawing/2014/main" val="10000"/>
                  </a:ext>
                </a:extLst>
              </a:tr>
              <a:tr h="1477540">
                <a:tc>
                  <a:txBody>
                    <a:bodyPr/>
                    <a:lstStyle/>
                    <a:p>
                      <a:pPr marL="0" marR="0" lvl="0" indent="0" algn="ctr" rtl="0">
                        <a:lnSpc>
                          <a:spcPct val="100000"/>
                        </a:lnSpc>
                        <a:spcBef>
                          <a:spcPts val="0"/>
                        </a:spcBef>
                        <a:spcAft>
                          <a:spcPts val="0"/>
                        </a:spcAft>
                        <a:buNone/>
                      </a:pPr>
                      <a:r>
                        <a:rPr lang="en-US" sz="1800" b="1"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Accreditation Processes</a:t>
                      </a:r>
                      <a:endParaRPr sz="1800" dirty="0">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2000"/>
                        <a:buFont typeface="Arial" panose="020B0604020202020204" pitchFamily="34" charset="0"/>
                        <a:buChar char="•"/>
                      </a:pPr>
                      <a:r>
                        <a:rPr lang="en-US" sz="1800" b="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Key bodies such as national standards and conformity assessment bodies are absent.</a:t>
                      </a:r>
                      <a:endParaRPr sz="1800" b="0" i="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2000"/>
                        <a:buFont typeface="Arial" panose="020B0604020202020204" pitchFamily="34" charset="0"/>
                        <a:buChar char="•"/>
                      </a:pPr>
                      <a:r>
                        <a:rPr lang="en-US" sz="1800" b="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Establish national standards </a:t>
                      </a:r>
                      <a:r>
                        <a:rPr lang="en-US" sz="1800" b="0" u="none" strike="noStrike" cap="none" dirty="0" err="1">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organisations</a:t>
                      </a:r>
                      <a:r>
                        <a:rPr lang="en-US" sz="1800" b="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 and a </a:t>
                      </a:r>
                      <a:r>
                        <a:rPr lang="en-US" sz="1800" b="0" u="none" strike="noStrike" cap="none" dirty="0" err="1">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harmonised</a:t>
                      </a:r>
                      <a:r>
                        <a:rPr lang="en-US" sz="1800" b="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 accreditation procedure framework that is consistent with international standards and promotes mutual certification recognition among region countries.</a:t>
                      </a:r>
                      <a:endParaRPr sz="1800" b="0" dirty="0">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extLst>
                  <a:ext uri="{0D108BD9-81ED-4DB2-BD59-A6C34878D82A}">
                    <a16:rowId xmlns:a16="http://schemas.microsoft.com/office/drawing/2014/main" val="10001"/>
                  </a:ext>
                </a:extLst>
              </a:tr>
              <a:tr h="1291261">
                <a:tc>
                  <a:txBody>
                    <a:bodyPr/>
                    <a:lstStyle/>
                    <a:p>
                      <a:pPr marL="0" marR="0" lvl="0" indent="0" algn="ctr" rtl="0">
                        <a:lnSpc>
                          <a:spcPct val="100000"/>
                        </a:lnSpc>
                        <a:spcBef>
                          <a:spcPts val="0"/>
                        </a:spcBef>
                        <a:spcAft>
                          <a:spcPts val="0"/>
                        </a:spcAft>
                        <a:buNone/>
                      </a:pPr>
                      <a:r>
                        <a:rPr lang="en-US" sz="1800" b="1" u="none" strike="noStrike" cap="none">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Human Resources and Certification Clarity.</a:t>
                      </a:r>
                      <a:endParaRPr sz="1800">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2000"/>
                        <a:buFont typeface="Arial" panose="020B0604020202020204" pitchFamily="34" charset="0"/>
                        <a:buChar char="•"/>
                      </a:pPr>
                      <a:r>
                        <a:rPr lang="en-US" sz="1800" b="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Lack of human resources dedicated to regional standardizations</a:t>
                      </a:r>
                      <a:endParaRPr sz="1800" b="0" dirty="0">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2000"/>
                        <a:buFont typeface="Arial" panose="020B0604020202020204" pitchFamily="34" charset="0"/>
                        <a:buChar char="•"/>
                      </a:pPr>
                      <a:r>
                        <a:rPr lang="en-US" sz="1800" b="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Lack of clarity in certification processes for professionals</a:t>
                      </a:r>
                      <a:endParaRPr sz="1800" b="0" i="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endParaRPr>
                    </a:p>
                  </a:txBody>
                  <a:tcPr marL="38100" marR="38100" marT="25400" marB="25400" anchor="ctr"/>
                </a:tc>
                <a:tc>
                  <a:txBody>
                    <a:bodyPr/>
                    <a:lstStyle/>
                    <a:p>
                      <a:pPr marL="285750" marR="0" lvl="0" indent="-285750" algn="l" rtl="0">
                        <a:lnSpc>
                          <a:spcPct val="100000"/>
                        </a:lnSpc>
                        <a:spcBef>
                          <a:spcPts val="0"/>
                        </a:spcBef>
                        <a:spcAft>
                          <a:spcPts val="0"/>
                        </a:spcAft>
                        <a:buClr>
                          <a:srgbClr val="000000"/>
                        </a:buClr>
                        <a:buSzPts val="2000"/>
                        <a:buFont typeface="Arial" panose="020B0604020202020204" pitchFamily="34" charset="0"/>
                        <a:buChar char="•"/>
                      </a:pPr>
                      <a:r>
                        <a:rPr lang="en-US" sz="1800" b="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Invest in </a:t>
                      </a:r>
                      <a:r>
                        <a:rPr lang="en-US" sz="1800" b="0" u="none" strike="noStrike" cap="none" dirty="0" err="1">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specialised</a:t>
                      </a:r>
                      <a:r>
                        <a:rPr lang="en-US" sz="1800" b="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 training programs and infrastructure.</a:t>
                      </a:r>
                      <a:endParaRPr sz="1800" b="0" dirty="0">
                        <a:latin typeface="Calibri" panose="020F0502020204030204" pitchFamily="34" charset="0"/>
                        <a:ea typeface="Calibri" panose="020F0502020204030204" pitchFamily="34" charset="0"/>
                        <a:cs typeface="Calibri" panose="020F0502020204030204" pitchFamily="34" charset="0"/>
                      </a:endParaRPr>
                    </a:p>
                    <a:p>
                      <a:pPr marL="285750" marR="0" lvl="0" indent="-285750" algn="l" rtl="0">
                        <a:lnSpc>
                          <a:spcPct val="100000"/>
                        </a:lnSpc>
                        <a:spcBef>
                          <a:spcPts val="0"/>
                        </a:spcBef>
                        <a:spcAft>
                          <a:spcPts val="0"/>
                        </a:spcAft>
                        <a:buClr>
                          <a:srgbClr val="000000"/>
                        </a:buClr>
                        <a:buSzPts val="2000"/>
                        <a:buFont typeface="Arial" panose="020B0604020202020204" pitchFamily="34" charset="0"/>
                        <a:buChar char="•"/>
                      </a:pPr>
                      <a:r>
                        <a:rPr lang="en-US" sz="1800" b="0" u="none" strike="noStrike" cap="none" dirty="0">
                          <a:solidFill>
                            <a:srgbClr val="2C2C2C"/>
                          </a:solidFill>
                          <a:latin typeface="Calibri" panose="020F0502020204030204" pitchFamily="34" charset="0"/>
                          <a:ea typeface="Calibri" panose="020F0502020204030204" pitchFamily="34" charset="0"/>
                          <a:cs typeface="Calibri" panose="020F0502020204030204" pitchFamily="34" charset="0"/>
                          <a:sym typeface="Calibri"/>
                        </a:rPr>
                        <a:t>Simplify certification processes for professionals.</a:t>
                      </a:r>
                      <a:endParaRPr sz="1800" b="0" dirty="0">
                        <a:latin typeface="Calibri" panose="020F0502020204030204" pitchFamily="34" charset="0"/>
                        <a:ea typeface="Calibri" panose="020F0502020204030204" pitchFamily="34" charset="0"/>
                        <a:cs typeface="Calibri" panose="020F0502020204030204" pitchFamily="34" charset="0"/>
                      </a:endParaRPr>
                    </a:p>
                  </a:txBody>
                  <a:tcPr marL="38100" marR="38100" marT="25400" marB="25400" anchor="ctr"/>
                </a:tc>
                <a:extLst>
                  <a:ext uri="{0D108BD9-81ED-4DB2-BD59-A6C34878D82A}">
                    <a16:rowId xmlns:a16="http://schemas.microsoft.com/office/drawing/2014/main" val="10002"/>
                  </a:ext>
                </a:extLst>
              </a:tr>
            </a:tbl>
          </a:graphicData>
        </a:graphic>
      </p:graphicFrame>
      <p:sp>
        <p:nvSpPr>
          <p:cNvPr id="452" name="Google Shape;452;p49"/>
          <p:cNvSpPr txBox="1">
            <a:spLocks noGrp="1"/>
          </p:cNvSpPr>
          <p:nvPr>
            <p:ph type="title"/>
          </p:nvPr>
        </p:nvSpPr>
        <p:spPr>
          <a:xfrm>
            <a:off x="561421" y="1232869"/>
            <a:ext cx="7660971" cy="840108"/>
          </a:xfrm>
          <a:prstGeom prst="rect">
            <a:avLst/>
          </a:prstGeom>
          <a:noFill/>
          <a:ln>
            <a:noFill/>
          </a:ln>
        </p:spPr>
        <p:txBody>
          <a:bodyPr spcFirstLastPara="1" wrap="square" lIns="91425" tIns="91425" rIns="91425" bIns="91425" anchor="ctr" anchorCtr="0">
            <a:noAutofit/>
          </a:bodyPr>
          <a:lstStyle/>
          <a:p>
            <a:pPr marL="0" marR="0" lvl="0" indent="0" algn="l" rtl="0">
              <a:lnSpc>
                <a:spcPct val="90000"/>
              </a:lnSpc>
              <a:spcBef>
                <a:spcPts val="0"/>
              </a:spcBef>
              <a:spcAft>
                <a:spcPts val="0"/>
              </a:spcAft>
              <a:buClr>
                <a:schemeClr val="dk1"/>
              </a:buClr>
              <a:buSzPts val="3600"/>
              <a:buFont typeface="Carme"/>
              <a:buNone/>
            </a:pPr>
            <a:r>
              <a:rPr lang="en-US" sz="2400" dirty="0">
                <a:solidFill>
                  <a:schemeClr val="bg2">
                    <a:lumMod val="50000"/>
                  </a:schemeClr>
                </a:solidFill>
              </a:rPr>
              <a:t>Main Findings &amp; Recommendations</a:t>
            </a:r>
            <a:endParaRPr dirty="0">
              <a:solidFill>
                <a:schemeClr val="bg2">
                  <a:lumMod val="50000"/>
                </a:schemeClr>
              </a:solidFill>
            </a:endParaRPr>
          </a:p>
        </p:txBody>
      </p:sp>
      <p:sp>
        <p:nvSpPr>
          <p:cNvPr id="453" name="Google Shape;453;p49"/>
          <p:cNvSpPr txBox="1"/>
          <p:nvPr/>
        </p:nvSpPr>
        <p:spPr>
          <a:xfrm>
            <a:off x="762593" y="557939"/>
            <a:ext cx="7660971" cy="68857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chemeClr val="bg2">
                    <a:lumMod val="50000"/>
                  </a:schemeClr>
                </a:solidFill>
                <a:effectLst/>
                <a:uLnTx/>
                <a:uFillTx/>
                <a:latin typeface="Calibri"/>
                <a:ea typeface="Calibri"/>
                <a:cs typeface="Calibri"/>
                <a:sym typeface="Calibri"/>
              </a:rPr>
              <a:t>Assessment results</a:t>
            </a:r>
            <a:endParaRPr kumimoji="0" sz="3200" b="0" i="0" u="none" strike="noStrike" kern="0" cap="none" spc="0" normalizeH="0" baseline="0" noProof="0" dirty="0">
              <a:ln>
                <a:noFill/>
              </a:ln>
              <a:solidFill>
                <a:schemeClr val="bg2">
                  <a:lumMod val="50000"/>
                </a:schemeClr>
              </a:solidFill>
              <a:effectLst/>
              <a:uLnTx/>
              <a:uFillTx/>
              <a:latin typeface="Calibri"/>
              <a:ea typeface="Calibri"/>
              <a:cs typeface="Calibri"/>
              <a:sym typeface="Calibri"/>
            </a:endParaRPr>
          </a:p>
        </p:txBody>
      </p:sp>
      <p:sp>
        <p:nvSpPr>
          <p:cNvPr id="2" name="Slide Number Placeholder 1">
            <a:extLst>
              <a:ext uri="{FF2B5EF4-FFF2-40B4-BE49-F238E27FC236}">
                <a16:creationId xmlns:a16="http://schemas.microsoft.com/office/drawing/2014/main" id="{B1D0688F-AEA0-341B-4E3C-AC29134BFF42}"/>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smtClean="0">
                <a:ln>
                  <a:noFill/>
                </a:ln>
                <a:solidFill>
                  <a:srgbClr val="F2F2F2"/>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19</a:t>
            </a:fld>
            <a:endParaRPr kumimoji="0" lang="en-US"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4108150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1" name="Google Shape;311;p38"/>
          <p:cNvSpPr txBox="1">
            <a:spLocks noGrp="1"/>
          </p:cNvSpPr>
          <p:nvPr>
            <p:ph type="ftr" idx="11"/>
          </p:nvPr>
        </p:nvSpPr>
        <p:spPr>
          <a:xfrm>
            <a:off x="3297492" y="6504131"/>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pSp>
        <p:nvGrpSpPr>
          <p:cNvPr id="312" name="Google Shape;312;p38"/>
          <p:cNvGrpSpPr/>
          <p:nvPr/>
        </p:nvGrpSpPr>
        <p:grpSpPr>
          <a:xfrm>
            <a:off x="647593" y="1433619"/>
            <a:ext cx="10685425" cy="4883401"/>
            <a:chOff x="0" y="15847"/>
            <a:chExt cx="11380284" cy="4883401"/>
          </a:xfrm>
        </p:grpSpPr>
        <p:sp>
          <p:nvSpPr>
            <p:cNvPr id="313" name="Google Shape;313;p38"/>
            <p:cNvSpPr/>
            <p:nvPr/>
          </p:nvSpPr>
          <p:spPr>
            <a:xfrm>
              <a:off x="0" y="133927"/>
              <a:ext cx="11380284" cy="882000"/>
            </a:xfrm>
            <a:prstGeom prst="rect">
              <a:avLst/>
            </a:prstGeom>
            <a:solidFill>
              <a:schemeClr val="lt1">
                <a:alpha val="89803"/>
              </a:schemeClr>
            </a:solidFill>
            <a:ln w="25400" cap="flat" cmpd="sng">
              <a:solidFill>
                <a:srgbClr val="AE1617"/>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14" name="Google Shape;314;p38"/>
            <p:cNvSpPr txBox="1"/>
            <p:nvPr/>
          </p:nvSpPr>
          <p:spPr>
            <a:xfrm>
              <a:off x="0" y="133927"/>
              <a:ext cx="11380284" cy="864000"/>
            </a:xfrm>
            <a:prstGeom prst="rect">
              <a:avLst/>
            </a:prstGeom>
            <a:noFill/>
            <a:ln>
              <a:noFill/>
            </a:ln>
          </p:spPr>
          <p:txBody>
            <a:bodyPr spcFirstLastPara="1" wrap="square" lIns="883225" tIns="166600" rIns="883225" bIns="142225" anchor="t" anchorCtr="0">
              <a:noAutofit/>
            </a:bodyPr>
            <a:lstStyle/>
            <a:p>
              <a:pPr marL="228600" marR="0" lvl="1" indent="-228600" algn="l" defTabSz="914400" rtl="0" eaLnBrk="1" fontAlgn="auto" latinLnBrk="0" hangingPunct="1">
                <a:lnSpc>
                  <a:spcPct val="90000"/>
                </a:lnSpc>
                <a:spcBef>
                  <a:spcPts val="0"/>
                </a:spcBef>
                <a:spcAft>
                  <a:spcPts val="0"/>
                </a:spcAft>
                <a:buClr>
                  <a:srgbClr val="000000"/>
                </a:buClr>
                <a:buSzPts val="2000"/>
                <a:buFont typeface="Arial"/>
                <a:buChar char="•"/>
                <a:tabLst/>
                <a:defRPr/>
              </a:pP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Assess current systems in SPC regions using international benchmarks to identify strengths and weaknesses.</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315" name="Google Shape;315;p38"/>
            <p:cNvSpPr/>
            <p:nvPr/>
          </p:nvSpPr>
          <p:spPr>
            <a:xfrm>
              <a:off x="569014" y="15847"/>
              <a:ext cx="7966198" cy="236160"/>
            </a:xfrm>
            <a:prstGeom prst="roundRect">
              <a:avLst>
                <a:gd name="adj" fmla="val 16667"/>
              </a:avLst>
            </a:prstGeom>
            <a:solidFill>
              <a:srgbClr val="AE1617"/>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16" name="Google Shape;316;p38"/>
            <p:cNvSpPr txBox="1"/>
            <p:nvPr/>
          </p:nvSpPr>
          <p:spPr>
            <a:xfrm>
              <a:off x="580542" y="27375"/>
              <a:ext cx="7943143" cy="252000"/>
            </a:xfrm>
            <a:prstGeom prst="rect">
              <a:avLst/>
            </a:prstGeom>
            <a:noFill/>
            <a:ln>
              <a:noFill/>
            </a:ln>
          </p:spPr>
          <p:txBody>
            <a:bodyPr spcFirstLastPara="1" wrap="square" lIns="301100" tIns="0" rIns="301100" bIns="0" anchor="ctr" anchorCtr="0">
              <a:noAutofit/>
            </a:bodyPr>
            <a:lstStyle/>
            <a:p>
              <a:pPr marL="0" marR="0" lvl="0" indent="0" algn="l" defTabSz="914400" rtl="0" eaLnBrk="1" fontAlgn="auto" latinLnBrk="0" hangingPunct="1">
                <a:lnSpc>
                  <a:spcPct val="90000"/>
                </a:lnSpc>
                <a:spcBef>
                  <a:spcPts val="0"/>
                </a:spcBef>
                <a:spcAft>
                  <a:spcPts val="0"/>
                </a:spcAft>
                <a:buClr>
                  <a:srgbClr val="000000"/>
                </a:buClr>
                <a:buSzPts val="2000"/>
                <a:buFont typeface="Arial"/>
                <a:buNone/>
                <a:tabLst/>
                <a:defRPr/>
              </a:pPr>
              <a:r>
                <a:rPr kumimoji="0" lang="en-US" sz="2000" b="0" i="0" u="none" strike="noStrike" kern="0" cap="none" spc="0" normalizeH="0" baseline="0" noProof="0" dirty="0">
                  <a:ln>
                    <a:noFill/>
                  </a:ln>
                  <a:solidFill>
                    <a:srgbClr val="FFFFFF"/>
                  </a:solidFill>
                  <a:effectLst/>
                  <a:uLnTx/>
                  <a:uFillTx/>
                  <a:latin typeface="Calibri"/>
                  <a:ea typeface="Calibri"/>
                  <a:cs typeface="Calibri"/>
                  <a:sym typeface="Calibri"/>
                </a:rPr>
                <a:t>Evaluate existing Solar QI framework</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317" name="Google Shape;317;p38"/>
            <p:cNvSpPr/>
            <p:nvPr/>
          </p:nvSpPr>
          <p:spPr>
            <a:xfrm>
              <a:off x="0" y="1177207"/>
              <a:ext cx="11380284" cy="882000"/>
            </a:xfrm>
            <a:prstGeom prst="rect">
              <a:avLst/>
            </a:prstGeom>
            <a:solidFill>
              <a:schemeClr val="lt1">
                <a:alpha val="89803"/>
              </a:schemeClr>
            </a:solidFill>
            <a:ln w="25400" cap="flat" cmpd="sng">
              <a:solidFill>
                <a:srgbClr val="AE1617"/>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18" name="Google Shape;318;p38"/>
            <p:cNvSpPr txBox="1"/>
            <p:nvPr/>
          </p:nvSpPr>
          <p:spPr>
            <a:xfrm>
              <a:off x="0" y="1177207"/>
              <a:ext cx="11380284" cy="882000"/>
            </a:xfrm>
            <a:prstGeom prst="rect">
              <a:avLst/>
            </a:prstGeom>
            <a:noFill/>
            <a:ln>
              <a:noFill/>
            </a:ln>
          </p:spPr>
          <p:txBody>
            <a:bodyPr spcFirstLastPara="1" wrap="square" lIns="883225" tIns="166600" rIns="883225" bIns="142225" anchor="t" anchorCtr="0">
              <a:noAutofit/>
            </a:bodyPr>
            <a:lstStyle/>
            <a:p>
              <a:pPr marL="228600" marR="0" lvl="1" indent="-228600" algn="l" defTabSz="914400" rtl="0" eaLnBrk="1" fontAlgn="auto" latinLnBrk="0" hangingPunct="1">
                <a:lnSpc>
                  <a:spcPct val="90000"/>
                </a:lnSpc>
                <a:spcBef>
                  <a:spcPts val="0"/>
                </a:spcBef>
                <a:spcAft>
                  <a:spcPts val="0"/>
                </a:spcAft>
                <a:buClr>
                  <a:srgbClr val="000000"/>
                </a:buClr>
                <a:buSzPts val="2000"/>
                <a:buFont typeface="Arial"/>
                <a:buChar char="•"/>
                <a:tabLst/>
                <a:defRPr/>
              </a:pP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Review regulatory landscapes, standards adherence, and institutional capacities at national, regional, and continental levels in </a:t>
              </a:r>
              <a:r>
                <a:rPr lang="en-US" sz="2000" kern="0" dirty="0">
                  <a:solidFill>
                    <a:srgbClr val="3A3838"/>
                  </a:solidFill>
                  <a:latin typeface="Calibri"/>
                  <a:ea typeface="Calibri"/>
                  <a:cs typeface="Calibri"/>
                  <a:sym typeface="Calibri"/>
                </a:rPr>
                <a:t>the Pacific</a:t>
              </a: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319" name="Google Shape;319;p38"/>
            <p:cNvSpPr/>
            <p:nvPr/>
          </p:nvSpPr>
          <p:spPr>
            <a:xfrm>
              <a:off x="569014" y="1059128"/>
              <a:ext cx="7966198" cy="236160"/>
            </a:xfrm>
            <a:prstGeom prst="roundRect">
              <a:avLst>
                <a:gd name="adj" fmla="val 16667"/>
              </a:avLst>
            </a:prstGeom>
            <a:solidFill>
              <a:srgbClr val="AE1617"/>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0" name="Google Shape;320;p38"/>
            <p:cNvSpPr txBox="1"/>
            <p:nvPr/>
          </p:nvSpPr>
          <p:spPr>
            <a:xfrm>
              <a:off x="580542" y="1070656"/>
              <a:ext cx="7943142" cy="252000"/>
            </a:xfrm>
            <a:prstGeom prst="rect">
              <a:avLst/>
            </a:prstGeom>
            <a:noFill/>
            <a:ln>
              <a:noFill/>
            </a:ln>
          </p:spPr>
          <p:txBody>
            <a:bodyPr spcFirstLastPara="1" wrap="square" lIns="301100" tIns="0" rIns="301100" bIns="0" anchor="ctr" anchorCtr="0">
              <a:noAutofit/>
            </a:bodyPr>
            <a:lstStyle/>
            <a:p>
              <a:pPr marL="0" marR="0" lvl="0" indent="0" algn="l" defTabSz="914400" rtl="0" eaLnBrk="1" fontAlgn="auto" latinLnBrk="0" hangingPunct="1">
                <a:lnSpc>
                  <a:spcPct val="90000"/>
                </a:lnSpc>
                <a:spcBef>
                  <a:spcPts val="0"/>
                </a:spcBef>
                <a:spcAft>
                  <a:spcPts val="0"/>
                </a:spcAft>
                <a:buClr>
                  <a:srgbClr val="000000"/>
                </a:buClr>
                <a:buSzPts val="2000"/>
                <a:buFont typeface="Arial"/>
                <a:buNone/>
                <a:tabLst/>
                <a:defRPr/>
              </a:pPr>
              <a:r>
                <a:rPr kumimoji="0" lang="en-US" sz="2000" b="0" i="0" u="none" strike="noStrike" kern="0" cap="none" spc="0" normalizeH="0" baseline="0" noProof="0">
                  <a:ln>
                    <a:noFill/>
                  </a:ln>
                  <a:solidFill>
                    <a:srgbClr val="FFFFFF"/>
                  </a:solidFill>
                  <a:effectLst/>
                  <a:uLnTx/>
                  <a:uFillTx/>
                  <a:latin typeface="Calibri"/>
                  <a:ea typeface="Calibri"/>
                  <a:cs typeface="Calibri"/>
                  <a:sym typeface="Calibri"/>
                </a:rPr>
                <a:t>Examine regulations, standards, and capacities</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1" name="Google Shape;321;p38"/>
            <p:cNvSpPr/>
            <p:nvPr/>
          </p:nvSpPr>
          <p:spPr>
            <a:xfrm>
              <a:off x="0" y="2220487"/>
              <a:ext cx="11380284" cy="882000"/>
            </a:xfrm>
            <a:prstGeom prst="rect">
              <a:avLst/>
            </a:prstGeom>
            <a:solidFill>
              <a:schemeClr val="lt1">
                <a:alpha val="89803"/>
              </a:schemeClr>
            </a:solidFill>
            <a:ln w="25400" cap="flat" cmpd="sng">
              <a:solidFill>
                <a:srgbClr val="AE1617"/>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2" name="Google Shape;322;p38"/>
            <p:cNvSpPr txBox="1"/>
            <p:nvPr/>
          </p:nvSpPr>
          <p:spPr>
            <a:xfrm>
              <a:off x="0" y="2220487"/>
              <a:ext cx="11380284" cy="882000"/>
            </a:xfrm>
            <a:prstGeom prst="rect">
              <a:avLst/>
            </a:prstGeom>
            <a:noFill/>
            <a:ln>
              <a:noFill/>
            </a:ln>
          </p:spPr>
          <p:txBody>
            <a:bodyPr spcFirstLastPara="1" wrap="square" lIns="883225" tIns="166600" rIns="883225" bIns="142225" anchor="t" anchorCtr="0">
              <a:noAutofit/>
            </a:bodyPr>
            <a:lstStyle/>
            <a:p>
              <a:pPr marL="228600" marR="0" lvl="1" indent="-228600" algn="l" defTabSz="914400" rtl="0" eaLnBrk="1" fontAlgn="auto" latinLnBrk="0" hangingPunct="1">
                <a:lnSpc>
                  <a:spcPct val="90000"/>
                </a:lnSpc>
                <a:spcBef>
                  <a:spcPts val="0"/>
                </a:spcBef>
                <a:spcAft>
                  <a:spcPts val="0"/>
                </a:spcAft>
                <a:buClr>
                  <a:srgbClr val="000000"/>
                </a:buClr>
                <a:buSzPts val="2000"/>
                <a:buFont typeface="Arial"/>
                <a:buChar char="•"/>
                <a:tabLst/>
                <a:defRPr/>
              </a:pPr>
              <a:r>
                <a:rPr kumimoji="0" lang="en-US" sz="2000" b="0" i="0" u="none" strike="noStrike" kern="0" cap="none" spc="0" normalizeH="0" baseline="0" noProof="0">
                  <a:ln>
                    <a:noFill/>
                  </a:ln>
                  <a:solidFill>
                    <a:srgbClr val="3A3838"/>
                  </a:solidFill>
                  <a:effectLst/>
                  <a:uLnTx/>
                  <a:uFillTx/>
                  <a:latin typeface="Calibri"/>
                  <a:ea typeface="Calibri"/>
                  <a:cs typeface="Calibri"/>
                  <a:sym typeface="Calibri"/>
                </a:rPr>
                <a:t>Identify gaps in alignment with international standards and suggest necessary adjustments.</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3" name="Google Shape;323;p38"/>
            <p:cNvSpPr/>
            <p:nvPr/>
          </p:nvSpPr>
          <p:spPr>
            <a:xfrm>
              <a:off x="569014" y="2102408"/>
              <a:ext cx="7966198" cy="236160"/>
            </a:xfrm>
            <a:prstGeom prst="roundRect">
              <a:avLst>
                <a:gd name="adj" fmla="val 16667"/>
              </a:avLst>
            </a:prstGeom>
            <a:solidFill>
              <a:srgbClr val="AE1617"/>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4" name="Google Shape;324;p38"/>
            <p:cNvSpPr txBox="1"/>
            <p:nvPr/>
          </p:nvSpPr>
          <p:spPr>
            <a:xfrm>
              <a:off x="580542" y="2113936"/>
              <a:ext cx="7943142" cy="252000"/>
            </a:xfrm>
            <a:prstGeom prst="rect">
              <a:avLst/>
            </a:prstGeom>
            <a:noFill/>
            <a:ln>
              <a:noFill/>
            </a:ln>
          </p:spPr>
          <p:txBody>
            <a:bodyPr spcFirstLastPara="1" wrap="square" lIns="301100" tIns="0" rIns="301100" bIns="0" anchor="ctr" anchorCtr="0">
              <a:noAutofit/>
            </a:bodyPr>
            <a:lstStyle/>
            <a:p>
              <a:pPr marL="0" marR="0" lvl="0" indent="0" algn="l" defTabSz="914400" rtl="0" eaLnBrk="1" fontAlgn="auto" latinLnBrk="0" hangingPunct="1">
                <a:lnSpc>
                  <a:spcPct val="90000"/>
                </a:lnSpc>
                <a:spcBef>
                  <a:spcPts val="0"/>
                </a:spcBef>
                <a:spcAft>
                  <a:spcPts val="0"/>
                </a:spcAft>
                <a:buClr>
                  <a:srgbClr val="000000"/>
                </a:buClr>
                <a:buSzPts val="2000"/>
                <a:buFont typeface="Arial"/>
                <a:buNone/>
                <a:tabLst/>
                <a:defRPr/>
              </a:pPr>
              <a:r>
                <a:rPr kumimoji="0" lang="en-US" sz="2000" b="0" i="0" u="none" strike="noStrike" kern="0" cap="none" spc="0" normalizeH="0" baseline="0" noProof="0" dirty="0">
                  <a:ln>
                    <a:noFill/>
                  </a:ln>
                  <a:solidFill>
                    <a:srgbClr val="FFFFFF"/>
                  </a:solidFill>
                  <a:effectLst/>
                  <a:uLnTx/>
                  <a:uFillTx/>
                  <a:latin typeface="Calibri"/>
                  <a:ea typeface="Calibri"/>
                  <a:cs typeface="Calibri"/>
                  <a:sym typeface="Calibri"/>
                </a:rPr>
                <a:t>Assess compliance with IEC/ISO standards</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325" name="Google Shape;325;p38"/>
            <p:cNvSpPr/>
            <p:nvPr/>
          </p:nvSpPr>
          <p:spPr>
            <a:xfrm>
              <a:off x="0" y="3263767"/>
              <a:ext cx="11380284" cy="592200"/>
            </a:xfrm>
            <a:prstGeom prst="rect">
              <a:avLst/>
            </a:prstGeom>
            <a:solidFill>
              <a:schemeClr val="lt1">
                <a:alpha val="89803"/>
              </a:schemeClr>
            </a:solidFill>
            <a:ln w="25400" cap="flat" cmpd="sng">
              <a:solidFill>
                <a:srgbClr val="AE1617"/>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6" name="Google Shape;326;p38"/>
            <p:cNvSpPr txBox="1"/>
            <p:nvPr/>
          </p:nvSpPr>
          <p:spPr>
            <a:xfrm>
              <a:off x="0" y="3263767"/>
              <a:ext cx="11380284" cy="592200"/>
            </a:xfrm>
            <a:prstGeom prst="rect">
              <a:avLst/>
            </a:prstGeom>
            <a:noFill/>
            <a:ln>
              <a:noFill/>
            </a:ln>
          </p:spPr>
          <p:txBody>
            <a:bodyPr spcFirstLastPara="1" wrap="square" lIns="883225" tIns="166600" rIns="883225" bIns="142225" anchor="t" anchorCtr="0">
              <a:noAutofit/>
            </a:bodyPr>
            <a:lstStyle/>
            <a:p>
              <a:pPr marL="228600" marR="0" lvl="1" indent="-228600" algn="l" defTabSz="914400" rtl="0" eaLnBrk="1" fontAlgn="auto" latinLnBrk="0" hangingPunct="1">
                <a:lnSpc>
                  <a:spcPct val="90000"/>
                </a:lnSpc>
                <a:spcBef>
                  <a:spcPts val="0"/>
                </a:spcBef>
                <a:spcAft>
                  <a:spcPts val="0"/>
                </a:spcAft>
                <a:buClr>
                  <a:srgbClr val="000000"/>
                </a:buClr>
                <a:buSzPts val="2000"/>
                <a:buFont typeface="Arial"/>
                <a:buChar char="•"/>
                <a:tabLst/>
                <a:defRPr/>
              </a:pPr>
              <a:r>
                <a:rPr kumimoji="0" lang="en-US" sz="2000" b="0" i="0" u="none" strike="noStrike" kern="0" cap="none" spc="0" normalizeH="0" baseline="0" noProof="0">
                  <a:ln>
                    <a:noFill/>
                  </a:ln>
                  <a:solidFill>
                    <a:srgbClr val="3A3838"/>
                  </a:solidFill>
                  <a:effectLst/>
                  <a:uLnTx/>
                  <a:uFillTx/>
                  <a:latin typeface="Calibri"/>
                  <a:ea typeface="Calibri"/>
                  <a:cs typeface="Calibri"/>
                  <a:sym typeface="Calibri"/>
                </a:rPr>
                <a:t>Proposes strategies to improve quality assurance based on global best practices.</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7" name="Google Shape;327;p38"/>
            <p:cNvSpPr/>
            <p:nvPr/>
          </p:nvSpPr>
          <p:spPr>
            <a:xfrm>
              <a:off x="569014" y="3145687"/>
              <a:ext cx="7966198" cy="236160"/>
            </a:xfrm>
            <a:prstGeom prst="roundRect">
              <a:avLst>
                <a:gd name="adj" fmla="val 16667"/>
              </a:avLst>
            </a:prstGeom>
            <a:solidFill>
              <a:srgbClr val="AE1617"/>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8" name="Google Shape;328;p38"/>
            <p:cNvSpPr txBox="1"/>
            <p:nvPr/>
          </p:nvSpPr>
          <p:spPr>
            <a:xfrm>
              <a:off x="580542" y="3157215"/>
              <a:ext cx="7943142" cy="252000"/>
            </a:xfrm>
            <a:prstGeom prst="rect">
              <a:avLst/>
            </a:prstGeom>
            <a:noFill/>
            <a:ln>
              <a:noFill/>
            </a:ln>
          </p:spPr>
          <p:txBody>
            <a:bodyPr spcFirstLastPara="1" wrap="square" lIns="301100" tIns="0" rIns="301100" bIns="0" anchor="ctr" anchorCtr="0">
              <a:noAutofit/>
            </a:bodyPr>
            <a:lstStyle/>
            <a:p>
              <a:pPr marL="0" marR="0" lvl="0" indent="0" algn="l" defTabSz="914400" rtl="0" eaLnBrk="1" fontAlgn="auto" latinLnBrk="0" hangingPunct="1">
                <a:lnSpc>
                  <a:spcPct val="90000"/>
                </a:lnSpc>
                <a:spcBef>
                  <a:spcPts val="0"/>
                </a:spcBef>
                <a:spcAft>
                  <a:spcPts val="0"/>
                </a:spcAft>
                <a:buClr>
                  <a:srgbClr val="000000"/>
                </a:buClr>
                <a:buSzPts val="2000"/>
                <a:buFont typeface="Arial"/>
                <a:buNone/>
                <a:tabLst/>
                <a:defRPr/>
              </a:pPr>
              <a:r>
                <a:rPr kumimoji="0" lang="en-US" sz="2000" b="0" i="0" u="none" strike="noStrike" kern="0" cap="none" spc="0" normalizeH="0" baseline="0" noProof="0">
                  <a:ln>
                    <a:noFill/>
                  </a:ln>
                  <a:solidFill>
                    <a:srgbClr val="FFFFFF"/>
                  </a:solidFill>
                  <a:effectLst/>
                  <a:uLnTx/>
                  <a:uFillTx/>
                  <a:latin typeface="Calibri"/>
                  <a:ea typeface="Calibri"/>
                  <a:cs typeface="Calibri"/>
                  <a:sym typeface="Calibri"/>
                </a:rPr>
                <a:t>Recommendations for solar QI framework</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9" name="Google Shape;329;p38"/>
            <p:cNvSpPr/>
            <p:nvPr/>
          </p:nvSpPr>
          <p:spPr>
            <a:xfrm>
              <a:off x="0" y="4017248"/>
              <a:ext cx="11380284" cy="882000"/>
            </a:xfrm>
            <a:prstGeom prst="rect">
              <a:avLst/>
            </a:prstGeom>
            <a:solidFill>
              <a:schemeClr val="lt1">
                <a:alpha val="89803"/>
              </a:schemeClr>
            </a:solidFill>
            <a:ln w="25400" cap="flat" cmpd="sng">
              <a:solidFill>
                <a:srgbClr val="AE1617"/>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30" name="Google Shape;330;p38"/>
            <p:cNvSpPr txBox="1"/>
            <p:nvPr/>
          </p:nvSpPr>
          <p:spPr>
            <a:xfrm>
              <a:off x="0" y="4017248"/>
              <a:ext cx="11380284" cy="882000"/>
            </a:xfrm>
            <a:prstGeom prst="rect">
              <a:avLst/>
            </a:prstGeom>
            <a:noFill/>
            <a:ln>
              <a:noFill/>
            </a:ln>
          </p:spPr>
          <p:txBody>
            <a:bodyPr spcFirstLastPara="1" wrap="square" lIns="883225" tIns="166600" rIns="883225" bIns="142225" anchor="t" anchorCtr="0">
              <a:noAutofit/>
            </a:bodyPr>
            <a:lstStyle/>
            <a:p>
              <a:pPr marL="228600" marR="0" lvl="1" indent="-228600" algn="l" defTabSz="914400" rtl="0" eaLnBrk="1" fontAlgn="auto" latinLnBrk="0" hangingPunct="1">
                <a:lnSpc>
                  <a:spcPct val="90000"/>
                </a:lnSpc>
                <a:spcBef>
                  <a:spcPts val="0"/>
                </a:spcBef>
                <a:spcAft>
                  <a:spcPts val="0"/>
                </a:spcAft>
                <a:buClr>
                  <a:srgbClr val="000000"/>
                </a:buClr>
                <a:buSzPts val="2000"/>
                <a:buFont typeface="Arial"/>
                <a:buChar char="•"/>
                <a:tabLst/>
                <a:defRPr/>
              </a:pPr>
              <a:r>
                <a:rPr kumimoji="0" lang="en-US" sz="2000" b="0" i="0" u="none" strike="noStrike" kern="0" cap="none" spc="0" normalizeH="0" baseline="0" noProof="0">
                  <a:ln>
                    <a:noFill/>
                  </a:ln>
                  <a:solidFill>
                    <a:srgbClr val="3A3838"/>
                  </a:solidFill>
                  <a:effectLst/>
                  <a:uLnTx/>
                  <a:uFillTx/>
                  <a:latin typeface="Calibri"/>
                  <a:ea typeface="Calibri"/>
                  <a:cs typeface="Calibri"/>
                  <a:sym typeface="Calibri"/>
                </a:rPr>
                <a:t>Build a stakeholder network, ensuring 40% women and 30% youth participation, including regulatory bodies, training institutes, and industry leaders.</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31" name="Google Shape;331;p38"/>
            <p:cNvSpPr/>
            <p:nvPr/>
          </p:nvSpPr>
          <p:spPr>
            <a:xfrm>
              <a:off x="569014" y="3899168"/>
              <a:ext cx="7966198" cy="236160"/>
            </a:xfrm>
            <a:prstGeom prst="roundRect">
              <a:avLst>
                <a:gd name="adj" fmla="val 16667"/>
              </a:avLst>
            </a:prstGeom>
            <a:solidFill>
              <a:srgbClr val="AE1617"/>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32" name="Google Shape;332;p38"/>
            <p:cNvSpPr txBox="1"/>
            <p:nvPr/>
          </p:nvSpPr>
          <p:spPr>
            <a:xfrm>
              <a:off x="580542" y="3910696"/>
              <a:ext cx="7943142" cy="252000"/>
            </a:xfrm>
            <a:prstGeom prst="rect">
              <a:avLst/>
            </a:prstGeom>
            <a:noFill/>
            <a:ln>
              <a:noFill/>
            </a:ln>
          </p:spPr>
          <p:txBody>
            <a:bodyPr spcFirstLastPara="1" wrap="square" lIns="301100" tIns="0" rIns="301100" bIns="0" anchor="ctr" anchorCtr="0">
              <a:noAutofit/>
            </a:bodyPr>
            <a:lstStyle/>
            <a:p>
              <a:pPr marL="0" marR="0" lvl="0" indent="0" algn="l" defTabSz="914400" rtl="0" eaLnBrk="1" fontAlgn="auto" latinLnBrk="0" hangingPunct="1">
                <a:lnSpc>
                  <a:spcPct val="90000"/>
                </a:lnSpc>
                <a:spcBef>
                  <a:spcPts val="0"/>
                </a:spcBef>
                <a:spcAft>
                  <a:spcPts val="0"/>
                </a:spcAft>
                <a:buClr>
                  <a:srgbClr val="000000"/>
                </a:buClr>
                <a:buSzPts val="2000"/>
                <a:buFont typeface="Arial"/>
                <a:buNone/>
                <a:tabLst/>
                <a:defRPr/>
              </a:pPr>
              <a:r>
                <a:rPr kumimoji="0" lang="en-US" sz="2000" b="0" i="0" u="none" strike="noStrike" kern="0" cap="none" spc="0" normalizeH="0" baseline="0" noProof="0">
                  <a:ln>
                    <a:noFill/>
                  </a:ln>
                  <a:solidFill>
                    <a:srgbClr val="FFFFFF"/>
                  </a:solidFill>
                  <a:effectLst/>
                  <a:uLnTx/>
                  <a:uFillTx/>
                  <a:latin typeface="Calibri"/>
                  <a:ea typeface="Calibri"/>
                  <a:cs typeface="Calibri"/>
                  <a:sym typeface="Calibri"/>
                </a:rPr>
                <a:t>Establish contacts and highlight key players</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sp>
        <p:nvSpPr>
          <p:cNvPr id="334" name="Google Shape;334;p38"/>
          <p:cNvSpPr txBox="1"/>
          <p:nvPr/>
        </p:nvSpPr>
        <p:spPr>
          <a:xfrm>
            <a:off x="721264" y="561838"/>
            <a:ext cx="7660971" cy="840108"/>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chemeClr val="bg2">
                    <a:lumMod val="50000"/>
                  </a:schemeClr>
                </a:solidFill>
                <a:effectLst/>
                <a:uLnTx/>
                <a:uFillTx/>
                <a:latin typeface="Calibri"/>
                <a:ea typeface="Calibri"/>
                <a:cs typeface="Calibri"/>
                <a:sym typeface="Calibri"/>
              </a:rPr>
              <a:t>Objectives of the assessment</a:t>
            </a:r>
            <a:endParaRPr kumimoji="0" sz="3200" b="0" i="0" u="none" strike="noStrike" kern="0" cap="none" spc="0" normalizeH="0" baseline="0" noProof="0" dirty="0">
              <a:ln>
                <a:noFill/>
              </a:ln>
              <a:solidFill>
                <a:schemeClr val="bg2">
                  <a:lumMod val="50000"/>
                </a:schemeClr>
              </a:solidFill>
              <a:effectLst/>
              <a:uLnTx/>
              <a:uFillTx/>
              <a:latin typeface="Arial"/>
              <a:cs typeface="Arial"/>
              <a:sym typeface="Arial"/>
            </a:endParaRPr>
          </a:p>
        </p:txBody>
      </p:sp>
      <p:sp>
        <p:nvSpPr>
          <p:cNvPr id="2" name="Slide Number Placeholder 1">
            <a:extLst>
              <a:ext uri="{FF2B5EF4-FFF2-40B4-BE49-F238E27FC236}">
                <a16:creationId xmlns:a16="http://schemas.microsoft.com/office/drawing/2014/main" id="{1F3A4C5C-29B5-6120-2589-7F65EEBE6B94}"/>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smtClean="0">
                <a:ln>
                  <a:noFill/>
                </a:ln>
                <a:solidFill>
                  <a:srgbClr val="F2F2F2"/>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2</a:t>
            </a:fld>
            <a:endParaRPr kumimoji="0" lang="en-US"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00128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Google Shape;458;p50"/>
          <p:cNvSpPr txBox="1">
            <a:spLocks noGrp="1"/>
          </p:cNvSpPr>
          <p:nvPr>
            <p:ph type="title"/>
          </p:nvPr>
        </p:nvSpPr>
        <p:spPr>
          <a:xfrm>
            <a:off x="762593" y="1246508"/>
            <a:ext cx="7686787" cy="1005985"/>
          </a:xfrm>
          <a:prstGeom prst="rect">
            <a:avLst/>
          </a:prstGeom>
          <a:noFill/>
          <a:ln>
            <a:noFill/>
          </a:ln>
        </p:spPr>
        <p:txBody>
          <a:bodyPr spcFirstLastPara="1" wrap="square" lIns="121875" tIns="121875" rIns="121875" bIns="121875" anchor="t" anchorCtr="0">
            <a:noAutofit/>
          </a:bodyPr>
          <a:lstStyle/>
          <a:p>
            <a:pPr marL="0" lvl="0" indent="0" algn="l" rtl="0">
              <a:lnSpc>
                <a:spcPct val="100000"/>
              </a:lnSpc>
              <a:spcBef>
                <a:spcPts val="0"/>
              </a:spcBef>
              <a:spcAft>
                <a:spcPts val="0"/>
              </a:spcAft>
              <a:buSzPts val="2800"/>
              <a:buNone/>
            </a:pPr>
            <a:r>
              <a:rPr lang="en-US" sz="2400" dirty="0">
                <a:solidFill>
                  <a:schemeClr val="dk2"/>
                </a:solidFill>
              </a:rPr>
              <a:t>Critical Stakeholders for QI Implementation</a:t>
            </a:r>
            <a:endParaRPr dirty="0"/>
          </a:p>
        </p:txBody>
      </p:sp>
      <p:sp>
        <p:nvSpPr>
          <p:cNvPr id="460" name="Google Shape;460;p50"/>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aphicFrame>
        <p:nvGraphicFramePr>
          <p:cNvPr id="461" name="Google Shape;461;p50"/>
          <p:cNvGraphicFramePr/>
          <p:nvPr>
            <p:extLst>
              <p:ext uri="{D42A27DB-BD31-4B8C-83A1-F6EECF244321}">
                <p14:modId xmlns:p14="http://schemas.microsoft.com/office/powerpoint/2010/main" val="410984462"/>
              </p:ext>
            </p:extLst>
          </p:nvPr>
        </p:nvGraphicFramePr>
        <p:xfrm>
          <a:off x="762593" y="1852138"/>
          <a:ext cx="10923129" cy="4026285"/>
        </p:xfrm>
        <a:graphic>
          <a:graphicData uri="http://schemas.openxmlformats.org/drawingml/2006/table">
            <a:tbl>
              <a:tblPr firstRow="1" bandRow="1">
                <a:noFill/>
              </a:tblPr>
              <a:tblGrid>
                <a:gridCol w="3165595">
                  <a:extLst>
                    <a:ext uri="{9D8B030D-6E8A-4147-A177-3AD203B41FA5}">
                      <a16:colId xmlns:a16="http://schemas.microsoft.com/office/drawing/2014/main" val="20000"/>
                    </a:ext>
                  </a:extLst>
                </a:gridCol>
                <a:gridCol w="3946849">
                  <a:extLst>
                    <a:ext uri="{9D8B030D-6E8A-4147-A177-3AD203B41FA5}">
                      <a16:colId xmlns:a16="http://schemas.microsoft.com/office/drawing/2014/main" val="20001"/>
                    </a:ext>
                  </a:extLst>
                </a:gridCol>
                <a:gridCol w="3810685">
                  <a:extLst>
                    <a:ext uri="{9D8B030D-6E8A-4147-A177-3AD203B41FA5}">
                      <a16:colId xmlns:a16="http://schemas.microsoft.com/office/drawing/2014/main" val="20002"/>
                    </a:ext>
                  </a:extLst>
                </a:gridCol>
              </a:tblGrid>
              <a:tr h="328076">
                <a:tc>
                  <a:txBody>
                    <a:bodyPr/>
                    <a:lstStyle/>
                    <a:p>
                      <a:pPr marL="0" marR="0" lvl="0" indent="0" algn="ctr" rtl="0">
                        <a:lnSpc>
                          <a:spcPct val="100000"/>
                        </a:lnSpc>
                        <a:spcBef>
                          <a:spcPts val="0"/>
                        </a:spcBef>
                        <a:spcAft>
                          <a:spcPts val="0"/>
                        </a:spcAft>
                        <a:buNone/>
                      </a:pPr>
                      <a:r>
                        <a:rPr lang="en-US" sz="1800" b="1" u="none" strike="noStrike" cap="none" dirty="0">
                          <a:solidFill>
                            <a:schemeClr val="lt1"/>
                          </a:solidFill>
                          <a:latin typeface="Calibri"/>
                          <a:ea typeface="Calibri"/>
                          <a:cs typeface="Calibri"/>
                          <a:sym typeface="Calibri"/>
                        </a:rPr>
                        <a:t>Stakeholder</a:t>
                      </a:r>
                      <a:endParaRPr sz="1800" dirty="0"/>
                    </a:p>
                  </a:txBody>
                  <a:tcPr marL="91450" marR="91450" marT="45725" marB="45725" anchor="ctr">
                    <a:solidFill>
                      <a:schemeClr val="accent2"/>
                    </a:solidFill>
                  </a:tcPr>
                </a:tc>
                <a:tc>
                  <a:txBody>
                    <a:bodyPr/>
                    <a:lstStyle/>
                    <a:p>
                      <a:pPr marL="0" marR="0" lvl="0" indent="0" algn="ctr" rtl="0">
                        <a:lnSpc>
                          <a:spcPct val="100000"/>
                        </a:lnSpc>
                        <a:spcBef>
                          <a:spcPts val="0"/>
                        </a:spcBef>
                        <a:spcAft>
                          <a:spcPts val="0"/>
                        </a:spcAft>
                        <a:buNone/>
                      </a:pPr>
                      <a:r>
                        <a:rPr lang="en-US" sz="1800" b="1" u="none" strike="noStrike" cap="none" dirty="0">
                          <a:solidFill>
                            <a:schemeClr val="lt1"/>
                          </a:solidFill>
                          <a:latin typeface="Calibri"/>
                          <a:ea typeface="Calibri"/>
                          <a:cs typeface="Calibri"/>
                          <a:sym typeface="Calibri"/>
                        </a:rPr>
                        <a:t>Roles</a:t>
                      </a:r>
                      <a:endParaRPr sz="1800" dirty="0"/>
                    </a:p>
                  </a:txBody>
                  <a:tcPr marL="91450" marR="91450" marT="45725" marB="45725" anchor="ctr">
                    <a:solidFill>
                      <a:schemeClr val="accent2"/>
                    </a:solidFill>
                  </a:tcPr>
                </a:tc>
                <a:tc>
                  <a:txBody>
                    <a:bodyPr/>
                    <a:lstStyle/>
                    <a:p>
                      <a:pPr marL="0" marR="0" lvl="0" indent="0" algn="ctr" rtl="0">
                        <a:lnSpc>
                          <a:spcPct val="100000"/>
                        </a:lnSpc>
                        <a:spcBef>
                          <a:spcPts val="0"/>
                        </a:spcBef>
                        <a:spcAft>
                          <a:spcPts val="0"/>
                        </a:spcAft>
                        <a:buNone/>
                      </a:pPr>
                      <a:r>
                        <a:rPr lang="en-US" sz="1800" b="1" u="none" strike="noStrike" cap="none">
                          <a:solidFill>
                            <a:schemeClr val="lt1"/>
                          </a:solidFill>
                          <a:latin typeface="Calibri"/>
                          <a:ea typeface="Calibri"/>
                          <a:cs typeface="Calibri"/>
                          <a:sym typeface="Calibri"/>
                        </a:rPr>
                        <a:t>Involvement</a:t>
                      </a:r>
                      <a:endParaRPr sz="1800"/>
                    </a:p>
                  </a:txBody>
                  <a:tcPr marL="91450" marR="91450" marT="45725" marB="45725" anchor="ctr">
                    <a:solidFill>
                      <a:schemeClr val="accent2"/>
                    </a:solidFill>
                  </a:tcPr>
                </a:tc>
                <a:extLst>
                  <a:ext uri="{0D108BD9-81ED-4DB2-BD59-A6C34878D82A}">
                    <a16:rowId xmlns:a16="http://schemas.microsoft.com/office/drawing/2014/main" val="10000"/>
                  </a:ext>
                </a:extLst>
              </a:tr>
              <a:tr h="1111434">
                <a:tc>
                  <a:txBody>
                    <a:bodyPr/>
                    <a:lstStyle/>
                    <a:p>
                      <a:pPr marL="0" marR="0" lvl="0" indent="0" algn="l" rtl="0">
                        <a:lnSpc>
                          <a:spcPct val="100000"/>
                        </a:lnSpc>
                        <a:spcBef>
                          <a:spcPts val="0"/>
                        </a:spcBef>
                        <a:spcAft>
                          <a:spcPts val="0"/>
                        </a:spcAft>
                        <a:buNone/>
                      </a:pPr>
                      <a:r>
                        <a:rPr lang="en-US" sz="1800" b="1" u="none" strike="noStrike" cap="none" dirty="0">
                          <a:solidFill>
                            <a:schemeClr val="bg2">
                              <a:lumMod val="50000"/>
                            </a:schemeClr>
                          </a:solidFill>
                          <a:latin typeface="Calibri"/>
                          <a:ea typeface="Calibri"/>
                          <a:cs typeface="Calibri"/>
                          <a:sym typeface="Calibri"/>
                        </a:rPr>
                        <a:t>National Government Agencies</a:t>
                      </a:r>
                      <a:r>
                        <a:rPr lang="en-US" sz="1800" u="none" strike="noStrike" cap="none" dirty="0">
                          <a:solidFill>
                            <a:schemeClr val="bg2">
                              <a:lumMod val="50000"/>
                            </a:schemeClr>
                          </a:solidFill>
                          <a:latin typeface="Calibri"/>
                          <a:ea typeface="Calibri"/>
                          <a:cs typeface="Calibri"/>
                          <a:sym typeface="Calibri"/>
                        </a:rPr>
                        <a:t> and </a:t>
                      </a:r>
                      <a:r>
                        <a:rPr lang="en-US" sz="1800" b="1" u="none" strike="noStrike" cap="none" dirty="0">
                          <a:solidFill>
                            <a:schemeClr val="bg2">
                              <a:lumMod val="50000"/>
                            </a:schemeClr>
                          </a:solidFill>
                          <a:latin typeface="Calibri"/>
                          <a:ea typeface="Calibri"/>
                          <a:cs typeface="Calibri"/>
                          <a:sym typeface="Calibri"/>
                        </a:rPr>
                        <a:t>Ministries</a:t>
                      </a:r>
                      <a:r>
                        <a:rPr lang="en-US" sz="1800" u="none" strike="noStrike" cap="none" dirty="0">
                          <a:solidFill>
                            <a:schemeClr val="bg2">
                              <a:lumMod val="50000"/>
                            </a:schemeClr>
                          </a:solidFill>
                          <a:latin typeface="Calibri"/>
                          <a:ea typeface="Calibri"/>
                          <a:cs typeface="Calibri"/>
                          <a:sym typeface="Calibri"/>
                        </a:rPr>
                        <a:t> e.g. Ministry of Transport and Energy – Tokelau</a:t>
                      </a:r>
                      <a:endParaRPr sz="1800" dirty="0">
                        <a:solidFill>
                          <a:schemeClr val="bg2">
                            <a:lumMod val="50000"/>
                          </a:schemeClr>
                        </a:solidFill>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Oversee and regulate the solar energy sector at the national level, ensuring compliance with standards 	</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a:solidFill>
                            <a:schemeClr val="bg2">
                              <a:lumMod val="50000"/>
                            </a:schemeClr>
                          </a:solidFill>
                          <a:latin typeface="Calibri"/>
                          <a:ea typeface="Calibri"/>
                          <a:cs typeface="Calibri"/>
                          <a:sym typeface="Calibri"/>
                        </a:rPr>
                        <a:t>Collaboration with government agencies for the establishment of national standards bodies for roadmap implementation </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nchor="ctr"/>
                </a:tc>
                <a:extLst>
                  <a:ext uri="{0D108BD9-81ED-4DB2-BD59-A6C34878D82A}">
                    <a16:rowId xmlns:a16="http://schemas.microsoft.com/office/drawing/2014/main" val="10001"/>
                  </a:ext>
                </a:extLst>
              </a:tr>
              <a:tr h="1111434">
                <a:tc>
                  <a:txBody>
                    <a:bodyPr/>
                    <a:lstStyle/>
                    <a:p>
                      <a:pPr marL="0" marR="0" lvl="0" indent="0" algn="l" rtl="0">
                        <a:lnSpc>
                          <a:spcPct val="100000"/>
                        </a:lnSpc>
                        <a:spcBef>
                          <a:spcPts val="0"/>
                        </a:spcBef>
                        <a:spcAft>
                          <a:spcPts val="0"/>
                        </a:spcAft>
                        <a:buClr>
                          <a:srgbClr val="000000"/>
                        </a:buClr>
                        <a:buSzPts val="2000"/>
                        <a:buFont typeface="Arial"/>
                        <a:buNone/>
                      </a:pPr>
                      <a:r>
                        <a:rPr lang="en-US" sz="1800" b="1" u="none" strike="noStrike" cap="none" dirty="0">
                          <a:solidFill>
                            <a:schemeClr val="bg2">
                              <a:lumMod val="50000"/>
                            </a:schemeClr>
                          </a:solidFill>
                          <a:latin typeface="Calibri"/>
                          <a:ea typeface="Calibri"/>
                          <a:cs typeface="Calibri"/>
                          <a:sym typeface="Calibri"/>
                        </a:rPr>
                        <a:t>NGOs</a:t>
                      </a:r>
                      <a:r>
                        <a:rPr lang="en-US" sz="1800" b="0" u="none" strike="noStrike" cap="none" dirty="0">
                          <a:solidFill>
                            <a:schemeClr val="bg2">
                              <a:lumMod val="50000"/>
                            </a:schemeClr>
                          </a:solidFill>
                          <a:latin typeface="Calibri"/>
                          <a:ea typeface="Calibri"/>
                          <a:cs typeface="Calibri"/>
                          <a:sym typeface="Calibri"/>
                        </a:rPr>
                        <a:t> and </a:t>
                      </a:r>
                      <a:r>
                        <a:rPr lang="en-US" sz="1800" b="1" u="none" strike="noStrike" cap="none" dirty="0">
                          <a:solidFill>
                            <a:schemeClr val="bg2">
                              <a:lumMod val="50000"/>
                            </a:schemeClr>
                          </a:solidFill>
                          <a:latin typeface="Calibri"/>
                          <a:ea typeface="Calibri"/>
                          <a:cs typeface="Calibri"/>
                          <a:sym typeface="Calibri"/>
                        </a:rPr>
                        <a:t>Donor Organizations</a:t>
                      </a:r>
                      <a:r>
                        <a:rPr lang="en-US" sz="1800" b="0" u="none" strike="noStrike" cap="none" dirty="0">
                          <a:solidFill>
                            <a:schemeClr val="bg2">
                              <a:lumMod val="50000"/>
                            </a:schemeClr>
                          </a:solidFill>
                          <a:latin typeface="Calibri"/>
                          <a:ea typeface="Calibri"/>
                          <a:cs typeface="Calibri"/>
                          <a:sym typeface="Calibri"/>
                        </a:rPr>
                        <a:t> e.g. ISA, UNIDO, IRENA, World Bank </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Provide support, funding, and expertise for capacity-building programs and infrastructure development 	</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Collaboration with NGOs and donor organizations for financial and technical support in implementing the roadmap </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extLst>
                  <a:ext uri="{0D108BD9-81ED-4DB2-BD59-A6C34878D82A}">
                    <a16:rowId xmlns:a16="http://schemas.microsoft.com/office/drawing/2014/main" val="10002"/>
                  </a:ext>
                </a:extLst>
              </a:tr>
              <a:tr h="1283055">
                <a:tc>
                  <a:txBody>
                    <a:bodyPr/>
                    <a:lstStyle/>
                    <a:p>
                      <a:pPr marL="0" marR="0" lvl="0" indent="0" algn="l" rtl="0">
                        <a:lnSpc>
                          <a:spcPct val="100000"/>
                        </a:lnSpc>
                        <a:spcBef>
                          <a:spcPts val="0"/>
                        </a:spcBef>
                        <a:spcAft>
                          <a:spcPts val="0"/>
                        </a:spcAft>
                        <a:buNone/>
                      </a:pPr>
                      <a:r>
                        <a:rPr lang="en-US" sz="1800" b="1" u="none" strike="noStrike" cap="none" dirty="0">
                          <a:solidFill>
                            <a:schemeClr val="bg2">
                              <a:lumMod val="50000"/>
                            </a:schemeClr>
                          </a:solidFill>
                          <a:latin typeface="Calibri"/>
                          <a:ea typeface="Calibri"/>
                          <a:cs typeface="Calibri"/>
                          <a:sym typeface="Calibri"/>
                        </a:rPr>
                        <a:t>Trade associations </a:t>
                      </a:r>
                      <a:r>
                        <a:rPr lang="en-US" sz="1800" b="0" u="none" strike="noStrike" cap="none" dirty="0">
                          <a:solidFill>
                            <a:schemeClr val="bg2">
                              <a:lumMod val="50000"/>
                            </a:schemeClr>
                          </a:solidFill>
                          <a:latin typeface="Calibri"/>
                          <a:ea typeface="Calibri"/>
                          <a:cs typeface="Calibri"/>
                          <a:sym typeface="Calibri"/>
                        </a:rPr>
                        <a:t>and</a:t>
                      </a:r>
                      <a:r>
                        <a:rPr lang="en-US" sz="1800" b="1" u="none" strike="noStrike" cap="none" dirty="0">
                          <a:solidFill>
                            <a:schemeClr val="bg2">
                              <a:lumMod val="50000"/>
                            </a:schemeClr>
                          </a:solidFill>
                          <a:latin typeface="Calibri"/>
                          <a:ea typeface="Calibri"/>
                          <a:cs typeface="Calibri"/>
                          <a:sym typeface="Calibri"/>
                        </a:rPr>
                        <a:t> alliances</a:t>
                      </a:r>
                      <a:r>
                        <a:rPr lang="en-US" sz="1800" u="none" strike="noStrike" cap="none" dirty="0">
                          <a:solidFill>
                            <a:schemeClr val="bg2">
                              <a:lumMod val="50000"/>
                            </a:schemeClr>
                          </a:solidFill>
                          <a:latin typeface="Calibri"/>
                          <a:ea typeface="Calibri"/>
                          <a:cs typeface="Calibri"/>
                          <a:sym typeface="Calibri"/>
                        </a:rPr>
                        <a:t> e.g. SEIAPI, PPA, PECA, OPERA, PASC.</a:t>
                      </a:r>
                      <a:endParaRPr sz="1800" dirty="0">
                        <a:solidFill>
                          <a:schemeClr val="bg2">
                            <a:lumMod val="50000"/>
                          </a:schemeClr>
                        </a:solidFill>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Facilitate collaboration and information exchange among Pacific Island Countries (PICs) through networks and alliances.</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Active participation in the establishment of networks, trade associations, and alliances to develop and harmonize regional QI framework.</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extLst>
                  <a:ext uri="{0D108BD9-81ED-4DB2-BD59-A6C34878D82A}">
                    <a16:rowId xmlns:a16="http://schemas.microsoft.com/office/drawing/2014/main" val="3746998641"/>
                  </a:ext>
                </a:extLst>
              </a:tr>
            </a:tbl>
          </a:graphicData>
        </a:graphic>
      </p:graphicFrame>
      <p:sp>
        <p:nvSpPr>
          <p:cNvPr id="462" name="Google Shape;462;p50"/>
          <p:cNvSpPr txBox="1"/>
          <p:nvPr/>
        </p:nvSpPr>
        <p:spPr>
          <a:xfrm>
            <a:off x="762593" y="534691"/>
            <a:ext cx="7660971" cy="711817"/>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a:ln>
                <a:noFill/>
              </a:ln>
              <a:solidFill>
                <a:srgbClr val="595959"/>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8353927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sp>
        <p:nvSpPr>
          <p:cNvPr id="468" name="Google Shape;468;p51"/>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aphicFrame>
        <p:nvGraphicFramePr>
          <p:cNvPr id="469" name="Google Shape;469;p51"/>
          <p:cNvGraphicFramePr/>
          <p:nvPr>
            <p:extLst>
              <p:ext uri="{D42A27DB-BD31-4B8C-83A1-F6EECF244321}">
                <p14:modId xmlns:p14="http://schemas.microsoft.com/office/powerpoint/2010/main" val="3307684893"/>
              </p:ext>
            </p:extLst>
          </p:nvPr>
        </p:nvGraphicFramePr>
        <p:xfrm>
          <a:off x="497374" y="1800574"/>
          <a:ext cx="11197251" cy="4246365"/>
        </p:xfrm>
        <a:graphic>
          <a:graphicData uri="http://schemas.openxmlformats.org/drawingml/2006/table">
            <a:tbl>
              <a:tblPr firstRow="1" bandRow="1">
                <a:noFill/>
              </a:tblPr>
              <a:tblGrid>
                <a:gridCol w="3394847">
                  <a:extLst>
                    <a:ext uri="{9D8B030D-6E8A-4147-A177-3AD203B41FA5}">
                      <a16:colId xmlns:a16="http://schemas.microsoft.com/office/drawing/2014/main" val="20000"/>
                    </a:ext>
                  </a:extLst>
                </a:gridCol>
                <a:gridCol w="4069987">
                  <a:extLst>
                    <a:ext uri="{9D8B030D-6E8A-4147-A177-3AD203B41FA5}">
                      <a16:colId xmlns:a16="http://schemas.microsoft.com/office/drawing/2014/main" val="20001"/>
                    </a:ext>
                  </a:extLst>
                </a:gridCol>
                <a:gridCol w="3732417">
                  <a:extLst>
                    <a:ext uri="{9D8B030D-6E8A-4147-A177-3AD203B41FA5}">
                      <a16:colId xmlns:a16="http://schemas.microsoft.com/office/drawing/2014/main" val="20002"/>
                    </a:ext>
                  </a:extLst>
                </a:gridCol>
              </a:tblGrid>
              <a:tr h="334732">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Stakeholder</a:t>
                      </a:r>
                      <a:endParaRPr/>
                    </a:p>
                  </a:txBody>
                  <a:tcPr marL="91450" marR="91450" marT="45725" marB="45725" anchor="ctr">
                    <a:solidFill>
                      <a:schemeClr val="accent2"/>
                    </a:solidFill>
                  </a:tcPr>
                </a:tc>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Roles</a:t>
                      </a:r>
                      <a:endParaRPr/>
                    </a:p>
                  </a:txBody>
                  <a:tcPr marL="91450" marR="91450" marT="45725" marB="45725" anchor="ctr">
                    <a:solidFill>
                      <a:schemeClr val="accent2"/>
                    </a:solidFill>
                  </a:tcPr>
                </a:tc>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Involvement</a:t>
                      </a:r>
                      <a:endParaRPr/>
                    </a:p>
                  </a:txBody>
                  <a:tcPr marL="91450" marR="91450" marT="45725" marB="45725" anchor="ctr">
                    <a:solidFill>
                      <a:schemeClr val="accent2"/>
                    </a:solidFill>
                  </a:tcPr>
                </a:tc>
                <a:extLst>
                  <a:ext uri="{0D108BD9-81ED-4DB2-BD59-A6C34878D82A}">
                    <a16:rowId xmlns:a16="http://schemas.microsoft.com/office/drawing/2014/main" val="10000"/>
                  </a:ext>
                </a:extLst>
              </a:tr>
              <a:tr h="1004178">
                <a:tc>
                  <a:txBody>
                    <a:bodyPr/>
                    <a:lstStyle/>
                    <a:p>
                      <a:pPr marL="0" marR="0" lvl="0" indent="0" algn="l" rtl="0">
                        <a:lnSpc>
                          <a:spcPct val="100000"/>
                        </a:lnSpc>
                        <a:spcBef>
                          <a:spcPts val="0"/>
                        </a:spcBef>
                        <a:spcAft>
                          <a:spcPts val="0"/>
                        </a:spcAft>
                        <a:buClr>
                          <a:srgbClr val="000000"/>
                        </a:buClr>
                        <a:buSzPts val="2000"/>
                        <a:buFont typeface="Arial"/>
                        <a:buNone/>
                      </a:pPr>
                      <a:r>
                        <a:rPr lang="en-US" sz="1800" b="1" u="none" strike="noStrike" cap="none" dirty="0">
                          <a:solidFill>
                            <a:schemeClr val="bg2">
                              <a:lumMod val="50000"/>
                            </a:schemeClr>
                          </a:solidFill>
                          <a:latin typeface="Calibri"/>
                          <a:ea typeface="Calibri"/>
                          <a:cs typeface="Calibri"/>
                          <a:sym typeface="Calibri"/>
                        </a:rPr>
                        <a:t>Private sector</a:t>
                      </a:r>
                      <a:r>
                        <a:rPr lang="en-US" sz="1800" b="0" u="none" strike="noStrike" cap="none" dirty="0">
                          <a:solidFill>
                            <a:schemeClr val="bg2">
                              <a:lumMod val="50000"/>
                            </a:schemeClr>
                          </a:solidFill>
                          <a:latin typeface="Calibri"/>
                          <a:ea typeface="Calibri"/>
                          <a:cs typeface="Calibri"/>
                          <a:sym typeface="Calibri"/>
                        </a:rPr>
                        <a:t> and </a:t>
                      </a:r>
                      <a:r>
                        <a:rPr lang="en-US" sz="1800" b="1" u="none" strike="noStrike" cap="none" dirty="0">
                          <a:solidFill>
                            <a:schemeClr val="bg2">
                              <a:lumMod val="50000"/>
                            </a:schemeClr>
                          </a:solidFill>
                          <a:latin typeface="Calibri"/>
                          <a:ea typeface="Calibri"/>
                          <a:cs typeface="Calibri"/>
                          <a:sym typeface="Calibri"/>
                        </a:rPr>
                        <a:t>consumer advocacy groups</a:t>
                      </a:r>
                      <a:r>
                        <a:rPr lang="en-US" sz="1800" b="0" u="none" strike="noStrike" cap="none" dirty="0">
                          <a:solidFill>
                            <a:schemeClr val="bg2">
                              <a:lumMod val="50000"/>
                            </a:schemeClr>
                          </a:solidFill>
                          <a:latin typeface="Calibri"/>
                          <a:ea typeface="Calibri"/>
                          <a:cs typeface="Calibri"/>
                          <a:sym typeface="Calibri"/>
                        </a:rPr>
                        <a:t> e.g. Kiribati Green Energy Solution Company Limited- Kiribati</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Represent the interests of consumers in ensuring the quality and safety of solar products</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Collaboration with consumer advocacy groups to advocate for and enforce adherence to international standards</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extLst>
                  <a:ext uri="{0D108BD9-81ED-4DB2-BD59-A6C34878D82A}">
                    <a16:rowId xmlns:a16="http://schemas.microsoft.com/office/drawing/2014/main" val="10002"/>
                  </a:ext>
                </a:extLst>
              </a:tr>
              <a:tr h="1467642">
                <a:tc>
                  <a:txBody>
                    <a:bodyPr/>
                    <a:lstStyle/>
                    <a:p>
                      <a:pPr marL="0" marR="0" lvl="0" indent="0" algn="l" rtl="0">
                        <a:lnSpc>
                          <a:spcPct val="100000"/>
                        </a:lnSpc>
                        <a:spcBef>
                          <a:spcPts val="0"/>
                        </a:spcBef>
                        <a:spcAft>
                          <a:spcPts val="0"/>
                        </a:spcAft>
                        <a:buClr>
                          <a:srgbClr val="000000"/>
                        </a:buClr>
                        <a:buSzPts val="2000"/>
                        <a:buFont typeface="Arial"/>
                        <a:buNone/>
                      </a:pPr>
                      <a:r>
                        <a:rPr lang="en-US" sz="1800" b="1" u="none" strike="noStrike" cap="none" dirty="0">
                          <a:solidFill>
                            <a:schemeClr val="bg2">
                              <a:lumMod val="50000"/>
                            </a:schemeClr>
                          </a:solidFill>
                          <a:latin typeface="Calibri"/>
                          <a:ea typeface="Calibri"/>
                          <a:cs typeface="Calibri"/>
                          <a:sym typeface="Calibri"/>
                        </a:rPr>
                        <a:t>Regional government bodies</a:t>
                      </a:r>
                      <a:r>
                        <a:rPr lang="en-US" sz="1800" b="0" u="none" strike="noStrike" cap="none" dirty="0">
                          <a:solidFill>
                            <a:schemeClr val="bg2">
                              <a:lumMod val="50000"/>
                            </a:schemeClr>
                          </a:solidFill>
                          <a:latin typeface="Calibri"/>
                          <a:ea typeface="Calibri"/>
                          <a:cs typeface="Calibri"/>
                          <a:sym typeface="Calibri"/>
                        </a:rPr>
                        <a:t> e.g. PRIF, PIF, SPC and, PCREEE 	</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Work together with national governments to facilitate a coordinated regional initiative, encouraging and backing private sector investments in renewable energy (RE) and energy efficiency across the SPC region. </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a:solidFill>
                            <a:schemeClr val="bg2">
                              <a:lumMod val="50000"/>
                            </a:schemeClr>
                          </a:solidFill>
                          <a:latin typeface="Calibri"/>
                          <a:ea typeface="Calibri"/>
                          <a:cs typeface="Calibri"/>
                          <a:sym typeface="Calibri"/>
                        </a:rPr>
                        <a:t>Active participation in regional collaborations and initiatives to align QI framework across the region 	</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tc>
                <a:extLst>
                  <a:ext uri="{0D108BD9-81ED-4DB2-BD59-A6C34878D82A}">
                    <a16:rowId xmlns:a16="http://schemas.microsoft.com/office/drawing/2014/main" val="3182059605"/>
                  </a:ext>
                </a:extLst>
              </a:tr>
              <a:tr h="924015">
                <a:tc>
                  <a:txBody>
                    <a:bodyPr/>
                    <a:lstStyle/>
                    <a:p>
                      <a:pPr marL="0" marR="0" lvl="0" indent="0" algn="l" rtl="0">
                        <a:lnSpc>
                          <a:spcPct val="100000"/>
                        </a:lnSpc>
                        <a:spcBef>
                          <a:spcPts val="0"/>
                        </a:spcBef>
                        <a:spcAft>
                          <a:spcPts val="0"/>
                        </a:spcAft>
                        <a:buClr>
                          <a:srgbClr val="000000"/>
                        </a:buClr>
                        <a:buSzPts val="2000"/>
                        <a:buFont typeface="Arial"/>
                        <a:buNone/>
                      </a:pPr>
                      <a:r>
                        <a:rPr lang="en-US" sz="1800" b="1" u="none" strike="noStrike" cap="none">
                          <a:solidFill>
                            <a:schemeClr val="bg2">
                              <a:lumMod val="50000"/>
                            </a:schemeClr>
                          </a:solidFill>
                          <a:latin typeface="Calibri"/>
                          <a:ea typeface="Calibri"/>
                          <a:cs typeface="Calibri"/>
                          <a:sym typeface="Calibri"/>
                        </a:rPr>
                        <a:t>National standards bodies</a:t>
                      </a:r>
                      <a:r>
                        <a:rPr lang="en-US" sz="1800" b="0" u="none" strike="noStrike" cap="none">
                          <a:solidFill>
                            <a:schemeClr val="bg2">
                              <a:lumMod val="50000"/>
                            </a:schemeClr>
                          </a:solidFill>
                          <a:latin typeface="Calibri"/>
                          <a:ea typeface="Calibri"/>
                          <a:cs typeface="Calibri"/>
                          <a:sym typeface="Calibri"/>
                        </a:rPr>
                        <a:t> e.g. Standards New Zealand</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Responsible for overseeing and developing standards for solar products at the national level</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2000"/>
                        <a:buFont typeface="Arial"/>
                        <a:buNone/>
                      </a:pPr>
                      <a:r>
                        <a:rPr lang="en-US" sz="1800" b="0" u="none" strike="noStrike" cap="none" dirty="0">
                          <a:solidFill>
                            <a:schemeClr val="bg2">
                              <a:lumMod val="50000"/>
                            </a:schemeClr>
                          </a:solidFill>
                          <a:latin typeface="Calibri"/>
                          <a:ea typeface="Calibri"/>
                          <a:cs typeface="Calibri"/>
                          <a:sym typeface="Calibri"/>
                        </a:rPr>
                        <a:t>Collaboration with national standards bodies to align regional standards with global best practices.</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extLst>
                  <a:ext uri="{0D108BD9-81ED-4DB2-BD59-A6C34878D82A}">
                    <a16:rowId xmlns:a16="http://schemas.microsoft.com/office/drawing/2014/main" val="533556378"/>
                  </a:ext>
                </a:extLst>
              </a:tr>
            </a:tbl>
          </a:graphicData>
        </a:graphic>
      </p:graphicFrame>
      <p:sp>
        <p:nvSpPr>
          <p:cNvPr id="470" name="Google Shape;470;p51"/>
          <p:cNvSpPr txBox="1"/>
          <p:nvPr/>
        </p:nvSpPr>
        <p:spPr>
          <a:xfrm>
            <a:off x="736777" y="1250929"/>
            <a:ext cx="7686787" cy="1005985"/>
          </a:xfrm>
          <a:prstGeom prst="rect">
            <a:avLst/>
          </a:prstGeom>
          <a:noFill/>
          <a:ln>
            <a:noFill/>
          </a:ln>
        </p:spPr>
        <p:txBody>
          <a:bodyPr spcFirstLastPara="1" wrap="square" lIns="121875" tIns="121875" rIns="121875" bIns="121875" anchor="t" anchorCtr="0">
            <a:noAutofit/>
          </a:bodyPr>
          <a:lstStyle/>
          <a:p>
            <a:pPr marL="0" marR="0" lvl="0" indent="0" algn="l" defTabSz="914400" rtl="0" eaLnBrk="1" fontAlgn="auto" latinLnBrk="0" hangingPunct="1">
              <a:lnSpc>
                <a:spcPct val="100000"/>
              </a:lnSpc>
              <a:spcBef>
                <a:spcPts val="0"/>
              </a:spcBef>
              <a:spcAft>
                <a:spcPts val="0"/>
              </a:spcAft>
              <a:buClr>
                <a:srgbClr val="595959"/>
              </a:buClr>
              <a:buSzPts val="2800"/>
              <a:buFont typeface="Carme"/>
              <a:buNone/>
              <a:tabLst/>
              <a:defRPr/>
            </a:pPr>
            <a:r>
              <a:rPr kumimoji="0" lang="en-US" sz="2400" b="0" i="0" u="none" strike="noStrike" kern="0" cap="none" spc="0" normalizeH="0" baseline="0" noProof="0">
                <a:ln>
                  <a:noFill/>
                </a:ln>
                <a:solidFill>
                  <a:srgbClr val="3A3838"/>
                </a:solidFill>
                <a:effectLst/>
                <a:uLnTx/>
                <a:uFillTx/>
                <a:latin typeface="Calibri"/>
                <a:ea typeface="Calibri"/>
                <a:cs typeface="Calibri"/>
                <a:sym typeface="Calibri"/>
              </a:rPr>
              <a:t>Critical Stakeholders for QI Implementation</a:t>
            </a:r>
            <a:endParaRPr kumimoji="0" sz="2400" b="0" i="0" u="none" strike="noStrike" kern="0" cap="none" spc="0" normalizeH="0" baseline="0" noProof="0">
              <a:ln>
                <a:noFill/>
              </a:ln>
              <a:solidFill>
                <a:srgbClr val="3A3838"/>
              </a:solidFill>
              <a:effectLst/>
              <a:uLnTx/>
              <a:uFillTx/>
              <a:latin typeface="Calibri"/>
              <a:ea typeface="Calibri"/>
              <a:cs typeface="Calibri"/>
              <a:sym typeface="Calibri"/>
            </a:endParaRPr>
          </a:p>
        </p:txBody>
      </p:sp>
      <p:sp>
        <p:nvSpPr>
          <p:cNvPr id="471" name="Google Shape;471;p51"/>
          <p:cNvSpPr txBox="1"/>
          <p:nvPr/>
        </p:nvSpPr>
        <p:spPr>
          <a:xfrm>
            <a:off x="762593" y="565687"/>
            <a:ext cx="7660971" cy="680821"/>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a:ln>
                <a:noFill/>
              </a:ln>
              <a:solidFill>
                <a:srgbClr val="595959"/>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4266176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6" name="Google Shape;486;p53"/>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aphicFrame>
        <p:nvGraphicFramePr>
          <p:cNvPr id="487" name="Google Shape;487;p53"/>
          <p:cNvGraphicFramePr/>
          <p:nvPr>
            <p:extLst>
              <p:ext uri="{D42A27DB-BD31-4B8C-83A1-F6EECF244321}">
                <p14:modId xmlns:p14="http://schemas.microsoft.com/office/powerpoint/2010/main" val="2556727240"/>
              </p:ext>
            </p:extLst>
          </p:nvPr>
        </p:nvGraphicFramePr>
        <p:xfrm>
          <a:off x="762593" y="1958907"/>
          <a:ext cx="10963250" cy="4120409"/>
        </p:xfrm>
        <a:graphic>
          <a:graphicData uri="http://schemas.openxmlformats.org/drawingml/2006/table">
            <a:tbl>
              <a:tblPr firstRow="1" bandRow="1">
                <a:noFill/>
              </a:tblPr>
              <a:tblGrid>
                <a:gridCol w="3323900">
                  <a:extLst>
                    <a:ext uri="{9D8B030D-6E8A-4147-A177-3AD203B41FA5}">
                      <a16:colId xmlns:a16="http://schemas.microsoft.com/office/drawing/2014/main" val="20000"/>
                    </a:ext>
                  </a:extLst>
                </a:gridCol>
                <a:gridCol w="3528125">
                  <a:extLst>
                    <a:ext uri="{9D8B030D-6E8A-4147-A177-3AD203B41FA5}">
                      <a16:colId xmlns:a16="http://schemas.microsoft.com/office/drawing/2014/main" val="20001"/>
                    </a:ext>
                  </a:extLst>
                </a:gridCol>
                <a:gridCol w="4111225">
                  <a:extLst>
                    <a:ext uri="{9D8B030D-6E8A-4147-A177-3AD203B41FA5}">
                      <a16:colId xmlns:a16="http://schemas.microsoft.com/office/drawing/2014/main" val="20002"/>
                    </a:ext>
                  </a:extLst>
                </a:gridCol>
              </a:tblGrid>
              <a:tr h="338206">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Stakeholder</a:t>
                      </a:r>
                      <a:endParaRPr/>
                    </a:p>
                  </a:txBody>
                  <a:tcPr marL="91450" marR="91450" marT="45725" marB="45725" anchor="ctr">
                    <a:solidFill>
                      <a:schemeClr val="accent2"/>
                    </a:solidFill>
                  </a:tcPr>
                </a:tc>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Roles</a:t>
                      </a:r>
                      <a:endParaRPr/>
                    </a:p>
                  </a:txBody>
                  <a:tcPr marL="91450" marR="91450" marT="45725" marB="45725" anchor="ctr">
                    <a:solidFill>
                      <a:schemeClr val="accent2"/>
                    </a:solidFill>
                  </a:tcPr>
                </a:tc>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Involvement</a:t>
                      </a:r>
                      <a:endParaRPr/>
                    </a:p>
                  </a:txBody>
                  <a:tcPr marL="91450" marR="91450" marT="45725" marB="45725" anchor="ctr">
                    <a:solidFill>
                      <a:schemeClr val="accent2"/>
                    </a:solidFill>
                  </a:tcPr>
                </a:tc>
                <a:extLst>
                  <a:ext uri="{0D108BD9-81ED-4DB2-BD59-A6C34878D82A}">
                    <a16:rowId xmlns:a16="http://schemas.microsoft.com/office/drawing/2014/main" val="10000"/>
                  </a:ext>
                </a:extLst>
              </a:tr>
              <a:tr h="1014600">
                <a:tc>
                  <a:txBody>
                    <a:bodyPr/>
                    <a:lstStyle/>
                    <a:p>
                      <a:pPr marL="0" marR="0" lvl="0" indent="0" algn="l" rtl="0">
                        <a:lnSpc>
                          <a:spcPct val="100000"/>
                        </a:lnSpc>
                        <a:spcBef>
                          <a:spcPts val="0"/>
                        </a:spcBef>
                        <a:spcAft>
                          <a:spcPts val="0"/>
                        </a:spcAft>
                        <a:buNone/>
                      </a:pPr>
                      <a:r>
                        <a:rPr lang="en-US" sz="1800" b="1" u="none" strike="noStrike" cap="none" dirty="0">
                          <a:solidFill>
                            <a:schemeClr val="bg2">
                              <a:lumMod val="50000"/>
                            </a:schemeClr>
                          </a:solidFill>
                          <a:latin typeface="Calibri"/>
                          <a:ea typeface="Calibri"/>
                          <a:cs typeface="Calibri"/>
                          <a:sym typeface="Calibri"/>
                        </a:rPr>
                        <a:t>International Standards Organizations</a:t>
                      </a:r>
                      <a:r>
                        <a:rPr lang="en-US" sz="1800" u="none" strike="noStrike" cap="none" dirty="0">
                          <a:solidFill>
                            <a:schemeClr val="bg2">
                              <a:lumMod val="50000"/>
                            </a:schemeClr>
                          </a:solidFill>
                          <a:latin typeface="Calibri"/>
                          <a:ea typeface="Calibri"/>
                          <a:cs typeface="Calibri"/>
                          <a:sym typeface="Calibri"/>
                        </a:rPr>
                        <a:t> e.g. IEC, ISO</a:t>
                      </a:r>
                      <a:endParaRPr dirty="0">
                        <a:solidFill>
                          <a:schemeClr val="bg2">
                            <a:lumMod val="50000"/>
                          </a:schemeClr>
                        </a:solidFill>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dirty="0">
                          <a:solidFill>
                            <a:schemeClr val="bg2">
                              <a:lumMod val="50000"/>
                            </a:schemeClr>
                          </a:solidFill>
                          <a:latin typeface="Calibri"/>
                          <a:ea typeface="Calibri"/>
                          <a:cs typeface="Calibri"/>
                          <a:sym typeface="Calibri"/>
                        </a:rPr>
                        <a:t>Guide on global best practices and standards for the solar energy sector.</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dirty="0">
                          <a:solidFill>
                            <a:schemeClr val="bg2">
                              <a:lumMod val="50000"/>
                            </a:schemeClr>
                          </a:solidFill>
                          <a:latin typeface="Calibri"/>
                          <a:ea typeface="Calibri"/>
                          <a:cs typeface="Calibri"/>
                          <a:sym typeface="Calibri"/>
                        </a:rPr>
                        <a:t>Collaboration with international standards organizations to align regional standards and ensure compliance with global benchmarks.</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extLst>
                  <a:ext uri="{0D108BD9-81ED-4DB2-BD59-A6C34878D82A}">
                    <a16:rowId xmlns:a16="http://schemas.microsoft.com/office/drawing/2014/main" val="10001"/>
                  </a:ext>
                </a:extLst>
              </a:tr>
              <a:tr h="1014600">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a:solidFill>
                            <a:schemeClr val="bg2">
                              <a:lumMod val="50000"/>
                            </a:schemeClr>
                          </a:solidFill>
                          <a:latin typeface="Calibri"/>
                          <a:ea typeface="Calibri"/>
                          <a:cs typeface="Calibri"/>
                          <a:sym typeface="Calibri"/>
                        </a:rPr>
                        <a:t>Metrological Centers</a:t>
                      </a:r>
                      <a:r>
                        <a:rPr lang="en-US" sz="1800" b="0" u="none" strike="noStrike" cap="none">
                          <a:solidFill>
                            <a:schemeClr val="bg2">
                              <a:lumMod val="50000"/>
                            </a:schemeClr>
                          </a:solidFill>
                          <a:latin typeface="Calibri"/>
                          <a:ea typeface="Calibri"/>
                          <a:cs typeface="Calibri"/>
                          <a:sym typeface="Calibri"/>
                        </a:rPr>
                        <a:t> e.g. PV lab Australia.</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dirty="0">
                          <a:solidFill>
                            <a:schemeClr val="bg2">
                              <a:lumMod val="50000"/>
                            </a:schemeClr>
                          </a:solidFill>
                          <a:latin typeface="Calibri"/>
                          <a:ea typeface="Calibri"/>
                          <a:cs typeface="Calibri"/>
                          <a:sym typeface="Calibri"/>
                        </a:rPr>
                        <a:t>Essential for ensuring accurate measurements and adherence to standards in the solar energy sector.</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dirty="0">
                          <a:solidFill>
                            <a:schemeClr val="bg2">
                              <a:lumMod val="50000"/>
                            </a:schemeClr>
                          </a:solidFill>
                          <a:latin typeface="Calibri"/>
                          <a:ea typeface="Calibri"/>
                          <a:cs typeface="Calibri"/>
                          <a:sym typeface="Calibri"/>
                        </a:rPr>
                        <a:t>Collaboration with metrological centers for the accreditation of testing facilities and enhancement of scientific and industrial metrology.</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extLst>
                  <a:ext uri="{0D108BD9-81ED-4DB2-BD59-A6C34878D82A}">
                    <a16:rowId xmlns:a16="http://schemas.microsoft.com/office/drawing/2014/main" val="10002"/>
                  </a:ext>
                </a:extLst>
              </a:tr>
              <a:tr h="1346699">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a:solidFill>
                            <a:schemeClr val="bg2">
                              <a:lumMod val="50000"/>
                            </a:schemeClr>
                          </a:solidFill>
                          <a:latin typeface="Calibri"/>
                          <a:ea typeface="Calibri"/>
                          <a:cs typeface="Calibri"/>
                          <a:sym typeface="Calibri"/>
                        </a:rPr>
                        <a:t>Universities and Educational Institutions</a:t>
                      </a:r>
                      <a:r>
                        <a:rPr lang="en-US" sz="1800" b="0" u="none" strike="noStrike" cap="none">
                          <a:solidFill>
                            <a:schemeClr val="bg2">
                              <a:lumMod val="50000"/>
                            </a:schemeClr>
                          </a:solidFill>
                          <a:latin typeface="Calibri"/>
                          <a:ea typeface="Calibri"/>
                          <a:cs typeface="Calibri"/>
                          <a:sym typeface="Calibri"/>
                        </a:rPr>
                        <a:t> e.g. National Higher and Technical Education Boards, EQAP.</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solidFill>
                            <a:schemeClr val="bg2">
                              <a:lumMod val="50000"/>
                            </a:schemeClr>
                          </a:solidFill>
                          <a:latin typeface="Calibri"/>
                          <a:ea typeface="Calibri"/>
                          <a:cs typeface="Calibri"/>
                          <a:sym typeface="Calibri"/>
                        </a:rPr>
                        <a:t>Responsible for the development and implementation of capacity-building programs for individuals in the solar energy sector.</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dirty="0">
                          <a:solidFill>
                            <a:schemeClr val="bg2">
                              <a:lumMod val="50000"/>
                            </a:schemeClr>
                          </a:solidFill>
                          <a:latin typeface="Calibri"/>
                          <a:ea typeface="Calibri"/>
                          <a:cs typeface="Calibri"/>
                          <a:sym typeface="Calibri"/>
                        </a:rPr>
                        <a:t>Collaboration with universities to design and deliver certification opportunities and training sessions.</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nchor="ctr"/>
                </a:tc>
                <a:extLst>
                  <a:ext uri="{0D108BD9-81ED-4DB2-BD59-A6C34878D82A}">
                    <a16:rowId xmlns:a16="http://schemas.microsoft.com/office/drawing/2014/main" val="10003"/>
                  </a:ext>
                </a:extLst>
              </a:tr>
            </a:tbl>
          </a:graphicData>
        </a:graphic>
      </p:graphicFrame>
      <p:sp>
        <p:nvSpPr>
          <p:cNvPr id="488" name="Google Shape;488;p53"/>
          <p:cNvSpPr txBox="1"/>
          <p:nvPr/>
        </p:nvSpPr>
        <p:spPr>
          <a:xfrm>
            <a:off x="693023" y="1335676"/>
            <a:ext cx="7686787" cy="1005985"/>
          </a:xfrm>
          <a:prstGeom prst="rect">
            <a:avLst/>
          </a:prstGeom>
          <a:noFill/>
          <a:ln>
            <a:noFill/>
          </a:ln>
        </p:spPr>
        <p:txBody>
          <a:bodyPr spcFirstLastPara="1" wrap="square" lIns="121875" tIns="121875" rIns="121875" bIns="121875" anchor="t" anchorCtr="0">
            <a:noAutofit/>
          </a:bodyPr>
          <a:lstStyle/>
          <a:p>
            <a:pPr marL="0" marR="0" lvl="0" indent="0" algn="l" defTabSz="914400" rtl="0" eaLnBrk="1" fontAlgn="auto" latinLnBrk="0" hangingPunct="1">
              <a:lnSpc>
                <a:spcPct val="100000"/>
              </a:lnSpc>
              <a:spcBef>
                <a:spcPts val="0"/>
              </a:spcBef>
              <a:spcAft>
                <a:spcPts val="0"/>
              </a:spcAft>
              <a:buClr>
                <a:srgbClr val="595959"/>
              </a:buClr>
              <a:buSzPts val="2800"/>
              <a:buFont typeface="Carme"/>
              <a:buNone/>
              <a:tabLst/>
              <a:defRPr/>
            </a:pPr>
            <a:r>
              <a:rPr kumimoji="0" lang="en-US" sz="2400" b="0" i="0" u="none" strike="noStrike" kern="0" cap="none" spc="0" normalizeH="0" baseline="0" noProof="0">
                <a:ln>
                  <a:noFill/>
                </a:ln>
                <a:solidFill>
                  <a:srgbClr val="3A3838"/>
                </a:solidFill>
                <a:effectLst/>
                <a:uLnTx/>
                <a:uFillTx/>
                <a:latin typeface="Calibri"/>
                <a:ea typeface="Calibri"/>
                <a:cs typeface="Calibri"/>
                <a:sym typeface="Calibri"/>
              </a:rPr>
              <a:t>Critical Stakeholders for QI Implementation</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489" name="Google Shape;489;p53"/>
          <p:cNvSpPr txBox="1"/>
          <p:nvPr/>
        </p:nvSpPr>
        <p:spPr>
          <a:xfrm>
            <a:off x="762593" y="566219"/>
            <a:ext cx="7660971" cy="680289"/>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dirty="0">
              <a:ln>
                <a:noFill/>
              </a:ln>
              <a:solidFill>
                <a:srgbClr val="595959"/>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909165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5" name="Google Shape;495;p54"/>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aphicFrame>
        <p:nvGraphicFramePr>
          <p:cNvPr id="496" name="Google Shape;496;p54"/>
          <p:cNvGraphicFramePr/>
          <p:nvPr>
            <p:extLst>
              <p:ext uri="{D42A27DB-BD31-4B8C-83A1-F6EECF244321}">
                <p14:modId xmlns:p14="http://schemas.microsoft.com/office/powerpoint/2010/main" val="3061838051"/>
              </p:ext>
            </p:extLst>
          </p:nvPr>
        </p:nvGraphicFramePr>
        <p:xfrm>
          <a:off x="847164" y="2054610"/>
          <a:ext cx="10497650" cy="3039680"/>
        </p:xfrm>
        <a:graphic>
          <a:graphicData uri="http://schemas.openxmlformats.org/drawingml/2006/table">
            <a:tbl>
              <a:tblPr firstRow="1" bandRow="1">
                <a:noFill/>
              </a:tblPr>
              <a:tblGrid>
                <a:gridCol w="3182725">
                  <a:extLst>
                    <a:ext uri="{9D8B030D-6E8A-4147-A177-3AD203B41FA5}">
                      <a16:colId xmlns:a16="http://schemas.microsoft.com/office/drawing/2014/main" val="20000"/>
                    </a:ext>
                  </a:extLst>
                </a:gridCol>
                <a:gridCol w="3378300">
                  <a:extLst>
                    <a:ext uri="{9D8B030D-6E8A-4147-A177-3AD203B41FA5}">
                      <a16:colId xmlns:a16="http://schemas.microsoft.com/office/drawing/2014/main" val="20001"/>
                    </a:ext>
                  </a:extLst>
                </a:gridCol>
                <a:gridCol w="3936625">
                  <a:extLst>
                    <a:ext uri="{9D8B030D-6E8A-4147-A177-3AD203B41FA5}">
                      <a16:colId xmlns:a16="http://schemas.microsoft.com/office/drawing/2014/main" val="20002"/>
                    </a:ext>
                  </a:extLst>
                </a:gridCol>
              </a:tblGrid>
              <a:tr h="335350">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Stakeholder</a:t>
                      </a:r>
                      <a:endParaRPr/>
                    </a:p>
                  </a:txBody>
                  <a:tcPr marL="91450" marR="91450" marT="45725" marB="45725" anchor="ctr">
                    <a:solidFill>
                      <a:schemeClr val="accent2"/>
                    </a:solidFill>
                  </a:tcPr>
                </a:tc>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Roles</a:t>
                      </a:r>
                      <a:endParaRPr/>
                    </a:p>
                  </a:txBody>
                  <a:tcPr marL="91450" marR="91450" marT="45725" marB="45725" anchor="ctr">
                    <a:solidFill>
                      <a:schemeClr val="accent2"/>
                    </a:solidFill>
                  </a:tcPr>
                </a:tc>
                <a:tc>
                  <a:txBody>
                    <a:bodyPr/>
                    <a:lstStyle/>
                    <a:p>
                      <a:pPr marL="0" marR="0" lvl="0" indent="0" algn="ctr" rtl="0">
                        <a:lnSpc>
                          <a:spcPct val="100000"/>
                        </a:lnSpc>
                        <a:spcBef>
                          <a:spcPts val="0"/>
                        </a:spcBef>
                        <a:spcAft>
                          <a:spcPts val="0"/>
                        </a:spcAft>
                        <a:buNone/>
                      </a:pPr>
                      <a:r>
                        <a:rPr lang="en-US" sz="2000" b="1" u="none" strike="noStrike" cap="none">
                          <a:solidFill>
                            <a:schemeClr val="lt1"/>
                          </a:solidFill>
                          <a:latin typeface="Calibri"/>
                          <a:ea typeface="Calibri"/>
                          <a:cs typeface="Calibri"/>
                          <a:sym typeface="Calibri"/>
                        </a:rPr>
                        <a:t>Involvement</a:t>
                      </a:r>
                      <a:endParaRPr/>
                    </a:p>
                  </a:txBody>
                  <a:tcPr marL="91450" marR="91450" marT="45725" marB="45725" anchor="ctr">
                    <a:solidFill>
                      <a:schemeClr val="accent2"/>
                    </a:solidFill>
                  </a:tcPr>
                </a:tc>
                <a:extLst>
                  <a:ext uri="{0D108BD9-81ED-4DB2-BD59-A6C34878D82A}">
                    <a16:rowId xmlns:a16="http://schemas.microsoft.com/office/drawing/2014/main" val="10000"/>
                  </a:ext>
                </a:extLst>
              </a:tr>
              <a:tr h="14547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solidFill>
                            <a:schemeClr val="bg2">
                              <a:lumMod val="50000"/>
                            </a:schemeClr>
                          </a:solidFill>
                          <a:latin typeface="Calibri"/>
                          <a:ea typeface="Calibri"/>
                          <a:cs typeface="Calibri"/>
                          <a:sym typeface="Calibri"/>
                        </a:rPr>
                        <a:t>Conformity assessment bodies</a:t>
                      </a:r>
                      <a:r>
                        <a:rPr lang="en-US" sz="1800" b="0" u="none" strike="noStrike" cap="none">
                          <a:solidFill>
                            <a:schemeClr val="bg2">
                              <a:lumMod val="50000"/>
                            </a:schemeClr>
                          </a:solidFill>
                          <a:latin typeface="Calibri"/>
                          <a:ea typeface="Calibri"/>
                          <a:cs typeface="Calibri"/>
                          <a:sym typeface="Calibri"/>
                        </a:rPr>
                        <a:t> e.g. Tonga National Qualifications and Accreditation Board</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dirty="0">
                          <a:solidFill>
                            <a:schemeClr val="bg2">
                              <a:lumMod val="50000"/>
                            </a:schemeClr>
                          </a:solidFill>
                          <a:latin typeface="Calibri"/>
                          <a:ea typeface="Calibri"/>
                          <a:cs typeface="Calibri"/>
                          <a:sym typeface="Calibri"/>
                        </a:rPr>
                        <a:t>Responsible for systematically evaluating and certifying solar products against established standards</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solidFill>
                            <a:schemeClr val="bg2">
                              <a:lumMod val="50000"/>
                            </a:schemeClr>
                          </a:solidFill>
                          <a:latin typeface="Calibri"/>
                          <a:ea typeface="Calibri"/>
                          <a:cs typeface="Calibri"/>
                          <a:sym typeface="Calibri"/>
                        </a:rPr>
                        <a:t>Active participation in the formation of a conformity assessment body and adherence to international accreditation standards</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tc>
                <a:extLst>
                  <a:ext uri="{0D108BD9-81ED-4DB2-BD59-A6C34878D82A}">
                    <a16:rowId xmlns:a16="http://schemas.microsoft.com/office/drawing/2014/main" val="10001"/>
                  </a:ext>
                </a:extLst>
              </a:tr>
              <a:tr h="971971">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solidFill>
                            <a:schemeClr val="bg2">
                              <a:lumMod val="50000"/>
                            </a:schemeClr>
                          </a:solidFill>
                          <a:latin typeface="Calibri"/>
                          <a:ea typeface="Calibri"/>
                          <a:cs typeface="Calibri"/>
                          <a:sym typeface="Calibri"/>
                        </a:rPr>
                        <a:t>Certified Testing Laboratories</a:t>
                      </a:r>
                      <a:r>
                        <a:rPr lang="en-US" sz="1800" b="0" u="none" strike="noStrike" cap="none">
                          <a:solidFill>
                            <a:schemeClr val="bg2">
                              <a:lumMod val="50000"/>
                            </a:schemeClr>
                          </a:solidFill>
                          <a:latin typeface="Calibri"/>
                          <a:ea typeface="Calibri"/>
                          <a:cs typeface="Calibri"/>
                          <a:sym typeface="Calibri"/>
                        </a:rPr>
                        <a:t> e.g. PV lab Australia</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solidFill>
                            <a:schemeClr val="bg2">
                              <a:lumMod val="50000"/>
                            </a:schemeClr>
                          </a:solidFill>
                          <a:latin typeface="Calibri"/>
                          <a:ea typeface="Calibri"/>
                          <a:cs typeface="Calibri"/>
                          <a:sym typeface="Calibri"/>
                        </a:rPr>
                        <a:t>Conduct testing for solar PV system components to ensure compliance with standards</a:t>
                      </a:r>
                      <a:endParaRPr sz="1800" b="0" i="0" u="none" strike="noStrike" cap="none">
                        <a:solidFill>
                          <a:schemeClr val="bg2">
                            <a:lumMod val="50000"/>
                          </a:schemeClr>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dirty="0">
                          <a:solidFill>
                            <a:schemeClr val="bg2">
                              <a:lumMod val="50000"/>
                            </a:schemeClr>
                          </a:solidFill>
                          <a:latin typeface="Calibri"/>
                          <a:ea typeface="Calibri"/>
                          <a:cs typeface="Calibri"/>
                          <a:sym typeface="Calibri"/>
                        </a:rPr>
                        <a:t>Collaboration with certified testing laboratories for accreditation and adherence to international testing standards</a:t>
                      </a:r>
                      <a:endParaRPr sz="1800" b="0" i="0" u="none" strike="noStrike" cap="none" dirty="0">
                        <a:solidFill>
                          <a:schemeClr val="bg2">
                            <a:lumMod val="50000"/>
                          </a:schemeClr>
                        </a:solidFill>
                        <a:latin typeface="Calibri"/>
                        <a:ea typeface="Calibri"/>
                        <a:cs typeface="Calibri"/>
                        <a:sym typeface="Calibri"/>
                      </a:endParaRPr>
                    </a:p>
                  </a:txBody>
                  <a:tcPr marL="91450" marR="91450" marT="45725" marB="45725"/>
                </a:tc>
                <a:extLst>
                  <a:ext uri="{0D108BD9-81ED-4DB2-BD59-A6C34878D82A}">
                    <a16:rowId xmlns:a16="http://schemas.microsoft.com/office/drawing/2014/main" val="10002"/>
                  </a:ext>
                </a:extLst>
              </a:tr>
            </a:tbl>
          </a:graphicData>
        </a:graphic>
      </p:graphicFrame>
      <p:sp>
        <p:nvSpPr>
          <p:cNvPr id="497" name="Google Shape;497;p54"/>
          <p:cNvSpPr txBox="1"/>
          <p:nvPr/>
        </p:nvSpPr>
        <p:spPr>
          <a:xfrm>
            <a:off x="693023" y="1335676"/>
            <a:ext cx="7686787" cy="1005985"/>
          </a:xfrm>
          <a:prstGeom prst="rect">
            <a:avLst/>
          </a:prstGeom>
          <a:noFill/>
          <a:ln>
            <a:noFill/>
          </a:ln>
        </p:spPr>
        <p:txBody>
          <a:bodyPr spcFirstLastPara="1" wrap="square" lIns="121875" tIns="121875" rIns="121875" bIns="121875" anchor="t" anchorCtr="0">
            <a:noAutofit/>
          </a:bodyPr>
          <a:lstStyle/>
          <a:p>
            <a:pPr marL="0" marR="0" lvl="0" indent="0" algn="l" defTabSz="914400" rtl="0" eaLnBrk="1" fontAlgn="auto" latinLnBrk="0" hangingPunct="1">
              <a:lnSpc>
                <a:spcPct val="100000"/>
              </a:lnSpc>
              <a:spcBef>
                <a:spcPts val="0"/>
              </a:spcBef>
              <a:spcAft>
                <a:spcPts val="0"/>
              </a:spcAft>
              <a:buClr>
                <a:srgbClr val="595959"/>
              </a:buClr>
              <a:buSzPts val="2800"/>
              <a:buFont typeface="Carme"/>
              <a:buNone/>
              <a:tabLst/>
              <a:defRPr/>
            </a:pPr>
            <a:r>
              <a:rPr kumimoji="0" lang="en-US" sz="2400" b="0" i="0" u="none" strike="noStrike" kern="0" cap="none" spc="0" normalizeH="0" baseline="0" noProof="0" dirty="0">
                <a:ln>
                  <a:noFill/>
                </a:ln>
                <a:solidFill>
                  <a:schemeClr val="bg2">
                    <a:lumMod val="50000"/>
                  </a:schemeClr>
                </a:solidFill>
                <a:effectLst/>
                <a:uLnTx/>
                <a:uFillTx/>
                <a:latin typeface="Calibri"/>
                <a:ea typeface="Calibri"/>
                <a:cs typeface="Calibri"/>
                <a:sym typeface="Calibri"/>
              </a:rPr>
              <a:t>Critical Stakeholders for QI Implementation</a:t>
            </a:r>
            <a:endParaRPr kumimoji="0" sz="1400" b="0" i="0" u="none" strike="noStrike" kern="0" cap="none" spc="0" normalizeH="0" baseline="0" noProof="0" dirty="0">
              <a:ln>
                <a:noFill/>
              </a:ln>
              <a:solidFill>
                <a:schemeClr val="bg2">
                  <a:lumMod val="50000"/>
                </a:schemeClr>
              </a:solidFill>
              <a:effectLst/>
              <a:uLnTx/>
              <a:uFillTx/>
              <a:latin typeface="Arial"/>
              <a:cs typeface="Arial"/>
              <a:sym typeface="Arial"/>
            </a:endParaRPr>
          </a:p>
        </p:txBody>
      </p:sp>
      <p:sp>
        <p:nvSpPr>
          <p:cNvPr id="498" name="Google Shape;498;p54"/>
          <p:cNvSpPr txBox="1"/>
          <p:nvPr/>
        </p:nvSpPr>
        <p:spPr>
          <a:xfrm>
            <a:off x="762593" y="573437"/>
            <a:ext cx="7660971" cy="688312"/>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dirty="0">
              <a:ln>
                <a:noFill/>
              </a:ln>
              <a:solidFill>
                <a:srgbClr val="595959"/>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775578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993CC-3807-BCE7-EC74-5A5960E801F6}"/>
              </a:ext>
            </a:extLst>
          </p:cNvPr>
          <p:cNvSpPr>
            <a:spLocks noGrp="1"/>
          </p:cNvSpPr>
          <p:nvPr>
            <p:ph type="title"/>
          </p:nvPr>
        </p:nvSpPr>
        <p:spPr>
          <a:xfrm>
            <a:off x="1693530" y="2800350"/>
            <a:ext cx="8804940" cy="997769"/>
          </a:xfrm>
        </p:spPr>
        <p:txBody>
          <a:bodyPr/>
          <a:lstStyle/>
          <a:p>
            <a:r>
              <a:rPr lang="en-GB" sz="6600" dirty="0"/>
              <a:t>Questions and Comments</a:t>
            </a:r>
          </a:p>
        </p:txBody>
      </p:sp>
    </p:spTree>
    <p:extLst>
      <p:ext uri="{BB962C8B-B14F-4D97-AF65-F5344CB8AC3E}">
        <p14:creationId xmlns:p14="http://schemas.microsoft.com/office/powerpoint/2010/main" val="629398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F0580-A064-18D2-0B14-B484D09B1E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5C1B92-83FB-BDF8-BC4C-F5CD72610787}"/>
              </a:ext>
            </a:extLst>
          </p:cNvPr>
          <p:cNvSpPr>
            <a:spLocks noGrp="1"/>
          </p:cNvSpPr>
          <p:nvPr>
            <p:ph type="title"/>
          </p:nvPr>
        </p:nvSpPr>
        <p:spPr>
          <a:xfrm>
            <a:off x="7412854" y="1848775"/>
            <a:ext cx="4323426" cy="1769294"/>
          </a:xfrm>
        </p:spPr>
        <p:txBody>
          <a:bodyPr/>
          <a:lstStyle/>
          <a:p>
            <a:r>
              <a:rPr lang="en-GB" sz="6600" dirty="0"/>
              <a:t>THANK YOU</a:t>
            </a:r>
          </a:p>
        </p:txBody>
      </p:sp>
      <p:sp>
        <p:nvSpPr>
          <p:cNvPr id="3" name="Google Shape;121;p30">
            <a:extLst>
              <a:ext uri="{FF2B5EF4-FFF2-40B4-BE49-F238E27FC236}">
                <a16:creationId xmlns:a16="http://schemas.microsoft.com/office/drawing/2014/main" id="{872FAF4B-7D6C-43E9-B810-B91103C7019D}"/>
              </a:ext>
            </a:extLst>
          </p:cNvPr>
          <p:cNvSpPr txBox="1"/>
          <p:nvPr/>
        </p:nvSpPr>
        <p:spPr>
          <a:xfrm>
            <a:off x="307602" y="1539380"/>
            <a:ext cx="5374107" cy="3477835"/>
          </a:xfrm>
          <a:prstGeom prst="rect">
            <a:avLst/>
          </a:prstGeom>
          <a:noFill/>
          <a:ln>
            <a:noFill/>
          </a:ln>
        </p:spPr>
        <p:txBody>
          <a:bodyPr spcFirstLastPara="1" wrap="square" lIns="91425" tIns="45700" rIns="91425" bIns="45700" anchor="t" anchorCtr="0">
            <a:spAutoFit/>
          </a:bodyPr>
          <a:lstStyle/>
          <a:p>
            <a:pPr marR="0" lvl="0" algn="l" defTabSz="914400" rtl="0" eaLnBrk="1" fontAlgn="auto" latinLnBrk="0" hangingPunct="1">
              <a:lnSpc>
                <a:spcPct val="100000"/>
              </a:lnSpc>
              <a:spcBef>
                <a:spcPts val="0"/>
              </a:spcBef>
              <a:spcAft>
                <a:spcPts val="0"/>
              </a:spcAft>
              <a:buClr>
                <a:srgbClr val="000000"/>
              </a:buClr>
              <a:buSzPts val="2000"/>
              <a:tabLst/>
              <a:defRPr/>
            </a:pPr>
            <a:r>
              <a:rPr lang="es-CO" sz="2000" b="1" kern="0" dirty="0" err="1">
                <a:solidFill>
                  <a:schemeClr val="bg2">
                    <a:lumMod val="50000"/>
                  </a:schemeClr>
                </a:solidFill>
                <a:latin typeface="Calibri"/>
                <a:ea typeface="Calibri"/>
                <a:cs typeface="Calibri"/>
                <a:sym typeface="Calibri"/>
              </a:rPr>
              <a:t>Contact</a:t>
            </a:r>
            <a:r>
              <a:rPr lang="es-CO" sz="2000" b="1" kern="0" dirty="0">
                <a:solidFill>
                  <a:schemeClr val="bg2">
                    <a:lumMod val="50000"/>
                  </a:schemeClr>
                </a:solidFill>
                <a:latin typeface="Calibri"/>
                <a:ea typeface="Calibri"/>
                <a:cs typeface="Calibri"/>
                <a:sym typeface="Calibri"/>
              </a:rPr>
              <a:t>:</a:t>
            </a:r>
          </a:p>
          <a:p>
            <a:pPr marR="0" lvl="0" algn="l" defTabSz="914400" rtl="0" eaLnBrk="1" fontAlgn="auto" latinLnBrk="0" hangingPunct="1">
              <a:lnSpc>
                <a:spcPct val="100000"/>
              </a:lnSpc>
              <a:spcBef>
                <a:spcPts val="0"/>
              </a:spcBef>
              <a:spcAft>
                <a:spcPts val="0"/>
              </a:spcAft>
              <a:buClr>
                <a:srgbClr val="000000"/>
              </a:buClr>
              <a:buSzPts val="2000"/>
              <a:tabLst/>
              <a:defRPr/>
            </a:pPr>
            <a:endParaRPr kumimoji="0" lang="es-CO" sz="2000" b="0" i="0" u="none" strike="noStrike" kern="0" cap="none" spc="0" normalizeH="0" baseline="0" noProof="0" dirty="0">
              <a:ln>
                <a:noFill/>
              </a:ln>
              <a:solidFill>
                <a:schemeClr val="bg2">
                  <a:lumMod val="50000"/>
                </a:schemeClr>
              </a:solidFill>
              <a:effectLst/>
              <a:uLnTx/>
              <a:uFillTx/>
              <a:latin typeface="Calibri"/>
              <a:ea typeface="Calibri"/>
              <a:cs typeface="Calibri"/>
              <a:sym typeface="Calibri"/>
            </a:endParaRPr>
          </a:p>
          <a:p>
            <a:pPr marR="0" lvl="0" algn="l" defTabSz="914400" rtl="0" eaLnBrk="1" fontAlgn="auto" latinLnBrk="0" hangingPunct="1">
              <a:lnSpc>
                <a:spcPct val="100000"/>
              </a:lnSpc>
              <a:spcBef>
                <a:spcPts val="0"/>
              </a:spcBef>
              <a:spcAft>
                <a:spcPts val="0"/>
              </a:spcAft>
              <a:buClr>
                <a:srgbClr val="000000"/>
              </a:buClr>
              <a:buSzPts val="2000"/>
              <a:tabLst/>
              <a:defRPr/>
            </a:pPr>
            <a:r>
              <a:rPr lang="es-CO" sz="2000" kern="0" dirty="0">
                <a:solidFill>
                  <a:schemeClr val="bg2">
                    <a:lumMod val="50000"/>
                  </a:schemeClr>
                </a:solidFill>
                <a:latin typeface="Calibri"/>
                <a:ea typeface="Calibri"/>
                <a:cs typeface="Calibri"/>
                <a:sym typeface="Calibri"/>
              </a:rPr>
              <a:t>Regional </a:t>
            </a:r>
            <a:r>
              <a:rPr lang="es-CO" sz="2000" kern="0" dirty="0" err="1">
                <a:solidFill>
                  <a:schemeClr val="bg2">
                    <a:lumMod val="50000"/>
                  </a:schemeClr>
                </a:solidFill>
                <a:latin typeface="Calibri"/>
                <a:ea typeface="Calibri"/>
                <a:cs typeface="Calibri"/>
                <a:sym typeface="Calibri"/>
              </a:rPr>
              <a:t>expert</a:t>
            </a:r>
            <a:r>
              <a:rPr lang="es-CO" sz="2000" kern="0" dirty="0">
                <a:solidFill>
                  <a:schemeClr val="bg2">
                    <a:lumMod val="50000"/>
                  </a:schemeClr>
                </a:solidFill>
                <a:latin typeface="Calibri"/>
                <a:ea typeface="Calibri"/>
                <a:cs typeface="Calibri"/>
                <a:sym typeface="Calibri"/>
              </a:rPr>
              <a:t>: Francis </a:t>
            </a:r>
            <a:r>
              <a:rPr lang="es-CO" sz="2000" kern="0" dirty="0" err="1">
                <a:solidFill>
                  <a:schemeClr val="bg2">
                    <a:lumMod val="50000"/>
                  </a:schemeClr>
                </a:solidFill>
                <a:latin typeface="Calibri"/>
                <a:ea typeface="Calibri"/>
                <a:cs typeface="Calibri"/>
                <a:sym typeface="Calibri"/>
              </a:rPr>
              <a:t>Sakato</a:t>
            </a:r>
            <a:r>
              <a:rPr lang="es-CO" sz="2000" kern="0" dirty="0">
                <a:solidFill>
                  <a:schemeClr val="bg2">
                    <a:lumMod val="50000"/>
                  </a:schemeClr>
                </a:solidFill>
                <a:latin typeface="Calibri"/>
                <a:ea typeface="Calibri"/>
                <a:cs typeface="Calibri"/>
                <a:sym typeface="Calibri"/>
              </a:rPr>
              <a:t> </a:t>
            </a:r>
            <a:r>
              <a:rPr lang="es-CO" sz="2000" kern="0" dirty="0">
                <a:solidFill>
                  <a:schemeClr val="bg2">
                    <a:lumMod val="50000"/>
                  </a:schemeClr>
                </a:solidFill>
                <a:latin typeface="Calibri"/>
                <a:ea typeface="Calibri"/>
                <a:cs typeface="Calibri"/>
                <a:sym typeface="Calibri"/>
                <a:hlinkClick r:id="rId2"/>
              </a:rPr>
              <a:t>francis.sakato@gmail.com</a:t>
            </a:r>
            <a:endParaRPr lang="es-CO" sz="2000" kern="0" dirty="0">
              <a:solidFill>
                <a:schemeClr val="bg2">
                  <a:lumMod val="50000"/>
                </a:schemeClr>
              </a:solidFill>
              <a:latin typeface="Calibri"/>
              <a:ea typeface="Calibri"/>
              <a:cs typeface="Calibri"/>
              <a:sym typeface="Calibri"/>
            </a:endParaRPr>
          </a:p>
          <a:p>
            <a:pPr marR="0" lvl="0" algn="l" defTabSz="914400" rtl="0" eaLnBrk="1" fontAlgn="auto" latinLnBrk="0" hangingPunct="1">
              <a:lnSpc>
                <a:spcPct val="100000"/>
              </a:lnSpc>
              <a:spcBef>
                <a:spcPts val="0"/>
              </a:spcBef>
              <a:spcAft>
                <a:spcPts val="0"/>
              </a:spcAft>
              <a:buClr>
                <a:srgbClr val="000000"/>
              </a:buClr>
              <a:buSzPts val="2000"/>
              <a:tabLst/>
              <a:defRPr/>
            </a:pPr>
            <a:endParaRPr lang="es-CO" sz="2000" kern="0" dirty="0">
              <a:solidFill>
                <a:schemeClr val="bg2">
                  <a:lumMod val="50000"/>
                </a:schemeClr>
              </a:solidFill>
              <a:latin typeface="Calibri"/>
              <a:ea typeface="Calibri"/>
              <a:cs typeface="Calibri"/>
              <a:sym typeface="Calibri"/>
            </a:endParaRPr>
          </a:p>
          <a:p>
            <a:pPr marR="0" lvl="0" algn="l" defTabSz="914400" rtl="0" eaLnBrk="1" fontAlgn="auto" latinLnBrk="0" hangingPunct="1">
              <a:lnSpc>
                <a:spcPct val="100000"/>
              </a:lnSpc>
              <a:spcBef>
                <a:spcPts val="0"/>
              </a:spcBef>
              <a:spcAft>
                <a:spcPts val="0"/>
              </a:spcAft>
              <a:buClr>
                <a:srgbClr val="000000"/>
              </a:buClr>
              <a:buSzPts val="2000"/>
              <a:tabLst/>
              <a:defRPr/>
            </a:pPr>
            <a:r>
              <a:rPr kumimoji="0" lang="es-CO" sz="2000" b="0" i="0" u="none" strike="noStrike" kern="0" cap="none" spc="0" normalizeH="0" baseline="0" noProof="0" dirty="0" err="1">
                <a:ln>
                  <a:noFill/>
                </a:ln>
                <a:solidFill>
                  <a:schemeClr val="bg2">
                    <a:lumMod val="50000"/>
                  </a:schemeClr>
                </a:solidFill>
                <a:effectLst/>
                <a:uLnTx/>
                <a:uFillTx/>
                <a:latin typeface="Calibri"/>
                <a:ea typeface="Calibri"/>
                <a:cs typeface="Calibri"/>
                <a:sym typeface="Calibri"/>
              </a:rPr>
              <a:t>Consultant</a:t>
            </a:r>
            <a:r>
              <a:rPr kumimoji="0" lang="es-CO" sz="2000" b="0" i="0" u="none" strike="noStrike" kern="0" cap="none" spc="0" normalizeH="0" baseline="0" noProof="0" dirty="0">
                <a:ln>
                  <a:noFill/>
                </a:ln>
                <a:solidFill>
                  <a:schemeClr val="bg2">
                    <a:lumMod val="50000"/>
                  </a:schemeClr>
                </a:solidFill>
                <a:effectLst/>
                <a:uLnTx/>
                <a:uFillTx/>
                <a:latin typeface="Calibri"/>
                <a:ea typeface="Calibri"/>
                <a:cs typeface="Calibri"/>
                <a:sym typeface="Calibri"/>
              </a:rPr>
              <a:t>:</a:t>
            </a:r>
            <a:r>
              <a:rPr lang="es-CO" sz="2000" kern="0" dirty="0">
                <a:solidFill>
                  <a:schemeClr val="bg2">
                    <a:lumMod val="50000"/>
                  </a:schemeClr>
                </a:solidFill>
                <a:latin typeface="Calibri"/>
                <a:ea typeface="Calibri"/>
                <a:cs typeface="Calibri"/>
                <a:sym typeface="Calibri"/>
              </a:rPr>
              <a:t> Diego Garcia  </a:t>
            </a:r>
            <a:r>
              <a:rPr lang="es-CO" sz="2000" kern="0" dirty="0">
                <a:solidFill>
                  <a:schemeClr val="bg2">
                    <a:lumMod val="50000"/>
                  </a:schemeClr>
                </a:solidFill>
                <a:latin typeface="Calibri"/>
                <a:ea typeface="Calibri"/>
                <a:cs typeface="Calibri"/>
                <a:sym typeface="Calibri"/>
                <a:hlinkClick r:id="rId3"/>
              </a:rPr>
              <a:t>diego.garcia@microenergy-international.com</a:t>
            </a:r>
            <a:endParaRPr lang="es-CO" sz="2000" kern="0" dirty="0">
              <a:solidFill>
                <a:schemeClr val="bg2">
                  <a:lumMod val="50000"/>
                </a:schemeClr>
              </a:solidFill>
              <a:latin typeface="Calibri"/>
              <a:ea typeface="Calibri"/>
              <a:cs typeface="Calibri"/>
              <a:sym typeface="Calibri"/>
            </a:endParaRPr>
          </a:p>
          <a:p>
            <a:pPr marR="0" lvl="0" algn="l" defTabSz="914400" rtl="0" eaLnBrk="1" fontAlgn="auto" latinLnBrk="0" hangingPunct="1">
              <a:lnSpc>
                <a:spcPct val="100000"/>
              </a:lnSpc>
              <a:spcBef>
                <a:spcPts val="0"/>
              </a:spcBef>
              <a:spcAft>
                <a:spcPts val="0"/>
              </a:spcAft>
              <a:buClr>
                <a:srgbClr val="000000"/>
              </a:buClr>
              <a:buSzPts val="2000"/>
              <a:tabLst/>
              <a:defRPr/>
            </a:pPr>
            <a:endParaRPr lang="es-CO" sz="2000" kern="0" dirty="0">
              <a:solidFill>
                <a:schemeClr val="bg2">
                  <a:lumMod val="50000"/>
                </a:schemeClr>
              </a:solidFill>
              <a:latin typeface="Calibri"/>
              <a:ea typeface="Calibri"/>
              <a:cs typeface="Calibri"/>
              <a:sym typeface="Calibri"/>
            </a:endParaRPr>
          </a:p>
          <a:p>
            <a:pPr marR="0" lvl="0" algn="l" defTabSz="914400" rtl="0" eaLnBrk="1" fontAlgn="auto" latinLnBrk="0" hangingPunct="1">
              <a:lnSpc>
                <a:spcPct val="100000"/>
              </a:lnSpc>
              <a:spcBef>
                <a:spcPts val="0"/>
              </a:spcBef>
              <a:spcAft>
                <a:spcPts val="0"/>
              </a:spcAft>
              <a:buClr>
                <a:srgbClr val="000000"/>
              </a:buClr>
              <a:buSzPts val="2000"/>
              <a:tabLst/>
              <a:defRPr/>
            </a:pPr>
            <a:r>
              <a:rPr lang="es-CO" sz="2000" kern="0" dirty="0" err="1">
                <a:solidFill>
                  <a:schemeClr val="bg2">
                    <a:lumMod val="50000"/>
                  </a:schemeClr>
                </a:solidFill>
                <a:latin typeface="Calibri"/>
                <a:ea typeface="Calibri"/>
                <a:cs typeface="Calibri"/>
                <a:sym typeface="Calibri"/>
              </a:rPr>
              <a:t>Implementing</a:t>
            </a:r>
            <a:r>
              <a:rPr lang="es-CO" sz="2000" kern="0" dirty="0">
                <a:solidFill>
                  <a:schemeClr val="bg2">
                    <a:lumMod val="50000"/>
                  </a:schemeClr>
                </a:solidFill>
                <a:latin typeface="Calibri"/>
                <a:ea typeface="Calibri"/>
                <a:cs typeface="Calibri"/>
                <a:sym typeface="Calibri"/>
              </a:rPr>
              <a:t> </a:t>
            </a:r>
            <a:r>
              <a:rPr lang="es-CO" sz="2000" kern="0" dirty="0" err="1">
                <a:solidFill>
                  <a:schemeClr val="bg2">
                    <a:lumMod val="50000"/>
                  </a:schemeClr>
                </a:solidFill>
                <a:latin typeface="Calibri"/>
                <a:ea typeface="Calibri"/>
                <a:cs typeface="Calibri"/>
                <a:sym typeface="Calibri"/>
              </a:rPr>
              <a:t>partner</a:t>
            </a:r>
            <a:r>
              <a:rPr lang="es-CO" sz="2000" kern="0" dirty="0">
                <a:solidFill>
                  <a:schemeClr val="bg2">
                    <a:lumMod val="50000"/>
                  </a:schemeClr>
                </a:solidFill>
                <a:latin typeface="Calibri"/>
                <a:ea typeface="Calibri"/>
                <a:cs typeface="Calibri"/>
                <a:sym typeface="Calibri"/>
              </a:rPr>
              <a:t>: MicroEnergy International</a:t>
            </a:r>
          </a:p>
          <a:p>
            <a:pPr marR="0" lvl="0" algn="l" defTabSz="914400" rtl="0" eaLnBrk="1" fontAlgn="auto" latinLnBrk="0" hangingPunct="1">
              <a:lnSpc>
                <a:spcPct val="100000"/>
              </a:lnSpc>
              <a:spcBef>
                <a:spcPts val="0"/>
              </a:spcBef>
              <a:spcAft>
                <a:spcPts val="0"/>
              </a:spcAft>
              <a:buClr>
                <a:srgbClr val="000000"/>
              </a:buClr>
              <a:buSzPts val="2000"/>
              <a:tabLst/>
              <a:defRPr/>
            </a:pPr>
            <a:r>
              <a:rPr lang="es-CO" sz="2000" kern="0" dirty="0">
                <a:solidFill>
                  <a:schemeClr val="bg2">
                    <a:lumMod val="50000"/>
                  </a:schemeClr>
                </a:solidFill>
                <a:latin typeface="Calibri"/>
                <a:ea typeface="Calibri"/>
                <a:cs typeface="Calibri"/>
                <a:sym typeface="Calibri"/>
                <a:hlinkClick r:id="rId4"/>
              </a:rPr>
              <a:t>http://www.microenergy-consult.com/</a:t>
            </a:r>
            <a:endParaRPr lang="es-CO" sz="2000" kern="0" dirty="0">
              <a:solidFill>
                <a:schemeClr val="bg2">
                  <a:lumMod val="50000"/>
                </a:schemeClr>
              </a:solidFill>
              <a:latin typeface="Calibri"/>
              <a:ea typeface="Calibri"/>
              <a:cs typeface="Calibri"/>
              <a:sym typeface="Calibri"/>
            </a:endParaRPr>
          </a:p>
          <a:p>
            <a:pPr marR="0" lvl="0" algn="l" defTabSz="914400" rtl="0" eaLnBrk="1" fontAlgn="auto" latinLnBrk="0" hangingPunct="1">
              <a:lnSpc>
                <a:spcPct val="100000"/>
              </a:lnSpc>
              <a:spcBef>
                <a:spcPts val="0"/>
              </a:spcBef>
              <a:spcAft>
                <a:spcPts val="0"/>
              </a:spcAft>
              <a:buClr>
                <a:srgbClr val="000000"/>
              </a:buClr>
              <a:buSzPts val="2000"/>
              <a:tabLst/>
              <a:defRPr/>
            </a:pPr>
            <a:endParaRPr lang="es-CO" sz="2000" kern="0" dirty="0">
              <a:solidFill>
                <a:schemeClr val="bg2">
                  <a:lumMod val="50000"/>
                </a:schemeClr>
              </a:solidFill>
              <a:latin typeface="Calibri"/>
              <a:ea typeface="Calibri"/>
              <a:cs typeface="Calibri"/>
              <a:sym typeface="Calibri"/>
            </a:endParaRPr>
          </a:p>
        </p:txBody>
      </p:sp>
    </p:spTree>
    <p:extLst>
      <p:ext uri="{BB962C8B-B14F-4D97-AF65-F5344CB8AC3E}">
        <p14:creationId xmlns:p14="http://schemas.microsoft.com/office/powerpoint/2010/main" val="2396087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EB3A2-5479-E530-208B-9C06289080BE}"/>
              </a:ext>
            </a:extLst>
          </p:cNvPr>
          <p:cNvSpPr>
            <a:spLocks noGrp="1"/>
          </p:cNvSpPr>
          <p:nvPr>
            <p:ph type="title"/>
          </p:nvPr>
        </p:nvSpPr>
        <p:spPr>
          <a:xfrm>
            <a:off x="5126181" y="3158836"/>
            <a:ext cx="6942170" cy="1120151"/>
          </a:xfrm>
        </p:spPr>
        <p:txBody>
          <a:bodyPr/>
          <a:lstStyle/>
          <a:p>
            <a:r>
              <a:rPr lang="en-GB" dirty="0"/>
              <a:t>Methodology</a:t>
            </a:r>
          </a:p>
        </p:txBody>
      </p:sp>
    </p:spTree>
    <p:extLst>
      <p:ext uri="{BB962C8B-B14F-4D97-AF65-F5344CB8AC3E}">
        <p14:creationId xmlns:p14="http://schemas.microsoft.com/office/powerpoint/2010/main" val="1322692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40" name="Google Shape;340;p39"/>
          <p:cNvSpPr txBox="1">
            <a:spLocks noGrp="1"/>
          </p:cNvSpPr>
          <p:nvPr>
            <p:ph type="ftr" idx="11"/>
          </p:nvPr>
        </p:nvSpPr>
        <p:spPr>
          <a:xfrm>
            <a:off x="3297492" y="6504131"/>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341" name="Google Shape;341;p39"/>
          <p:cNvSpPr txBox="1">
            <a:spLocks noGrp="1"/>
          </p:cNvSpPr>
          <p:nvPr>
            <p:ph type="title"/>
          </p:nvPr>
        </p:nvSpPr>
        <p:spPr>
          <a:xfrm>
            <a:off x="762593" y="551244"/>
            <a:ext cx="7660971" cy="840108"/>
          </a:xfrm>
          <a:prstGeom prst="rect">
            <a:avLst/>
          </a:prstGeom>
          <a:noFill/>
          <a:ln>
            <a:noFill/>
          </a:ln>
        </p:spPr>
        <p:txBody>
          <a:bodyPr spcFirstLastPara="1" wrap="square" lIns="91425" tIns="91425" rIns="91425" bIns="91425" anchor="ctr" anchorCtr="0">
            <a:noAutofit/>
          </a:bodyPr>
          <a:lstStyle/>
          <a:p>
            <a:pPr marL="0" marR="0" lvl="0" indent="0" algn="l" rtl="0">
              <a:lnSpc>
                <a:spcPct val="90000"/>
              </a:lnSpc>
              <a:spcBef>
                <a:spcPts val="0"/>
              </a:spcBef>
              <a:spcAft>
                <a:spcPts val="0"/>
              </a:spcAft>
              <a:buClr>
                <a:schemeClr val="dk1"/>
              </a:buClr>
              <a:buSzPts val="3600"/>
              <a:buFont typeface="Carme"/>
              <a:buNone/>
            </a:pPr>
            <a:r>
              <a:rPr lang="en-US" sz="3200" dirty="0">
                <a:solidFill>
                  <a:schemeClr val="dk2"/>
                </a:solidFill>
              </a:rPr>
              <a:t>Methodology</a:t>
            </a:r>
            <a:endParaRPr sz="3200" dirty="0"/>
          </a:p>
        </p:txBody>
      </p:sp>
      <p:graphicFrame>
        <p:nvGraphicFramePr>
          <p:cNvPr id="342" name="Google Shape;342;p39"/>
          <p:cNvGraphicFramePr/>
          <p:nvPr>
            <p:extLst>
              <p:ext uri="{D42A27DB-BD31-4B8C-83A1-F6EECF244321}">
                <p14:modId xmlns:p14="http://schemas.microsoft.com/office/powerpoint/2010/main" val="946180865"/>
              </p:ext>
            </p:extLst>
          </p:nvPr>
        </p:nvGraphicFramePr>
        <p:xfrm>
          <a:off x="455425" y="1600778"/>
          <a:ext cx="11281150" cy="4724450"/>
        </p:xfrm>
        <a:graphic>
          <a:graphicData uri="http://schemas.openxmlformats.org/drawingml/2006/table">
            <a:tbl>
              <a:tblPr firstRow="1" bandRow="1">
                <a:noFill/>
              </a:tblPr>
              <a:tblGrid>
                <a:gridCol w="2360750">
                  <a:extLst>
                    <a:ext uri="{9D8B030D-6E8A-4147-A177-3AD203B41FA5}">
                      <a16:colId xmlns:a16="http://schemas.microsoft.com/office/drawing/2014/main" val="20000"/>
                    </a:ext>
                  </a:extLst>
                </a:gridCol>
                <a:gridCol w="8920400">
                  <a:extLst>
                    <a:ext uri="{9D8B030D-6E8A-4147-A177-3AD203B41FA5}">
                      <a16:colId xmlns:a16="http://schemas.microsoft.com/office/drawing/2014/main" val="20001"/>
                    </a:ext>
                  </a:extLst>
                </a:gridCol>
              </a:tblGrid>
              <a:tr h="384850">
                <a:tc>
                  <a:txBody>
                    <a:bodyPr/>
                    <a:lstStyle/>
                    <a:p>
                      <a:pPr marL="0" marR="0" lvl="0" indent="0" algn="l" rtl="0">
                        <a:lnSpc>
                          <a:spcPct val="100000"/>
                        </a:lnSpc>
                        <a:spcBef>
                          <a:spcPts val="0"/>
                        </a:spcBef>
                        <a:spcAft>
                          <a:spcPts val="0"/>
                        </a:spcAft>
                        <a:buNone/>
                      </a:pPr>
                      <a:r>
                        <a:rPr lang="en-US" sz="2000" b="0" u="none" strike="noStrike" cap="none">
                          <a:solidFill>
                            <a:schemeClr val="lt1"/>
                          </a:solidFill>
                          <a:latin typeface="Calibri"/>
                          <a:ea typeface="Calibri"/>
                          <a:cs typeface="Calibri"/>
                          <a:sym typeface="Calibri"/>
                        </a:rPr>
                        <a:t>1. Desk research</a:t>
                      </a:r>
                      <a:endParaRPr/>
                    </a:p>
                  </a:txBody>
                  <a:tcPr marL="91450" marR="91450" marT="45725" marB="45725">
                    <a:solidFill>
                      <a:schemeClr val="accent2"/>
                    </a:solidFill>
                  </a:tcPr>
                </a:tc>
                <a:tc>
                  <a:txBody>
                    <a:bodyPr/>
                    <a:lstStyle/>
                    <a:p>
                      <a:pPr marL="285750" marR="0" lvl="1"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Existing International and regional QI frameworks for solar PV</a:t>
                      </a:r>
                      <a:endParaRPr dirty="0">
                        <a:solidFill>
                          <a:schemeClr val="bg2">
                            <a:lumMod val="50000"/>
                          </a:schemeClr>
                        </a:solidFill>
                      </a:endParaRPr>
                    </a:p>
                    <a:p>
                      <a:pPr marL="285750" marR="0" lvl="1"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Existing standards for solar PV products and services</a:t>
                      </a:r>
                      <a:endParaRPr dirty="0">
                        <a:solidFill>
                          <a:schemeClr val="bg2">
                            <a:lumMod val="50000"/>
                          </a:schemeClr>
                        </a:solidFill>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None/>
                      </a:pPr>
                      <a:r>
                        <a:rPr lang="en-US" sz="2000" b="0" u="none" strike="noStrike" cap="none">
                          <a:solidFill>
                            <a:schemeClr val="lt1"/>
                          </a:solidFill>
                          <a:latin typeface="Calibri"/>
                          <a:ea typeface="Calibri"/>
                          <a:cs typeface="Calibri"/>
                          <a:sym typeface="Calibri"/>
                        </a:rPr>
                        <a:t>2. Stakeholder mapping</a:t>
                      </a:r>
                      <a:endParaRPr/>
                    </a:p>
                  </a:txBody>
                  <a:tcPr marL="91450" marR="91450" marT="45725" marB="45725">
                    <a:solidFill>
                      <a:schemeClr val="accent2"/>
                    </a:solidFill>
                  </a:tcPr>
                </a:tc>
                <a:tc>
                  <a:txBody>
                    <a:bodyPr/>
                    <a:lstStyle/>
                    <a:p>
                      <a:pPr marL="285750" marR="0" lvl="0"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Identify and map of key stakeholders in the solar QI process at national, regional, and global levels</a:t>
                      </a:r>
                      <a:endParaRPr dirty="0">
                        <a:solidFill>
                          <a:schemeClr val="bg2">
                            <a:lumMod val="50000"/>
                          </a:schemeClr>
                        </a:solidFill>
                      </a:endParaRPr>
                    </a:p>
                    <a:p>
                      <a:pPr marL="285750" marR="0" lvl="0"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Design interview guides for stakeholder consultations</a:t>
                      </a:r>
                      <a:endParaRPr dirty="0">
                        <a:solidFill>
                          <a:schemeClr val="bg2">
                            <a:lumMod val="50000"/>
                          </a:schemeClr>
                        </a:solidFill>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None/>
                      </a:pPr>
                      <a:r>
                        <a:rPr lang="en-US" sz="2000" b="0" u="none" strike="noStrike" cap="none">
                          <a:solidFill>
                            <a:schemeClr val="lt1"/>
                          </a:solidFill>
                          <a:latin typeface="Calibri"/>
                          <a:ea typeface="Calibri"/>
                          <a:cs typeface="Calibri"/>
                          <a:sym typeface="Calibri"/>
                        </a:rPr>
                        <a:t>3. Data collection</a:t>
                      </a:r>
                      <a:endParaRPr/>
                    </a:p>
                  </a:txBody>
                  <a:tcPr marL="91450" marR="91450" marT="45725" marB="45725">
                    <a:solidFill>
                      <a:schemeClr val="accent2"/>
                    </a:solidFill>
                  </a:tcPr>
                </a:tc>
                <a:tc>
                  <a:txBody>
                    <a:bodyPr/>
                    <a:lstStyle/>
                    <a:p>
                      <a:pPr marL="285750" marR="0" lvl="0"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Engage stakeholders through interviews</a:t>
                      </a:r>
                      <a:endParaRPr dirty="0">
                        <a:solidFill>
                          <a:schemeClr val="bg2">
                            <a:lumMod val="50000"/>
                          </a:schemeClr>
                        </a:solidFill>
                      </a:endParaRPr>
                    </a:p>
                    <a:p>
                      <a:pPr marL="285750" marR="0" lvl="0"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Collect data on existing local and regional solar QI frameworks, compliance with international standards, and stakeholder perspectives.</a:t>
                      </a:r>
                      <a:endParaRPr dirty="0">
                        <a:solidFill>
                          <a:schemeClr val="bg2">
                            <a:lumMod val="50000"/>
                          </a:schemeClr>
                        </a:solidFill>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None/>
                      </a:pPr>
                      <a:r>
                        <a:rPr lang="en-US" sz="2000" b="0" u="none" strike="noStrike" cap="none">
                          <a:solidFill>
                            <a:schemeClr val="lt1"/>
                          </a:solidFill>
                          <a:latin typeface="Calibri"/>
                          <a:ea typeface="Calibri"/>
                          <a:cs typeface="Calibri"/>
                          <a:sym typeface="Calibri"/>
                        </a:rPr>
                        <a:t>4. Gap analysis and conformity check</a:t>
                      </a:r>
                      <a:endParaRPr/>
                    </a:p>
                  </a:txBody>
                  <a:tcPr marL="91450" marR="91450" marT="45725" marB="45725">
                    <a:solidFill>
                      <a:schemeClr val="accent2"/>
                    </a:solidFill>
                  </a:tcPr>
                </a:tc>
                <a:tc>
                  <a:txBody>
                    <a:bodyPr/>
                    <a:lstStyle/>
                    <a:p>
                      <a:pPr marL="285750" marR="0" lvl="0"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Identify discrepancies between existing practices and international standards.</a:t>
                      </a:r>
                      <a:endParaRPr dirty="0">
                        <a:solidFill>
                          <a:schemeClr val="bg2">
                            <a:lumMod val="50000"/>
                          </a:schemeClr>
                        </a:solidFill>
                      </a:endParaRPr>
                    </a:p>
                    <a:p>
                      <a:pPr marL="285750" marR="0" lvl="0"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Conduct a conformity check of local practices and frameworks against international requirements</a:t>
                      </a:r>
                      <a:endParaRPr dirty="0">
                        <a:solidFill>
                          <a:schemeClr val="bg2">
                            <a:lumMod val="50000"/>
                          </a:schemeClr>
                        </a:solidFill>
                      </a:endParaRPr>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None/>
                      </a:pPr>
                      <a:r>
                        <a:rPr lang="en-US" sz="2000" b="0" u="none" strike="noStrike" cap="none">
                          <a:solidFill>
                            <a:schemeClr val="lt1"/>
                          </a:solidFill>
                          <a:latin typeface="Calibri"/>
                          <a:ea typeface="Calibri"/>
                          <a:cs typeface="Calibri"/>
                          <a:sym typeface="Calibri"/>
                        </a:rPr>
                        <a:t>5. Recommendation Formulation</a:t>
                      </a:r>
                      <a:endParaRPr/>
                    </a:p>
                  </a:txBody>
                  <a:tcPr marL="91450" marR="91450" marT="45725" marB="45725">
                    <a:solidFill>
                      <a:schemeClr val="accent2"/>
                    </a:solidFill>
                  </a:tcPr>
                </a:tc>
                <a:tc>
                  <a:txBody>
                    <a:bodyPr/>
                    <a:lstStyle/>
                    <a:p>
                      <a:pPr marL="285750" marR="0" lvl="0"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Design recommendations for the design of an effective solar QI framework.</a:t>
                      </a:r>
                      <a:endParaRPr dirty="0">
                        <a:solidFill>
                          <a:schemeClr val="bg2">
                            <a:lumMod val="50000"/>
                          </a:schemeClr>
                        </a:solidFill>
                      </a:endParaRPr>
                    </a:p>
                    <a:p>
                      <a:pPr marL="285750" marR="0" lvl="0"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Consider best practices from international frameworks and methodologies.</a:t>
                      </a:r>
                      <a:endParaRPr dirty="0">
                        <a:solidFill>
                          <a:schemeClr val="bg2">
                            <a:lumMod val="50000"/>
                          </a:schemeClr>
                        </a:solidFill>
                      </a:endParaRPr>
                    </a:p>
                    <a:p>
                      <a:pPr marL="285750" marR="0" lvl="0" indent="-285750" algn="l" rtl="0">
                        <a:lnSpc>
                          <a:spcPct val="100000"/>
                        </a:lnSpc>
                        <a:spcBef>
                          <a:spcPts val="0"/>
                        </a:spcBef>
                        <a:spcAft>
                          <a:spcPts val="0"/>
                        </a:spcAft>
                        <a:buClr>
                          <a:srgbClr val="000000"/>
                        </a:buClr>
                        <a:buSzPts val="2000"/>
                        <a:buFont typeface="Arial"/>
                        <a:buChar char="•"/>
                      </a:pPr>
                      <a:r>
                        <a:rPr lang="en-US" sz="2000" b="0" i="0" u="none" strike="noStrike" cap="none" dirty="0">
                          <a:solidFill>
                            <a:schemeClr val="bg2">
                              <a:lumMod val="50000"/>
                            </a:schemeClr>
                          </a:solidFill>
                          <a:latin typeface="Calibri"/>
                          <a:ea typeface="Calibri"/>
                          <a:cs typeface="Calibri"/>
                          <a:sym typeface="Calibri"/>
                        </a:rPr>
                        <a:t>Integrate insights from stakeholder engagements and gap analysis.</a:t>
                      </a:r>
                      <a:endParaRPr dirty="0">
                        <a:solidFill>
                          <a:schemeClr val="bg2">
                            <a:lumMod val="50000"/>
                          </a:schemeClr>
                        </a:solidFill>
                      </a:endParaRPr>
                    </a:p>
                  </a:txBody>
                  <a:tcPr marL="91450" marR="91450" marT="45725" marB="45725"/>
                </a:tc>
                <a:extLst>
                  <a:ext uri="{0D108BD9-81ED-4DB2-BD59-A6C34878D82A}">
                    <a16:rowId xmlns:a16="http://schemas.microsoft.com/office/drawing/2014/main" val="10004"/>
                  </a:ext>
                </a:extLst>
              </a:tr>
            </a:tbl>
          </a:graphicData>
        </a:graphic>
      </p:graphicFrame>
      <p:sp>
        <p:nvSpPr>
          <p:cNvPr id="2" name="Slide Number Placeholder 1">
            <a:extLst>
              <a:ext uri="{FF2B5EF4-FFF2-40B4-BE49-F238E27FC236}">
                <a16:creationId xmlns:a16="http://schemas.microsoft.com/office/drawing/2014/main" id="{D33C267E-9034-AFA6-B4AE-3C466C4A4316}"/>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smtClean="0">
                <a:ln>
                  <a:noFill/>
                </a:ln>
                <a:solidFill>
                  <a:srgbClr val="F2F2F2"/>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4</a:t>
            </a:fld>
            <a:endParaRPr kumimoji="0" lang="en-US"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473944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9" name="Google Shape;349;p40"/>
          <p:cNvSpPr txBox="1">
            <a:spLocks noGrp="1"/>
          </p:cNvSpPr>
          <p:nvPr>
            <p:ph type="ftr" idx="11"/>
          </p:nvPr>
        </p:nvSpPr>
        <p:spPr>
          <a:xfrm>
            <a:off x="3297492" y="6504131"/>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dirty="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dirty="0">
              <a:ln>
                <a:noFill/>
              </a:ln>
              <a:solidFill>
                <a:srgbClr val="F2F2F2"/>
              </a:solidFill>
              <a:effectLst/>
              <a:uLnTx/>
              <a:uFillTx/>
              <a:latin typeface="Calibri"/>
              <a:ea typeface="Calibri"/>
              <a:cs typeface="Calibri"/>
              <a:sym typeface="Calibri"/>
            </a:endParaRPr>
          </a:p>
        </p:txBody>
      </p:sp>
      <p:sp>
        <p:nvSpPr>
          <p:cNvPr id="350" name="Google Shape;350;p40"/>
          <p:cNvSpPr txBox="1">
            <a:spLocks noGrp="1"/>
          </p:cNvSpPr>
          <p:nvPr>
            <p:ph type="title"/>
          </p:nvPr>
        </p:nvSpPr>
        <p:spPr>
          <a:xfrm>
            <a:off x="762593" y="541121"/>
            <a:ext cx="7660971" cy="705387"/>
          </a:xfrm>
          <a:prstGeom prst="rect">
            <a:avLst/>
          </a:prstGeom>
          <a:noFill/>
          <a:ln>
            <a:noFill/>
          </a:ln>
        </p:spPr>
        <p:txBody>
          <a:bodyPr spcFirstLastPara="1" wrap="square" lIns="91425" tIns="91425" rIns="91425" bIns="91425" anchor="ctr" anchorCtr="0">
            <a:noAutofit/>
          </a:bodyPr>
          <a:lstStyle/>
          <a:p>
            <a:pPr marL="0" marR="0" lvl="0" indent="0" algn="l" rtl="0">
              <a:lnSpc>
                <a:spcPct val="90000"/>
              </a:lnSpc>
              <a:spcBef>
                <a:spcPts val="0"/>
              </a:spcBef>
              <a:spcAft>
                <a:spcPts val="0"/>
              </a:spcAft>
              <a:buClr>
                <a:schemeClr val="dk1"/>
              </a:buClr>
              <a:buSzPts val="3600"/>
              <a:buFont typeface="Carme"/>
              <a:buNone/>
            </a:pPr>
            <a:r>
              <a:rPr lang="en-US" sz="3200" dirty="0">
                <a:solidFill>
                  <a:schemeClr val="dk2"/>
                </a:solidFill>
              </a:rPr>
              <a:t>Methodology</a:t>
            </a:r>
            <a:endParaRPr sz="3200" dirty="0"/>
          </a:p>
        </p:txBody>
      </p:sp>
      <p:pic>
        <p:nvPicPr>
          <p:cNvPr id="351" name="Google Shape;351;p40"/>
          <p:cNvPicPr preferRelativeResize="0"/>
          <p:nvPr/>
        </p:nvPicPr>
        <p:blipFill rotWithShape="1">
          <a:blip r:embed="rId3">
            <a:alphaModFix/>
          </a:blip>
          <a:srcRect l="40" t="9256" r="31058"/>
          <a:stretch/>
        </p:blipFill>
        <p:spPr>
          <a:xfrm>
            <a:off x="6015776" y="2001588"/>
            <a:ext cx="4103050" cy="3785652"/>
          </a:xfrm>
          <a:prstGeom prst="rect">
            <a:avLst/>
          </a:prstGeom>
          <a:noFill/>
          <a:ln>
            <a:noFill/>
          </a:ln>
        </p:spPr>
      </p:pic>
      <p:sp>
        <p:nvSpPr>
          <p:cNvPr id="352" name="Google Shape;352;p40"/>
          <p:cNvSpPr txBox="1">
            <a:spLocks noGrp="1"/>
          </p:cNvSpPr>
          <p:nvPr>
            <p:ph type="body" idx="1"/>
          </p:nvPr>
        </p:nvSpPr>
        <p:spPr>
          <a:xfrm>
            <a:off x="7719422" y="1316376"/>
            <a:ext cx="3694674" cy="647023"/>
          </a:xfrm>
          <a:prstGeom prst="rect">
            <a:avLst/>
          </a:prstGeom>
          <a:noFill/>
          <a:ln>
            <a:noFill/>
          </a:ln>
        </p:spPr>
        <p:txBody>
          <a:bodyPr spcFirstLastPara="1" wrap="square" lIns="91425" tIns="91425" rIns="91425" bIns="91425" anchor="t" anchorCtr="0">
            <a:noAutofit/>
          </a:bodyPr>
          <a:lstStyle/>
          <a:p>
            <a:pPr marL="114300" lvl="0" indent="0" algn="l" rtl="0">
              <a:lnSpc>
                <a:spcPct val="90000"/>
              </a:lnSpc>
              <a:spcBef>
                <a:spcPts val="1000"/>
              </a:spcBef>
              <a:spcAft>
                <a:spcPts val="0"/>
              </a:spcAft>
              <a:buSzPts val="2800"/>
              <a:buNone/>
            </a:pPr>
            <a:r>
              <a:rPr lang="en-US" dirty="0">
                <a:solidFill>
                  <a:srgbClr val="1D1B1B"/>
                </a:solidFill>
              </a:rPr>
              <a:t>Stakeholder mapping</a:t>
            </a:r>
            <a:endParaRPr dirty="0">
              <a:solidFill>
                <a:srgbClr val="1D1B1B"/>
              </a:solidFill>
            </a:endParaRPr>
          </a:p>
        </p:txBody>
      </p:sp>
      <p:sp>
        <p:nvSpPr>
          <p:cNvPr id="353" name="Google Shape;353;p40"/>
          <p:cNvSpPr txBox="1"/>
          <p:nvPr/>
        </p:nvSpPr>
        <p:spPr>
          <a:xfrm>
            <a:off x="344129" y="1475935"/>
            <a:ext cx="5530198" cy="2585283"/>
          </a:xfrm>
          <a:prstGeom prst="rect">
            <a:avLst/>
          </a:prstGeom>
          <a:noFill/>
          <a:ln>
            <a:noFill/>
          </a:ln>
        </p:spPr>
        <p:txBody>
          <a:bodyPr spcFirstLastPara="1" wrap="square" lIns="91425" tIns="45700" rIns="91425" bIns="45700" anchor="t" anchorCtr="0">
            <a:spAutoFit/>
          </a:bodyPr>
          <a:lstStyle/>
          <a:p>
            <a:pPr marL="0" marR="0" lvl="1"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000000"/>
                </a:solidFill>
                <a:effectLst/>
                <a:uLnTx/>
                <a:uFillTx/>
                <a:latin typeface="Calibri"/>
                <a:ea typeface="Calibri"/>
                <a:cs typeface="Calibri"/>
                <a:sym typeface="Calibri"/>
              </a:rPr>
              <a:t>The SPC consists of various partner states and territories, reflecting a wide range of stakeholders, including </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7" indent="-34290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Governmental entities</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7" indent="-34290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Regulatory authorities </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7" indent="-34290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Private sector entities </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7" indent="-34290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Civil society </a:t>
            </a:r>
            <a:r>
              <a:rPr kumimoji="0" lang="en-US" sz="1800" b="0" i="0" u="none" strike="noStrike" kern="0" cap="none" spc="0" normalizeH="0" baseline="0" noProof="0" dirty="0" err="1">
                <a:ln>
                  <a:noFill/>
                </a:ln>
                <a:solidFill>
                  <a:srgbClr val="000000"/>
                </a:solidFill>
                <a:effectLst/>
                <a:uLnTx/>
                <a:uFillTx/>
                <a:latin typeface="Calibri"/>
                <a:ea typeface="Calibri"/>
                <a:cs typeface="Calibri"/>
                <a:sym typeface="Calibri"/>
              </a:rPr>
              <a:t>organisations</a:t>
            </a: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0" marR="0" lvl="7"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A total of </a:t>
            </a:r>
            <a:r>
              <a:rPr kumimoji="0" lang="en-US" sz="1800" b="1" i="0" u="none" strike="noStrike" kern="0" cap="none" spc="0" normalizeH="0" baseline="0" noProof="0" dirty="0">
                <a:ln>
                  <a:noFill/>
                </a:ln>
                <a:solidFill>
                  <a:srgbClr val="000000"/>
                </a:solidFill>
                <a:effectLst/>
                <a:uLnTx/>
                <a:uFillTx/>
                <a:latin typeface="Calibri"/>
                <a:ea typeface="Calibri"/>
                <a:cs typeface="Calibri"/>
                <a:sym typeface="Calibri"/>
              </a:rPr>
              <a:t>54</a:t>
            </a: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 stakeholders were identified</a:t>
            </a:r>
            <a:r>
              <a:rPr lang="en-US" kern="0" dirty="0">
                <a:solidFill>
                  <a:srgbClr val="000000"/>
                </a:solidFill>
                <a:latin typeface="Calibri"/>
                <a:ea typeface="Calibri"/>
                <a:cs typeface="Calibri"/>
                <a:sym typeface="Calibri"/>
              </a:rPr>
              <a:t>, </a:t>
            </a:r>
            <a:r>
              <a:rPr kumimoji="0" lang="en-US" sz="1800" b="1" i="0" u="none" strike="noStrike" kern="0" cap="none" spc="0" normalizeH="0" baseline="0" noProof="0" dirty="0">
                <a:ln>
                  <a:noFill/>
                </a:ln>
                <a:solidFill>
                  <a:srgbClr val="000000"/>
                </a:solidFill>
                <a:effectLst/>
                <a:uLnTx/>
                <a:uFillTx/>
                <a:latin typeface="Calibri"/>
                <a:ea typeface="Calibri"/>
                <a:cs typeface="Calibri"/>
                <a:sym typeface="Calibri"/>
              </a:rPr>
              <a:t>11</a:t>
            </a: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 key stakeholders participated</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354" name="Google Shape;354;p40"/>
          <p:cNvSpPr txBox="1"/>
          <p:nvPr/>
        </p:nvSpPr>
        <p:spPr>
          <a:xfrm>
            <a:off x="344129" y="4012894"/>
            <a:ext cx="5671647" cy="2031285"/>
          </a:xfrm>
          <a:prstGeom prst="rect">
            <a:avLst/>
          </a:prstGeom>
          <a:noFill/>
          <a:ln>
            <a:noFill/>
          </a:ln>
        </p:spPr>
        <p:txBody>
          <a:bodyPr spcFirstLastPara="1" wrap="square" lIns="91425" tIns="45700" rIns="91425" bIns="45700" anchor="t" anchorCtr="0">
            <a:spAutoFit/>
          </a:bodyPr>
          <a:lstStyle/>
          <a:p>
            <a:pPr marL="0" marR="0" lvl="1"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000000"/>
                </a:solidFill>
                <a:effectLst/>
                <a:uLnTx/>
                <a:uFillTx/>
                <a:latin typeface="Calibri"/>
                <a:ea typeface="Calibri"/>
                <a:cs typeface="Calibri"/>
                <a:sym typeface="Calibri"/>
              </a:rPr>
              <a:t>Gender, digitalization and climate change adaptation </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7" indent="-34290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SPC revives the Pacific Energy and Gender Network with PEGSAP 2020–2030, promoting women's role in clean energy.</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7" indent="-342900"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UN Women &amp; UNDP train Kadavu women as solar engineers through the Rural Women Light Up the Pacific </a:t>
            </a:r>
            <a:r>
              <a:rPr kumimoji="0" lang="en-US" sz="1800" b="0" i="0" u="none" strike="noStrike" kern="0" cap="none" spc="0" normalizeH="0" baseline="0" noProof="0" dirty="0" err="1">
                <a:ln>
                  <a:noFill/>
                </a:ln>
                <a:solidFill>
                  <a:srgbClr val="000000"/>
                </a:solidFill>
                <a:effectLst/>
                <a:uLnTx/>
                <a:uFillTx/>
                <a:latin typeface="Calibri"/>
                <a:ea typeface="Calibri"/>
                <a:cs typeface="Calibri"/>
                <a:sym typeface="Calibri"/>
              </a:rPr>
              <a:t>Programme</a:t>
            </a:r>
            <a:r>
              <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rPr>
              <a:t>.</a:t>
            </a:r>
            <a:endParaRPr kumimoji="0" sz="18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356" name="Google Shape;356;p40" descr="A screen shot of a cell phone"/>
          <p:cNvPicPr preferRelativeResize="0"/>
          <p:nvPr/>
        </p:nvPicPr>
        <p:blipFill rotWithShape="1">
          <a:blip r:embed="rId4">
            <a:alphaModFix/>
          </a:blip>
          <a:srcRect l="1882" t="1445" r="1671" b="1271"/>
          <a:stretch/>
        </p:blipFill>
        <p:spPr>
          <a:xfrm>
            <a:off x="10169551" y="2815031"/>
            <a:ext cx="1873440" cy="2492374"/>
          </a:xfrm>
          <a:prstGeom prst="rect">
            <a:avLst/>
          </a:prstGeom>
          <a:noFill/>
          <a:ln>
            <a:noFill/>
          </a:ln>
        </p:spPr>
      </p:pic>
      <p:sp>
        <p:nvSpPr>
          <p:cNvPr id="2" name="Slide Number Placeholder 1">
            <a:extLst>
              <a:ext uri="{FF2B5EF4-FFF2-40B4-BE49-F238E27FC236}">
                <a16:creationId xmlns:a16="http://schemas.microsoft.com/office/drawing/2014/main" id="{5DB3DE0E-93B7-B72A-359E-EDE3EC4507E3}"/>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smtClean="0">
                <a:ln>
                  <a:noFill/>
                </a:ln>
                <a:solidFill>
                  <a:srgbClr val="F2F2F2"/>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5</a:t>
            </a:fld>
            <a:endParaRPr kumimoji="0" lang="en-US"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952915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2" name="Google Shape;362;p41"/>
          <p:cNvSpPr txBox="1">
            <a:spLocks noGrp="1"/>
          </p:cNvSpPr>
          <p:nvPr>
            <p:ph type="ftr" idx="11"/>
          </p:nvPr>
        </p:nvSpPr>
        <p:spPr>
          <a:xfrm>
            <a:off x="3297492" y="6504131"/>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
        <p:nvSpPr>
          <p:cNvPr id="363" name="Google Shape;363;p41"/>
          <p:cNvSpPr txBox="1">
            <a:spLocks noGrp="1"/>
          </p:cNvSpPr>
          <p:nvPr>
            <p:ph type="title"/>
          </p:nvPr>
        </p:nvSpPr>
        <p:spPr>
          <a:xfrm>
            <a:off x="300667" y="1195981"/>
            <a:ext cx="7660971" cy="840108"/>
          </a:xfrm>
          <a:prstGeom prst="rect">
            <a:avLst/>
          </a:prstGeom>
          <a:noFill/>
          <a:ln>
            <a:noFill/>
          </a:ln>
        </p:spPr>
        <p:txBody>
          <a:bodyPr spcFirstLastPara="1" wrap="square" lIns="91425" tIns="91425" rIns="91425" bIns="91425" anchor="ctr" anchorCtr="0">
            <a:noAutofit/>
          </a:bodyPr>
          <a:lstStyle/>
          <a:p>
            <a:pPr marL="0" marR="0" lvl="0" indent="0" algn="l" rtl="0">
              <a:lnSpc>
                <a:spcPct val="90000"/>
              </a:lnSpc>
              <a:spcBef>
                <a:spcPts val="0"/>
              </a:spcBef>
              <a:spcAft>
                <a:spcPts val="0"/>
              </a:spcAft>
              <a:buClr>
                <a:schemeClr val="dk1"/>
              </a:buClr>
              <a:buSzPts val="3600"/>
              <a:buFont typeface="Carme"/>
              <a:buNone/>
            </a:pPr>
            <a:r>
              <a:rPr lang="en-US" sz="2400" dirty="0">
                <a:solidFill>
                  <a:schemeClr val="dk2"/>
                </a:solidFill>
              </a:rPr>
              <a:t>List of Stakeholders Interviewed</a:t>
            </a:r>
            <a:endParaRPr sz="2400" dirty="0">
              <a:solidFill>
                <a:srgbClr val="2C2C2C"/>
              </a:solidFill>
            </a:endParaRPr>
          </a:p>
        </p:txBody>
      </p:sp>
      <p:graphicFrame>
        <p:nvGraphicFramePr>
          <p:cNvPr id="364" name="Google Shape;364;p41"/>
          <p:cNvGraphicFramePr/>
          <p:nvPr>
            <p:extLst>
              <p:ext uri="{D42A27DB-BD31-4B8C-83A1-F6EECF244321}">
                <p14:modId xmlns:p14="http://schemas.microsoft.com/office/powerpoint/2010/main" val="1260140368"/>
              </p:ext>
            </p:extLst>
          </p:nvPr>
        </p:nvGraphicFramePr>
        <p:xfrm>
          <a:off x="300667" y="1795134"/>
          <a:ext cx="11590675" cy="3932030"/>
        </p:xfrm>
        <a:graphic>
          <a:graphicData uri="http://schemas.openxmlformats.org/drawingml/2006/table">
            <a:tbl>
              <a:tblPr firstRow="1" bandRow="1">
                <a:noFill/>
              </a:tblPr>
              <a:tblGrid>
                <a:gridCol w="445057">
                  <a:extLst>
                    <a:ext uri="{9D8B030D-6E8A-4147-A177-3AD203B41FA5}">
                      <a16:colId xmlns:a16="http://schemas.microsoft.com/office/drawing/2014/main" val="20000"/>
                    </a:ext>
                  </a:extLst>
                </a:gridCol>
                <a:gridCol w="8813593">
                  <a:extLst>
                    <a:ext uri="{9D8B030D-6E8A-4147-A177-3AD203B41FA5}">
                      <a16:colId xmlns:a16="http://schemas.microsoft.com/office/drawing/2014/main" val="20001"/>
                    </a:ext>
                  </a:extLst>
                </a:gridCol>
                <a:gridCol w="2332025">
                  <a:extLst>
                    <a:ext uri="{9D8B030D-6E8A-4147-A177-3AD203B41FA5}">
                      <a16:colId xmlns:a16="http://schemas.microsoft.com/office/drawing/2014/main" val="20002"/>
                    </a:ext>
                  </a:extLst>
                </a:gridCol>
              </a:tblGrid>
              <a:tr h="295698">
                <a:tc>
                  <a:txBody>
                    <a:bodyPr/>
                    <a:lstStyle/>
                    <a:p>
                      <a:pPr marL="0" marR="0" lvl="0" indent="0" algn="l" rtl="0">
                        <a:lnSpc>
                          <a:spcPct val="100000"/>
                        </a:lnSpc>
                        <a:spcBef>
                          <a:spcPts val="0"/>
                        </a:spcBef>
                        <a:spcAft>
                          <a:spcPts val="0"/>
                        </a:spcAft>
                        <a:buNone/>
                      </a:pPr>
                      <a:r>
                        <a:rPr lang="en-US" sz="1600" b="1" u="none" strike="noStrike" cap="none" dirty="0">
                          <a:solidFill>
                            <a:schemeClr val="lt1"/>
                          </a:solidFill>
                          <a:latin typeface="Calibri"/>
                          <a:ea typeface="Calibri"/>
                          <a:cs typeface="Calibri"/>
                          <a:sym typeface="Calibri"/>
                        </a:rPr>
                        <a:t>#</a:t>
                      </a:r>
                      <a:endParaRPr sz="1600" dirty="0"/>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solidFill>
                      <a:schemeClr val="accent2"/>
                    </a:solidFill>
                  </a:tcPr>
                </a:tc>
                <a:tc>
                  <a:txBody>
                    <a:bodyPr/>
                    <a:lstStyle/>
                    <a:p>
                      <a:pPr marL="0" marR="0" lvl="0" indent="0" algn="l" rtl="0">
                        <a:lnSpc>
                          <a:spcPct val="100000"/>
                        </a:lnSpc>
                        <a:spcBef>
                          <a:spcPts val="0"/>
                        </a:spcBef>
                        <a:spcAft>
                          <a:spcPts val="0"/>
                        </a:spcAft>
                        <a:buNone/>
                      </a:pPr>
                      <a:r>
                        <a:rPr lang="en-US" sz="1600" b="1" u="none" strike="noStrike" cap="none" dirty="0">
                          <a:solidFill>
                            <a:schemeClr val="lt1"/>
                          </a:solidFill>
                          <a:latin typeface="Calibri"/>
                          <a:ea typeface="Calibri"/>
                          <a:cs typeface="Calibri"/>
                          <a:sym typeface="Calibri"/>
                        </a:rPr>
                        <a:t>Stakeholder</a:t>
                      </a:r>
                      <a:endParaRPr sz="1600" dirty="0"/>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solidFill>
                      <a:schemeClr val="accent2"/>
                    </a:solidFill>
                  </a:tcPr>
                </a:tc>
                <a:tc>
                  <a:txBody>
                    <a:bodyPr/>
                    <a:lstStyle/>
                    <a:p>
                      <a:pPr marL="0" marR="0" lvl="0" indent="0" algn="l" rtl="0">
                        <a:lnSpc>
                          <a:spcPct val="100000"/>
                        </a:lnSpc>
                        <a:spcBef>
                          <a:spcPts val="0"/>
                        </a:spcBef>
                        <a:spcAft>
                          <a:spcPts val="0"/>
                        </a:spcAft>
                        <a:buNone/>
                      </a:pPr>
                      <a:r>
                        <a:rPr lang="en-US" sz="1600" b="1" u="none" strike="noStrike" cap="none">
                          <a:solidFill>
                            <a:schemeClr val="lt1"/>
                          </a:solidFill>
                          <a:latin typeface="Calibri"/>
                          <a:ea typeface="Calibri"/>
                          <a:cs typeface="Calibri"/>
                          <a:sym typeface="Calibri"/>
                        </a:rPr>
                        <a:t>Date of Interview</a:t>
                      </a:r>
                      <a:endParaRPr sz="1600"/>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r h="295698">
                <a:tc>
                  <a:txBody>
                    <a:bodyPr/>
                    <a:lstStyle/>
                    <a:p>
                      <a:pPr marL="0" marR="0" lvl="0" indent="0" algn="l" rtl="0">
                        <a:lnSpc>
                          <a:spcPct val="100000"/>
                        </a:lnSpc>
                        <a:spcBef>
                          <a:spcPts val="0"/>
                        </a:spcBef>
                        <a:spcAft>
                          <a:spcPts val="0"/>
                        </a:spcAft>
                        <a:buNone/>
                      </a:pPr>
                      <a:r>
                        <a:rPr lang="en-US" sz="1600" u="none" strike="noStrike" cap="none" dirty="0">
                          <a:solidFill>
                            <a:schemeClr val="bg2">
                              <a:lumMod val="50000"/>
                            </a:schemeClr>
                          </a:solidFill>
                          <a:latin typeface="Calibri"/>
                          <a:ea typeface="Calibri"/>
                          <a:cs typeface="Calibri"/>
                          <a:sym typeface="Calibri"/>
                        </a:rPr>
                        <a:t>1</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solidFill>
                            <a:schemeClr val="bg2">
                              <a:lumMod val="50000"/>
                            </a:schemeClr>
                          </a:solidFill>
                          <a:latin typeface="Calibri"/>
                          <a:ea typeface="Calibri"/>
                          <a:cs typeface="Calibri"/>
                          <a:sym typeface="Calibri"/>
                        </a:rPr>
                        <a:t>Pacific Regional Infrastructure Facility (PRIF)</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20</a:t>
                      </a:r>
                      <a:r>
                        <a:rPr lang="en-US" sz="1600" u="none" strike="noStrike" cap="none" baseline="30000">
                          <a:solidFill>
                            <a:schemeClr val="bg2">
                              <a:lumMod val="50000"/>
                            </a:schemeClr>
                          </a:solidFill>
                          <a:latin typeface="Calibri"/>
                          <a:ea typeface="Calibri"/>
                          <a:cs typeface="Calibri"/>
                          <a:sym typeface="Calibri"/>
                        </a:rPr>
                        <a:t>th</a:t>
                      </a:r>
                      <a:r>
                        <a:rPr lang="en-US" sz="1600" u="none" strike="noStrike" cap="none">
                          <a:solidFill>
                            <a:schemeClr val="bg2">
                              <a:lumMod val="50000"/>
                            </a:schemeClr>
                          </a:solidFill>
                          <a:latin typeface="Calibri"/>
                          <a:ea typeface="Calibri"/>
                          <a:cs typeface="Calibri"/>
                          <a:sym typeface="Calibri"/>
                        </a:rPr>
                        <a:t> December 2023</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01"/>
                  </a:ext>
                </a:extLst>
              </a:tr>
              <a:tr h="432444">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a:solidFill>
                            <a:schemeClr val="bg2">
                              <a:lumMod val="50000"/>
                            </a:schemeClr>
                          </a:solidFill>
                          <a:latin typeface="Calibri"/>
                          <a:ea typeface="Calibri"/>
                          <a:cs typeface="Calibri"/>
                          <a:sym typeface="Calibri"/>
                        </a:rPr>
                        <a:t>2</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dirty="0">
                          <a:solidFill>
                            <a:schemeClr val="bg2">
                              <a:lumMod val="50000"/>
                            </a:schemeClr>
                          </a:solidFill>
                          <a:latin typeface="Calibri"/>
                          <a:ea typeface="Calibri"/>
                          <a:cs typeface="Calibri"/>
                          <a:sym typeface="Calibri"/>
                        </a:rPr>
                        <a:t>Pacific Regional Environmental Program (SPREP) and the Samoan Ministry of Natural Resources and Environment</a:t>
                      </a:r>
                      <a:endParaRPr sz="1600" u="none" strike="noStrike" cap="none" dirty="0">
                        <a:solidFill>
                          <a:schemeClr val="bg2">
                            <a:lumMod val="50000"/>
                          </a:schemeClr>
                        </a:solidFill>
                        <a:latin typeface="Calibri"/>
                        <a:ea typeface="Calibri"/>
                        <a:cs typeface="Calibri"/>
                        <a:sym typeface="Calibri"/>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20</a:t>
                      </a:r>
                      <a:r>
                        <a:rPr lang="en-US" sz="1600" u="none" strike="noStrike" cap="none" baseline="30000">
                          <a:solidFill>
                            <a:schemeClr val="bg2">
                              <a:lumMod val="50000"/>
                            </a:schemeClr>
                          </a:solidFill>
                          <a:latin typeface="Calibri"/>
                          <a:ea typeface="Calibri"/>
                          <a:cs typeface="Calibri"/>
                          <a:sym typeface="Calibri"/>
                        </a:rPr>
                        <a:t>th</a:t>
                      </a:r>
                      <a:r>
                        <a:rPr lang="en-US" sz="1600" u="none" strike="noStrike" cap="none">
                          <a:solidFill>
                            <a:schemeClr val="bg2">
                              <a:lumMod val="50000"/>
                            </a:schemeClr>
                          </a:solidFill>
                          <a:latin typeface="Calibri"/>
                          <a:ea typeface="Calibri"/>
                          <a:cs typeface="Calibri"/>
                          <a:sym typeface="Calibri"/>
                        </a:rPr>
                        <a:t> December 2023</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02"/>
                  </a:ext>
                </a:extLst>
              </a:tr>
              <a:tr h="295698">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3</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solidFill>
                            <a:schemeClr val="bg2">
                              <a:lumMod val="50000"/>
                            </a:schemeClr>
                          </a:solidFill>
                          <a:latin typeface="Calibri"/>
                          <a:ea typeface="Calibri"/>
                          <a:cs typeface="Calibri"/>
                          <a:sym typeface="Calibri"/>
                        </a:rPr>
                        <a:t>Sustainable Energy Industry Association of the Pacific Islands (SEIAPI)</a:t>
                      </a:r>
                      <a:endParaRPr sz="1600" u="none" strike="noStrike" cap="none" dirty="0">
                        <a:solidFill>
                          <a:schemeClr val="bg2">
                            <a:lumMod val="50000"/>
                          </a:schemeClr>
                        </a:solidFill>
                        <a:latin typeface="Calibri"/>
                        <a:ea typeface="Calibri"/>
                        <a:cs typeface="Calibri"/>
                        <a:sym typeface="Calibri"/>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a:solidFill>
                            <a:schemeClr val="bg2">
                              <a:lumMod val="50000"/>
                            </a:schemeClr>
                          </a:solidFill>
                          <a:latin typeface="Calibri"/>
                          <a:ea typeface="Calibri"/>
                          <a:cs typeface="Calibri"/>
                          <a:sym typeface="Calibri"/>
                        </a:rPr>
                        <a:t>8</a:t>
                      </a:r>
                      <a:r>
                        <a:rPr lang="en-US" sz="1600" u="none" strike="noStrike" cap="none" baseline="30000">
                          <a:solidFill>
                            <a:schemeClr val="bg2">
                              <a:lumMod val="50000"/>
                            </a:schemeClr>
                          </a:solidFill>
                          <a:latin typeface="Calibri"/>
                          <a:ea typeface="Calibri"/>
                          <a:cs typeface="Calibri"/>
                          <a:sym typeface="Calibri"/>
                        </a:rPr>
                        <a:t>th</a:t>
                      </a:r>
                      <a:r>
                        <a:rPr lang="en-US" sz="1600" u="none" strike="noStrike" cap="none">
                          <a:solidFill>
                            <a:schemeClr val="bg2">
                              <a:lumMod val="50000"/>
                            </a:schemeClr>
                          </a:solidFill>
                          <a:latin typeface="Calibri"/>
                          <a:ea typeface="Calibri"/>
                          <a:cs typeface="Calibri"/>
                          <a:sym typeface="Calibri"/>
                        </a:rPr>
                        <a:t> January 2024</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03"/>
                  </a:ext>
                </a:extLst>
              </a:tr>
              <a:tr h="295698">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4</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Energy Efficiency and Conservation Authority</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16</a:t>
                      </a:r>
                      <a:r>
                        <a:rPr lang="en-US" sz="1600" u="none" strike="noStrike" cap="none" baseline="30000">
                          <a:solidFill>
                            <a:schemeClr val="bg2">
                              <a:lumMod val="50000"/>
                            </a:schemeClr>
                          </a:solidFill>
                          <a:latin typeface="Calibri"/>
                          <a:ea typeface="Calibri"/>
                          <a:cs typeface="Calibri"/>
                          <a:sym typeface="Calibri"/>
                        </a:rPr>
                        <a:t>th</a:t>
                      </a:r>
                      <a:r>
                        <a:rPr lang="en-US" sz="1600" u="none" strike="noStrike" cap="none">
                          <a:solidFill>
                            <a:schemeClr val="bg2">
                              <a:lumMod val="50000"/>
                            </a:schemeClr>
                          </a:solidFill>
                          <a:latin typeface="Calibri"/>
                          <a:ea typeface="Calibri"/>
                          <a:cs typeface="Calibri"/>
                          <a:sym typeface="Calibri"/>
                        </a:rPr>
                        <a:t> January 2024</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04"/>
                  </a:ext>
                </a:extLst>
              </a:tr>
              <a:tr h="295698">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5</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solidFill>
                            <a:schemeClr val="bg2">
                              <a:lumMod val="50000"/>
                            </a:schemeClr>
                          </a:solidFill>
                          <a:latin typeface="Calibri"/>
                          <a:ea typeface="Calibri"/>
                          <a:cs typeface="Calibri"/>
                          <a:sym typeface="Calibri"/>
                        </a:rPr>
                        <a:t> Individual Consultant (Freelance)</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a:solidFill>
                            <a:schemeClr val="bg2">
                              <a:lumMod val="50000"/>
                            </a:schemeClr>
                          </a:solidFill>
                          <a:latin typeface="Calibri"/>
                          <a:ea typeface="Calibri"/>
                          <a:cs typeface="Calibri"/>
                          <a:sym typeface="Calibri"/>
                        </a:rPr>
                        <a:t>17</a:t>
                      </a:r>
                      <a:r>
                        <a:rPr lang="en-US" sz="1600" u="none" strike="noStrike" cap="none" baseline="30000">
                          <a:solidFill>
                            <a:schemeClr val="bg2">
                              <a:lumMod val="50000"/>
                            </a:schemeClr>
                          </a:solidFill>
                          <a:latin typeface="Calibri"/>
                          <a:ea typeface="Calibri"/>
                          <a:cs typeface="Calibri"/>
                          <a:sym typeface="Calibri"/>
                        </a:rPr>
                        <a:t>th</a:t>
                      </a:r>
                      <a:r>
                        <a:rPr lang="en-US" sz="1600" u="none" strike="noStrike" cap="none">
                          <a:solidFill>
                            <a:schemeClr val="bg2">
                              <a:lumMod val="50000"/>
                            </a:schemeClr>
                          </a:solidFill>
                          <a:latin typeface="Calibri"/>
                          <a:ea typeface="Calibri"/>
                          <a:cs typeface="Calibri"/>
                          <a:sym typeface="Calibri"/>
                        </a:rPr>
                        <a:t> January 2024</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05"/>
                  </a:ext>
                </a:extLst>
              </a:tr>
              <a:tr h="295698">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a:solidFill>
                            <a:schemeClr val="bg2">
                              <a:lumMod val="50000"/>
                            </a:schemeClr>
                          </a:solidFill>
                          <a:latin typeface="Calibri"/>
                          <a:ea typeface="Calibri"/>
                          <a:cs typeface="Calibri"/>
                          <a:sym typeface="Calibri"/>
                        </a:rPr>
                        <a:t>6</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dirty="0">
                          <a:solidFill>
                            <a:schemeClr val="bg2">
                              <a:lumMod val="50000"/>
                            </a:schemeClr>
                          </a:solidFill>
                          <a:latin typeface="Calibri"/>
                          <a:ea typeface="Calibri"/>
                          <a:cs typeface="Calibri"/>
                          <a:sym typeface="Calibri"/>
                        </a:rPr>
                        <a:t>The Pacific Community (SPC) – Regional</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a:solidFill>
                            <a:schemeClr val="bg2">
                              <a:lumMod val="50000"/>
                            </a:schemeClr>
                          </a:solidFill>
                          <a:latin typeface="Calibri"/>
                          <a:ea typeface="Calibri"/>
                          <a:cs typeface="Calibri"/>
                          <a:sym typeface="Calibri"/>
                        </a:rPr>
                        <a:t>18</a:t>
                      </a:r>
                      <a:r>
                        <a:rPr lang="en-US" sz="1600" u="none" strike="noStrike" cap="none" baseline="30000">
                          <a:solidFill>
                            <a:schemeClr val="bg2">
                              <a:lumMod val="50000"/>
                            </a:schemeClr>
                          </a:solidFill>
                          <a:latin typeface="Calibri"/>
                          <a:ea typeface="Calibri"/>
                          <a:cs typeface="Calibri"/>
                          <a:sym typeface="Calibri"/>
                        </a:rPr>
                        <a:t>th</a:t>
                      </a:r>
                      <a:r>
                        <a:rPr lang="en-US" sz="1600" u="none" strike="noStrike" cap="none">
                          <a:solidFill>
                            <a:schemeClr val="bg2">
                              <a:lumMod val="50000"/>
                            </a:schemeClr>
                          </a:solidFill>
                          <a:latin typeface="Calibri"/>
                          <a:ea typeface="Calibri"/>
                          <a:cs typeface="Calibri"/>
                          <a:sym typeface="Calibri"/>
                        </a:rPr>
                        <a:t> January 2024</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06"/>
                  </a:ext>
                </a:extLst>
              </a:tr>
              <a:tr h="295698">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a:solidFill>
                            <a:schemeClr val="bg2">
                              <a:lumMod val="50000"/>
                            </a:schemeClr>
                          </a:solidFill>
                          <a:latin typeface="Calibri"/>
                          <a:ea typeface="Calibri"/>
                          <a:cs typeface="Calibri"/>
                          <a:sym typeface="Calibri"/>
                        </a:rPr>
                        <a:t>7</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dirty="0">
                          <a:solidFill>
                            <a:schemeClr val="bg2">
                              <a:lumMod val="50000"/>
                            </a:schemeClr>
                          </a:solidFill>
                          <a:latin typeface="Calibri"/>
                          <a:ea typeface="Calibri"/>
                          <a:cs typeface="Calibri"/>
                          <a:sym typeface="Calibri"/>
                        </a:rPr>
                        <a:t>Pacific Power Association (PPA)</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a:solidFill>
                            <a:schemeClr val="bg2">
                              <a:lumMod val="50000"/>
                            </a:schemeClr>
                          </a:solidFill>
                          <a:latin typeface="Calibri"/>
                          <a:ea typeface="Calibri"/>
                          <a:cs typeface="Calibri"/>
                          <a:sym typeface="Calibri"/>
                        </a:rPr>
                        <a:t>19</a:t>
                      </a:r>
                      <a:r>
                        <a:rPr lang="en-US" sz="1600" u="none" strike="noStrike" cap="none" baseline="30000">
                          <a:solidFill>
                            <a:schemeClr val="bg2">
                              <a:lumMod val="50000"/>
                            </a:schemeClr>
                          </a:solidFill>
                          <a:latin typeface="Calibri"/>
                          <a:ea typeface="Calibri"/>
                          <a:cs typeface="Calibri"/>
                          <a:sym typeface="Calibri"/>
                        </a:rPr>
                        <a:t>th</a:t>
                      </a:r>
                      <a:r>
                        <a:rPr lang="en-US" sz="1600" u="none" strike="noStrike" cap="none">
                          <a:solidFill>
                            <a:schemeClr val="bg2">
                              <a:lumMod val="50000"/>
                            </a:schemeClr>
                          </a:solidFill>
                          <a:latin typeface="Calibri"/>
                          <a:ea typeface="Calibri"/>
                          <a:cs typeface="Calibri"/>
                          <a:sym typeface="Calibri"/>
                        </a:rPr>
                        <a:t> January 2024</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07"/>
                  </a:ext>
                </a:extLst>
              </a:tr>
              <a:tr h="295698">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8</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solidFill>
                            <a:schemeClr val="bg2">
                              <a:lumMod val="50000"/>
                            </a:schemeClr>
                          </a:solidFill>
                          <a:latin typeface="Calibri"/>
                          <a:ea typeface="Calibri"/>
                          <a:cs typeface="Calibri"/>
                          <a:sym typeface="Calibri"/>
                        </a:rPr>
                        <a:t>Pacific Energy Regulators Alliance (OPERA)</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solidFill>
                            <a:schemeClr val="bg2">
                              <a:lumMod val="50000"/>
                            </a:schemeClr>
                          </a:solidFill>
                          <a:latin typeface="Calibri"/>
                          <a:ea typeface="Calibri"/>
                          <a:cs typeface="Calibri"/>
                          <a:sym typeface="Calibri"/>
                        </a:rPr>
                        <a:t>22</a:t>
                      </a:r>
                      <a:r>
                        <a:rPr lang="en-US" sz="1600" u="none" strike="noStrike" cap="none" baseline="30000" dirty="0">
                          <a:solidFill>
                            <a:schemeClr val="bg2">
                              <a:lumMod val="50000"/>
                            </a:schemeClr>
                          </a:solidFill>
                          <a:latin typeface="Calibri"/>
                          <a:ea typeface="Calibri"/>
                          <a:cs typeface="Calibri"/>
                          <a:sym typeface="Calibri"/>
                        </a:rPr>
                        <a:t>nd</a:t>
                      </a:r>
                      <a:r>
                        <a:rPr lang="en-US" sz="1600" u="none" strike="noStrike" cap="none" dirty="0">
                          <a:solidFill>
                            <a:schemeClr val="bg2">
                              <a:lumMod val="50000"/>
                            </a:schemeClr>
                          </a:solidFill>
                          <a:latin typeface="Calibri"/>
                          <a:ea typeface="Calibri"/>
                          <a:cs typeface="Calibri"/>
                          <a:sym typeface="Calibri"/>
                        </a:rPr>
                        <a:t> January 2024</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08"/>
                  </a:ext>
                </a:extLst>
              </a:tr>
              <a:tr h="295698">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9</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PV Lab Australia</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dirty="0">
                          <a:solidFill>
                            <a:schemeClr val="bg2">
                              <a:lumMod val="50000"/>
                            </a:schemeClr>
                          </a:solidFill>
                          <a:latin typeface="Calibri"/>
                          <a:ea typeface="Calibri"/>
                          <a:cs typeface="Calibri"/>
                          <a:sym typeface="Calibri"/>
                        </a:rPr>
                        <a:t>5</a:t>
                      </a:r>
                      <a:r>
                        <a:rPr lang="en-US" sz="1600" u="none" strike="noStrike" cap="none" baseline="30000" dirty="0">
                          <a:solidFill>
                            <a:schemeClr val="bg2">
                              <a:lumMod val="50000"/>
                            </a:schemeClr>
                          </a:solidFill>
                          <a:latin typeface="Calibri"/>
                          <a:ea typeface="Calibri"/>
                          <a:cs typeface="Calibri"/>
                          <a:sym typeface="Calibri"/>
                        </a:rPr>
                        <a:t>th</a:t>
                      </a:r>
                      <a:r>
                        <a:rPr lang="en-US" sz="1600" u="none" strike="noStrike" cap="none" dirty="0">
                          <a:solidFill>
                            <a:schemeClr val="bg2">
                              <a:lumMod val="50000"/>
                            </a:schemeClr>
                          </a:solidFill>
                          <a:latin typeface="Calibri"/>
                          <a:ea typeface="Calibri"/>
                          <a:cs typeface="Calibri"/>
                          <a:sym typeface="Calibri"/>
                        </a:rPr>
                        <a:t> February 2024</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09"/>
                  </a:ext>
                </a:extLst>
              </a:tr>
              <a:tr h="295698">
                <a:tc>
                  <a:txBody>
                    <a:bodyPr/>
                    <a:lstStyle/>
                    <a:p>
                      <a:pPr marL="0" marR="0" lvl="0" indent="0" algn="l" rtl="0">
                        <a:lnSpc>
                          <a:spcPct val="100000"/>
                        </a:lnSpc>
                        <a:spcBef>
                          <a:spcPts val="0"/>
                        </a:spcBef>
                        <a:spcAft>
                          <a:spcPts val="0"/>
                        </a:spcAft>
                        <a:buNone/>
                      </a:pPr>
                      <a:r>
                        <a:rPr lang="en-US" sz="1600" u="none" strike="noStrike" cap="none">
                          <a:solidFill>
                            <a:schemeClr val="bg2">
                              <a:lumMod val="50000"/>
                            </a:schemeClr>
                          </a:solidFill>
                          <a:latin typeface="Calibri"/>
                          <a:ea typeface="Calibri"/>
                          <a:cs typeface="Calibri"/>
                          <a:sym typeface="Calibri"/>
                        </a:rPr>
                        <a:t>10</a:t>
                      </a:r>
                      <a:endParaRPr sz="160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solidFill>
                            <a:schemeClr val="bg2">
                              <a:lumMod val="50000"/>
                            </a:schemeClr>
                          </a:solidFill>
                          <a:latin typeface="Calibri"/>
                          <a:ea typeface="Calibri"/>
                          <a:cs typeface="Calibri"/>
                          <a:sym typeface="Calibri"/>
                        </a:rPr>
                        <a:t>The Pacific Island Forum (PIF)</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600" u="none" strike="noStrike" cap="none" dirty="0">
                          <a:solidFill>
                            <a:schemeClr val="bg2">
                              <a:lumMod val="50000"/>
                            </a:schemeClr>
                          </a:solidFill>
                          <a:latin typeface="Calibri"/>
                          <a:ea typeface="Calibri"/>
                          <a:cs typeface="Calibri"/>
                          <a:sym typeface="Calibri"/>
                        </a:rPr>
                        <a:t>8</a:t>
                      </a:r>
                      <a:r>
                        <a:rPr lang="en-US" sz="1600" u="none" strike="noStrike" cap="none" baseline="30000" dirty="0">
                          <a:solidFill>
                            <a:schemeClr val="bg2">
                              <a:lumMod val="50000"/>
                            </a:schemeClr>
                          </a:solidFill>
                          <a:latin typeface="Calibri"/>
                          <a:ea typeface="Calibri"/>
                          <a:cs typeface="Calibri"/>
                          <a:sym typeface="Calibri"/>
                        </a:rPr>
                        <a:t>th</a:t>
                      </a:r>
                      <a:r>
                        <a:rPr lang="en-US" sz="1600" u="none" strike="noStrike" cap="none" dirty="0">
                          <a:solidFill>
                            <a:schemeClr val="bg2">
                              <a:lumMod val="50000"/>
                            </a:schemeClr>
                          </a:solidFill>
                          <a:latin typeface="Calibri"/>
                          <a:ea typeface="Calibri"/>
                          <a:cs typeface="Calibri"/>
                          <a:sym typeface="Calibri"/>
                        </a:rPr>
                        <a:t> February 2024</a:t>
                      </a:r>
                      <a:endParaRPr sz="1600" dirty="0">
                        <a:solidFill>
                          <a:schemeClr val="bg2">
                            <a:lumMod val="50000"/>
                          </a:schemeClr>
                        </a:solidFill>
                      </a:endParaRPr>
                    </a:p>
                  </a:txBody>
                  <a:tcPr marL="91450" marR="91450" marT="45725" marB="45725" anchor="ctr">
                    <a:lnL w="12700" cap="flat" cmpd="sng">
                      <a:solidFill>
                        <a:srgbClr val="002060"/>
                      </a:solidFill>
                      <a:prstDash val="solid"/>
                      <a:round/>
                      <a:headEnd type="none" w="sm" len="sm"/>
                      <a:tailEnd type="none" w="sm" len="sm"/>
                    </a:lnL>
                    <a:lnR w="12700" cap="flat" cmpd="sng">
                      <a:solidFill>
                        <a:srgbClr val="002060"/>
                      </a:solidFill>
                      <a:prstDash val="solid"/>
                      <a:round/>
                      <a:headEnd type="none" w="sm" len="sm"/>
                      <a:tailEnd type="none" w="sm" len="sm"/>
                    </a:lnR>
                    <a:lnT w="12700" cap="flat" cmpd="sng">
                      <a:solidFill>
                        <a:srgbClr val="002060"/>
                      </a:solidFill>
                      <a:prstDash val="solid"/>
                      <a:round/>
                      <a:headEnd type="none" w="sm" len="sm"/>
                      <a:tailEnd type="none" w="sm" len="sm"/>
                    </a:lnT>
                    <a:lnB w="12700" cap="flat" cmpd="sng">
                      <a:solidFill>
                        <a:srgbClr val="002060"/>
                      </a:solidFill>
                      <a:prstDash val="solid"/>
                      <a:round/>
                      <a:headEnd type="none" w="sm" len="sm"/>
                      <a:tailEnd type="none" w="sm" len="sm"/>
                    </a:lnB>
                  </a:tcPr>
                </a:tc>
                <a:extLst>
                  <a:ext uri="{0D108BD9-81ED-4DB2-BD59-A6C34878D82A}">
                    <a16:rowId xmlns:a16="http://schemas.microsoft.com/office/drawing/2014/main" val="10010"/>
                  </a:ext>
                </a:extLst>
              </a:tr>
            </a:tbl>
          </a:graphicData>
        </a:graphic>
      </p:graphicFrame>
      <p:sp>
        <p:nvSpPr>
          <p:cNvPr id="366" name="Google Shape;366;p41"/>
          <p:cNvSpPr txBox="1"/>
          <p:nvPr/>
        </p:nvSpPr>
        <p:spPr>
          <a:xfrm>
            <a:off x="762593" y="565687"/>
            <a:ext cx="7660971" cy="680821"/>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rgbClr val="3A3838"/>
                </a:solidFill>
                <a:effectLst/>
                <a:uLnTx/>
                <a:uFillTx/>
                <a:latin typeface="Calibri"/>
                <a:ea typeface="Calibri"/>
                <a:cs typeface="Calibri"/>
                <a:sym typeface="Calibri"/>
              </a:rPr>
              <a:t>Methodology</a:t>
            </a:r>
            <a:endParaRPr kumimoji="0" sz="3200" b="0" i="0" u="none" strike="noStrike" kern="0" cap="none" spc="0" normalizeH="0" baseline="0" noProof="0" dirty="0">
              <a:ln>
                <a:noFill/>
              </a:ln>
              <a:solidFill>
                <a:srgbClr val="595959"/>
              </a:solidFill>
              <a:effectLst/>
              <a:uLnTx/>
              <a:uFillTx/>
              <a:latin typeface="Calibri"/>
              <a:ea typeface="Calibri"/>
              <a:cs typeface="Calibri"/>
              <a:sym typeface="Calibri"/>
            </a:endParaRPr>
          </a:p>
        </p:txBody>
      </p:sp>
      <p:sp>
        <p:nvSpPr>
          <p:cNvPr id="2" name="Slide Number Placeholder 1">
            <a:extLst>
              <a:ext uri="{FF2B5EF4-FFF2-40B4-BE49-F238E27FC236}">
                <a16:creationId xmlns:a16="http://schemas.microsoft.com/office/drawing/2014/main" id="{C00CB5E9-E77A-1F0E-1E5A-9FEDE3A45321}"/>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fld id="{00000000-1234-1234-1234-123412341234}" type="slidenum">
              <a:rPr kumimoji="0" lang="en-US" sz="1200" b="0" i="0" u="none" strike="noStrike" kern="0" cap="none" spc="0" normalizeH="0" baseline="0" noProof="0" smtClean="0">
                <a:ln>
                  <a:noFill/>
                </a:ln>
                <a:solidFill>
                  <a:srgbClr val="F2F2F2"/>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2F2F2"/>
                </a:buClr>
                <a:buSzPts val="300"/>
                <a:buFont typeface="Carme"/>
                <a:buNone/>
                <a:tabLst/>
                <a:defRPr/>
              </a:pPr>
              <a:t>6</a:t>
            </a:fld>
            <a:endParaRPr kumimoji="0" lang="en-US"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71168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4D9B7-BED4-E248-4AF3-457C11FF537F}"/>
              </a:ext>
            </a:extLst>
          </p:cNvPr>
          <p:cNvSpPr>
            <a:spLocks noGrp="1"/>
          </p:cNvSpPr>
          <p:nvPr>
            <p:ph type="title"/>
          </p:nvPr>
        </p:nvSpPr>
        <p:spPr>
          <a:xfrm>
            <a:off x="5181599" y="3429000"/>
            <a:ext cx="6840570" cy="1037024"/>
          </a:xfrm>
        </p:spPr>
        <p:txBody>
          <a:bodyPr/>
          <a:lstStyle/>
          <a:p>
            <a:r>
              <a:rPr lang="en-GB" dirty="0"/>
              <a:t>Assessment Results</a:t>
            </a:r>
          </a:p>
        </p:txBody>
      </p:sp>
    </p:spTree>
    <p:extLst>
      <p:ext uri="{BB962C8B-B14F-4D97-AF65-F5344CB8AC3E}">
        <p14:creationId xmlns:p14="http://schemas.microsoft.com/office/powerpoint/2010/main" val="1483303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Google Shape;371;p42"/>
          <p:cNvSpPr txBox="1">
            <a:spLocks noGrp="1"/>
          </p:cNvSpPr>
          <p:nvPr>
            <p:ph type="title"/>
          </p:nvPr>
        </p:nvSpPr>
        <p:spPr>
          <a:xfrm>
            <a:off x="611858" y="1299444"/>
            <a:ext cx="7686787" cy="659177"/>
          </a:xfrm>
          <a:prstGeom prst="rect">
            <a:avLst/>
          </a:prstGeom>
          <a:noFill/>
          <a:ln>
            <a:noFill/>
          </a:ln>
        </p:spPr>
        <p:txBody>
          <a:bodyPr spcFirstLastPara="1" wrap="square" lIns="121875" tIns="121875" rIns="121875" bIns="121875" anchor="t" anchorCtr="0">
            <a:noAutofit/>
          </a:bodyPr>
          <a:lstStyle/>
          <a:p>
            <a:pPr marL="0" lvl="0" indent="0" algn="l" rtl="0">
              <a:lnSpc>
                <a:spcPct val="100000"/>
              </a:lnSpc>
              <a:spcBef>
                <a:spcPts val="0"/>
              </a:spcBef>
              <a:spcAft>
                <a:spcPts val="0"/>
              </a:spcAft>
              <a:buSzPts val="2800"/>
              <a:buNone/>
            </a:pPr>
            <a:r>
              <a:rPr lang="en-US" sz="2400" dirty="0">
                <a:solidFill>
                  <a:schemeClr val="dk2"/>
                </a:solidFill>
              </a:rPr>
              <a:t>Regulations &amp; Standards for Solar PV in PICs</a:t>
            </a:r>
            <a:endParaRPr sz="2400" dirty="0">
              <a:solidFill>
                <a:schemeClr val="dk2"/>
              </a:solidFill>
            </a:endParaRPr>
          </a:p>
        </p:txBody>
      </p:sp>
      <p:sp>
        <p:nvSpPr>
          <p:cNvPr id="373" name="Google Shape;373;p42"/>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pSp>
        <p:nvGrpSpPr>
          <p:cNvPr id="374" name="Google Shape;374;p42"/>
          <p:cNvGrpSpPr/>
          <p:nvPr/>
        </p:nvGrpSpPr>
        <p:grpSpPr>
          <a:xfrm>
            <a:off x="466690" y="1803718"/>
            <a:ext cx="11296524" cy="4366440"/>
            <a:chOff x="0" y="6824"/>
            <a:chExt cx="10442222" cy="4366440"/>
          </a:xfrm>
        </p:grpSpPr>
        <p:sp>
          <p:nvSpPr>
            <p:cNvPr id="375" name="Google Shape;375;p42"/>
            <p:cNvSpPr/>
            <p:nvPr/>
          </p:nvSpPr>
          <p:spPr>
            <a:xfrm>
              <a:off x="0" y="6824"/>
              <a:ext cx="10442222" cy="730080"/>
            </a:xfrm>
            <a:prstGeom prst="roundRect">
              <a:avLst>
                <a:gd name="adj" fmla="val 16667"/>
              </a:avLst>
            </a:prstGeom>
            <a:solidFill>
              <a:schemeClr val="accent2"/>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76" name="Google Shape;376;p42"/>
            <p:cNvSpPr txBox="1"/>
            <p:nvPr/>
          </p:nvSpPr>
          <p:spPr>
            <a:xfrm>
              <a:off x="35640" y="42464"/>
              <a:ext cx="10370942" cy="658800"/>
            </a:xfrm>
            <a:prstGeom prst="rect">
              <a:avLst/>
            </a:prstGeom>
            <a:noFill/>
            <a:ln>
              <a:noFill/>
            </a:ln>
          </p:spPr>
          <p:txBody>
            <a:bodyPr spcFirstLastPara="1" wrap="square" lIns="76200" tIns="76200" rIns="76200" bIns="76200" anchor="ctr" anchorCtr="0">
              <a:noAutofit/>
            </a:bodyPr>
            <a:lstStyle/>
            <a:p>
              <a:pPr marL="0" marR="0" lvl="0" indent="0" algn="l" defTabSz="914400" rtl="0" eaLnBrk="1" fontAlgn="auto" latinLnBrk="0" hangingPunct="1">
                <a:lnSpc>
                  <a:spcPct val="90000"/>
                </a:lnSpc>
                <a:spcBef>
                  <a:spcPts val="0"/>
                </a:spcBef>
                <a:spcAft>
                  <a:spcPts val="0"/>
                </a:spcAft>
                <a:buClr>
                  <a:srgbClr val="000000"/>
                </a:buClr>
                <a:buSzPts val="2000"/>
                <a:buFont typeface="Arial"/>
                <a:buNone/>
                <a:tabLst/>
                <a:defRPr/>
              </a:pPr>
              <a:r>
                <a:rPr kumimoji="0" lang="en-US" sz="2000" b="0" i="0" u="none" strike="noStrike" kern="0" cap="none" spc="0" normalizeH="0" baseline="0" noProof="0" dirty="0">
                  <a:ln>
                    <a:noFill/>
                  </a:ln>
                  <a:solidFill>
                    <a:srgbClr val="FFFFFF"/>
                  </a:solidFill>
                  <a:effectLst/>
                  <a:uLnTx/>
                  <a:uFillTx/>
                  <a:latin typeface="Calibri"/>
                  <a:ea typeface="Calibri"/>
                  <a:cs typeface="Calibri"/>
                  <a:sym typeface="Calibri"/>
                </a:rPr>
                <a:t>Regulatory Oversight</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377" name="Google Shape;377;p42"/>
            <p:cNvSpPr/>
            <p:nvPr/>
          </p:nvSpPr>
          <p:spPr>
            <a:xfrm>
              <a:off x="0" y="736904"/>
              <a:ext cx="10442222" cy="193752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78" name="Google Shape;378;p42"/>
            <p:cNvSpPr txBox="1"/>
            <p:nvPr/>
          </p:nvSpPr>
          <p:spPr>
            <a:xfrm>
              <a:off x="0" y="736904"/>
              <a:ext cx="10442222" cy="1937520"/>
            </a:xfrm>
            <a:prstGeom prst="rect">
              <a:avLst/>
            </a:prstGeom>
            <a:noFill/>
            <a:ln>
              <a:noFill/>
            </a:ln>
          </p:spPr>
          <p:txBody>
            <a:bodyPr spcFirstLastPara="1" wrap="square" lIns="331525" tIns="25400" rIns="142225" bIns="25400" anchor="t" anchorCtr="0">
              <a:noAutofit/>
            </a:bodyPr>
            <a:lstStyle/>
            <a:p>
              <a:pPr marL="342900" marR="0" lvl="1" indent="-342900" algn="l" defTabSz="914400" rtl="0" eaLnBrk="1" fontAlgn="auto" latinLnBrk="0" hangingPunct="1">
                <a:lnSpc>
                  <a:spcPct val="90000"/>
                </a:lnSpc>
                <a:spcBef>
                  <a:spcPts val="0"/>
                </a:spcBef>
                <a:spcAft>
                  <a:spcPts val="0"/>
                </a:spcAft>
                <a:buClr>
                  <a:srgbClr val="000000"/>
                </a:buClr>
                <a:buSzPts val="2000"/>
                <a:buFont typeface="Arial" panose="020B0604020202020204" pitchFamily="34" charset="0"/>
                <a:buChar char="•"/>
                <a:tabLst/>
                <a:defRPr/>
              </a:pPr>
              <a:r>
                <a:rPr kumimoji="0" lang="en-US" sz="2000" b="0" i="0" u="none" strike="noStrike" kern="0" cap="none" spc="0" normalizeH="0" baseline="0" noProof="0" dirty="0">
                  <a:ln>
                    <a:noFill/>
                  </a:ln>
                  <a:solidFill>
                    <a:srgbClr val="3A3838"/>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Solar PV regulations vary across Pacific Island Countries (PIC), governed by national regulatory authorities.</a:t>
              </a:r>
              <a:endParaRPr kumimoji="0" sz="20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pPr marL="342900" marR="0" lvl="1" indent="-342900" algn="l" defTabSz="914400" rtl="0" eaLnBrk="1" fontAlgn="auto" latinLnBrk="0" hangingPunct="1">
                <a:lnSpc>
                  <a:spcPct val="90000"/>
                </a:lnSpc>
                <a:spcBef>
                  <a:spcPts val="400"/>
                </a:spcBef>
                <a:spcAft>
                  <a:spcPts val="0"/>
                </a:spcAft>
                <a:buClr>
                  <a:srgbClr val="000000"/>
                </a:buClr>
                <a:buSzPts val="2000"/>
                <a:buFont typeface="Arial" panose="020B0604020202020204" pitchFamily="34" charset="0"/>
                <a:buChar char="•"/>
                <a:tabLst/>
                <a:defRPr/>
              </a:pPr>
              <a:r>
                <a:rPr kumimoji="0" lang="en-US" sz="2000" b="0" i="0" u="none" strike="noStrike" kern="0" cap="none" spc="0" normalizeH="0" baseline="0" noProof="0" dirty="0">
                  <a:ln>
                    <a:noFill/>
                  </a:ln>
                  <a:solidFill>
                    <a:srgbClr val="3A3838"/>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Most PICs have a state-owned entity (SOE) under a vertically integrated system.</a:t>
              </a:r>
              <a:endParaRPr kumimoji="0" sz="20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pPr marL="342900" marR="0" lvl="1" indent="-342900" algn="l" defTabSz="914400" rtl="0" eaLnBrk="1" fontAlgn="auto" latinLnBrk="0" hangingPunct="1">
                <a:lnSpc>
                  <a:spcPct val="90000"/>
                </a:lnSpc>
                <a:spcBef>
                  <a:spcPts val="400"/>
                </a:spcBef>
                <a:spcAft>
                  <a:spcPts val="0"/>
                </a:spcAft>
                <a:buClr>
                  <a:srgbClr val="000000"/>
                </a:buClr>
                <a:buSzPts val="2000"/>
                <a:buFont typeface="Arial" panose="020B0604020202020204" pitchFamily="34" charset="0"/>
                <a:buChar char="•"/>
                <a:tabLst/>
                <a:defRPr/>
              </a:pPr>
              <a:r>
                <a:rPr kumimoji="0" lang="en-US" sz="2000" b="0" i="0" u="none" strike="noStrike" kern="0" cap="none" spc="0" normalizeH="0" baseline="0" noProof="0" dirty="0">
                  <a:ln>
                    <a:noFill/>
                  </a:ln>
                  <a:solidFill>
                    <a:srgbClr val="3A3838"/>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Regulatory bodies (e.g., NEA in PNG) enforce compliance, develop policies, and oversee grid-connected solar PV integration.</a:t>
              </a:r>
              <a:endParaRPr kumimoji="0" sz="20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pPr marL="342900" marR="0" lvl="1" indent="-342900" algn="l" defTabSz="914400" rtl="0" eaLnBrk="1" fontAlgn="auto" latinLnBrk="0" hangingPunct="1">
                <a:lnSpc>
                  <a:spcPct val="90000"/>
                </a:lnSpc>
                <a:spcBef>
                  <a:spcPts val="400"/>
                </a:spcBef>
                <a:spcAft>
                  <a:spcPts val="0"/>
                </a:spcAft>
                <a:buClr>
                  <a:srgbClr val="000000"/>
                </a:buClr>
                <a:buSzPts val="2000"/>
                <a:buFont typeface="Arial" panose="020B0604020202020204" pitchFamily="34" charset="0"/>
                <a:buChar char="•"/>
                <a:tabLst/>
                <a:defRPr/>
              </a:pPr>
              <a:r>
                <a:rPr kumimoji="0" lang="en-US" sz="2000" b="0" i="0" u="none" strike="noStrike" kern="0" cap="none" spc="0" normalizeH="0" baseline="0" noProof="0" dirty="0">
                  <a:ln>
                    <a:noFill/>
                  </a:ln>
                  <a:solidFill>
                    <a:srgbClr val="3A3838"/>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Consideration of Feed-in-Tariff (</a:t>
              </a:r>
              <a:r>
                <a:rPr kumimoji="0" lang="en-US" sz="2000" b="0" i="0" u="none" strike="noStrike" kern="0" cap="none" spc="0" normalizeH="0" baseline="0" noProof="0" dirty="0" err="1">
                  <a:ln>
                    <a:noFill/>
                  </a:ln>
                  <a:solidFill>
                    <a:srgbClr val="3A3838"/>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FiT</a:t>
              </a:r>
              <a:r>
                <a:rPr kumimoji="0" lang="en-US" sz="2000" b="0" i="0" u="none" strike="noStrike" kern="0" cap="none" spc="0" normalizeH="0" baseline="0" noProof="0" dirty="0">
                  <a:ln>
                    <a:noFill/>
                  </a:ln>
                  <a:solidFill>
                    <a:srgbClr val="3A3838"/>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 policies for solar PV in certain jurisdictions</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t>
              </a:r>
              <a:endParaRPr kumimoji="0" sz="20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p:txBody>
        </p:sp>
        <p:sp>
          <p:nvSpPr>
            <p:cNvPr id="379" name="Google Shape;379;p42"/>
            <p:cNvSpPr/>
            <p:nvPr/>
          </p:nvSpPr>
          <p:spPr>
            <a:xfrm>
              <a:off x="0" y="2674424"/>
              <a:ext cx="10442222" cy="730080"/>
            </a:xfrm>
            <a:prstGeom prst="roundRect">
              <a:avLst>
                <a:gd name="adj" fmla="val 16667"/>
              </a:avLst>
            </a:prstGeom>
            <a:solidFill>
              <a:schemeClr val="accent2"/>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80" name="Google Shape;380;p42"/>
            <p:cNvSpPr txBox="1"/>
            <p:nvPr/>
          </p:nvSpPr>
          <p:spPr>
            <a:xfrm>
              <a:off x="35640" y="2710064"/>
              <a:ext cx="10370942" cy="658800"/>
            </a:xfrm>
            <a:prstGeom prst="rect">
              <a:avLst/>
            </a:prstGeom>
            <a:noFill/>
            <a:ln>
              <a:noFill/>
            </a:ln>
          </p:spPr>
          <p:txBody>
            <a:bodyPr spcFirstLastPara="1" wrap="square" lIns="76200" tIns="76200" rIns="76200" bIns="76200" anchor="ctr" anchorCtr="0">
              <a:noAutofit/>
            </a:bodyPr>
            <a:lstStyle/>
            <a:p>
              <a:pPr marL="0" marR="0" lvl="0" indent="0" algn="l" defTabSz="914400" rtl="0" eaLnBrk="1" fontAlgn="auto" latinLnBrk="0" hangingPunct="1">
                <a:lnSpc>
                  <a:spcPct val="90000"/>
                </a:lnSpc>
                <a:spcBef>
                  <a:spcPts val="0"/>
                </a:spcBef>
                <a:spcAft>
                  <a:spcPts val="0"/>
                </a:spcAft>
                <a:buClr>
                  <a:srgbClr val="000000"/>
                </a:buClr>
                <a:buSzPts val="2000"/>
                <a:buFont typeface="Arial"/>
                <a:buNone/>
                <a:tabLst/>
                <a:defRPr/>
              </a:pPr>
              <a:r>
                <a:rPr kumimoji="0" lang="en-US" sz="2000" b="0" i="0" u="none" strike="noStrike" kern="0" cap="none" spc="0" normalizeH="0" baseline="0" noProof="0" dirty="0">
                  <a:ln>
                    <a:noFill/>
                  </a:ln>
                  <a:solidFill>
                    <a:srgbClr val="FFFFFF"/>
                  </a:solidFill>
                  <a:effectLst/>
                  <a:uLnTx/>
                  <a:uFillTx/>
                  <a:latin typeface="Calibri"/>
                  <a:ea typeface="Calibri"/>
                  <a:cs typeface="Calibri"/>
                  <a:sym typeface="Calibri"/>
                </a:rPr>
                <a:t>Grid Codes &amp; Integration</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381" name="Google Shape;381;p42"/>
            <p:cNvSpPr/>
            <p:nvPr/>
          </p:nvSpPr>
          <p:spPr>
            <a:xfrm>
              <a:off x="0" y="3404504"/>
              <a:ext cx="10442222" cy="96876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82" name="Google Shape;382;p42"/>
            <p:cNvSpPr txBox="1"/>
            <p:nvPr/>
          </p:nvSpPr>
          <p:spPr>
            <a:xfrm>
              <a:off x="0" y="3404504"/>
              <a:ext cx="10442222" cy="968760"/>
            </a:xfrm>
            <a:prstGeom prst="rect">
              <a:avLst/>
            </a:prstGeom>
            <a:noFill/>
            <a:ln>
              <a:noFill/>
            </a:ln>
          </p:spPr>
          <p:txBody>
            <a:bodyPr spcFirstLastPara="1" wrap="square" lIns="331525" tIns="25400" rIns="142225" bIns="25400" anchor="t" anchorCtr="0">
              <a:noAutofit/>
            </a:bodyPr>
            <a:lstStyle/>
            <a:p>
              <a:pPr marL="342900" marR="0" lvl="1" indent="-342900" algn="l" defTabSz="914400" rtl="0" eaLnBrk="1" fontAlgn="auto" latinLnBrk="0" hangingPunct="1">
                <a:lnSpc>
                  <a:spcPct val="90000"/>
                </a:lnSpc>
                <a:spcBef>
                  <a:spcPts val="0"/>
                </a:spcBef>
                <a:spcAft>
                  <a:spcPts val="0"/>
                </a:spcAft>
                <a:buClr>
                  <a:srgbClr val="000000"/>
                </a:buClr>
                <a:buSzPts val="2000"/>
                <a:buFont typeface="Arial" panose="020B0604020202020204" pitchFamily="34" charset="0"/>
                <a:buChar char="•"/>
                <a:tabLst/>
                <a:defRPr/>
              </a:pPr>
              <a:r>
                <a:rPr kumimoji="0" lang="en-US" sz="2000" b="0" i="0" u="none" strike="noStrike" kern="0" cap="none" spc="0" normalizeH="0" baseline="0" noProof="0" dirty="0">
                  <a:ln>
                    <a:noFill/>
                  </a:ln>
                  <a:solidFill>
                    <a:srgbClr val="3A3838"/>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Grid codes define technical rules for integrating solar PV into national electricity grids.</a:t>
              </a:r>
              <a:endParaRPr kumimoji="0" sz="20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pPr marL="342900" marR="0" lvl="1" indent="-342900" algn="l" defTabSz="914400" rtl="0" eaLnBrk="1" fontAlgn="auto" latinLnBrk="0" hangingPunct="1">
                <a:lnSpc>
                  <a:spcPct val="90000"/>
                </a:lnSpc>
                <a:spcBef>
                  <a:spcPts val="400"/>
                </a:spcBef>
                <a:spcAft>
                  <a:spcPts val="0"/>
                </a:spcAft>
                <a:buClr>
                  <a:srgbClr val="000000"/>
                </a:buClr>
                <a:buSzPts val="2000"/>
                <a:buFont typeface="Arial" panose="020B0604020202020204" pitchFamily="34" charset="0"/>
                <a:buChar char="•"/>
                <a:tabLst/>
                <a:defRPr/>
              </a:pPr>
              <a:r>
                <a:rPr kumimoji="0" lang="en-US" sz="2000" b="0" i="0" u="none" strike="noStrike" kern="0" cap="none" spc="0" normalizeH="0" baseline="0" noProof="0" dirty="0">
                  <a:ln>
                    <a:noFill/>
                  </a:ln>
                  <a:solidFill>
                    <a:srgbClr val="3A3838"/>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Countries with grid codes (e.g., PNG) require solar PV systems to follow specified technical guidelines</a:t>
              </a: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pSp>
      <p:sp>
        <p:nvSpPr>
          <p:cNvPr id="383" name="Google Shape;383;p42"/>
          <p:cNvSpPr txBox="1"/>
          <p:nvPr/>
        </p:nvSpPr>
        <p:spPr>
          <a:xfrm>
            <a:off x="762593" y="587331"/>
            <a:ext cx="7660971" cy="659178"/>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dirty="0">
              <a:ln>
                <a:noFill/>
              </a:ln>
              <a:solidFill>
                <a:srgbClr val="595959"/>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112157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87"/>
        <p:cNvGrpSpPr/>
        <p:nvPr/>
      </p:nvGrpSpPr>
      <p:grpSpPr>
        <a:xfrm>
          <a:off x="0" y="0"/>
          <a:ext cx="0" cy="0"/>
          <a:chOff x="0" y="0"/>
          <a:chExt cx="0" cy="0"/>
        </a:xfrm>
      </p:grpSpPr>
      <p:sp>
        <p:nvSpPr>
          <p:cNvPr id="389" name="Google Shape;389;p43"/>
          <p:cNvSpPr txBox="1">
            <a:spLocks noGrp="1"/>
          </p:cNvSpPr>
          <p:nvPr>
            <p:ph type="ftr" idx="11"/>
          </p:nvPr>
        </p:nvSpPr>
        <p:spPr>
          <a:xfrm>
            <a:off x="3297492" y="6494894"/>
            <a:ext cx="5538018" cy="365125"/>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F2F2F2"/>
              </a:buClr>
              <a:buSzPts val="1200"/>
              <a:buFont typeface="Carme"/>
              <a:buNone/>
              <a:tabLst/>
              <a:defRPr/>
            </a:pPr>
            <a:r>
              <a:rPr kumimoji="0" lang="en-US" sz="1200" b="0" i="0" u="none" strike="noStrike" kern="0" cap="none" spc="0" normalizeH="0" baseline="0" noProof="0">
                <a:ln>
                  <a:noFill/>
                </a:ln>
                <a:solidFill>
                  <a:srgbClr val="F2F2F2"/>
                </a:solidFill>
                <a:effectLst/>
                <a:uLnTx/>
                <a:uFillTx/>
                <a:latin typeface="Calibri"/>
                <a:ea typeface="Calibri"/>
                <a:cs typeface="Calibri"/>
                <a:sym typeface="Calibri"/>
              </a:rPr>
              <a:t>UNIDO QI for Solar PV - SPC Results Presentation</a:t>
            </a:r>
            <a:endParaRPr kumimoji="0" sz="1200" b="0" i="0" u="none" strike="noStrike" kern="0" cap="none" spc="0" normalizeH="0" baseline="0" noProof="0">
              <a:ln>
                <a:noFill/>
              </a:ln>
              <a:solidFill>
                <a:srgbClr val="F2F2F2"/>
              </a:solidFill>
              <a:effectLst/>
              <a:uLnTx/>
              <a:uFillTx/>
              <a:latin typeface="Calibri"/>
              <a:ea typeface="Calibri"/>
              <a:cs typeface="Calibri"/>
              <a:sym typeface="Calibri"/>
            </a:endParaRPr>
          </a:p>
        </p:txBody>
      </p:sp>
      <p:grpSp>
        <p:nvGrpSpPr>
          <p:cNvPr id="390" name="Google Shape;390;p43"/>
          <p:cNvGrpSpPr/>
          <p:nvPr/>
        </p:nvGrpSpPr>
        <p:grpSpPr>
          <a:xfrm>
            <a:off x="344128" y="2118832"/>
            <a:ext cx="11667057" cy="3399256"/>
            <a:chOff x="0" y="120700"/>
            <a:chExt cx="10323871" cy="3399256"/>
          </a:xfrm>
        </p:grpSpPr>
        <p:sp>
          <p:nvSpPr>
            <p:cNvPr id="391" name="Google Shape;391;p43"/>
            <p:cNvSpPr/>
            <p:nvPr/>
          </p:nvSpPr>
          <p:spPr>
            <a:xfrm>
              <a:off x="45373" y="120700"/>
              <a:ext cx="9439012" cy="926544"/>
            </a:xfrm>
            <a:prstGeom prst="roundRect">
              <a:avLst>
                <a:gd name="adj" fmla="val 16667"/>
              </a:avLst>
            </a:prstGeom>
            <a:solidFill>
              <a:schemeClr val="accent2"/>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92" name="Google Shape;392;p43"/>
            <p:cNvSpPr txBox="1"/>
            <p:nvPr/>
          </p:nvSpPr>
          <p:spPr>
            <a:xfrm>
              <a:off x="90603" y="165930"/>
              <a:ext cx="9348552" cy="836084"/>
            </a:xfrm>
            <a:prstGeom prst="rect">
              <a:avLst/>
            </a:prstGeom>
            <a:noFill/>
            <a:ln>
              <a:noFill/>
            </a:ln>
          </p:spPr>
          <p:txBody>
            <a:bodyPr spcFirstLastPara="1" wrap="square" lIns="76200" tIns="76200" rIns="76200" bIns="76200" anchor="ctr" anchorCtr="0">
              <a:noAutofit/>
            </a:bodyPr>
            <a:lstStyle/>
            <a:p>
              <a:pPr marL="0" marR="0" lvl="0" indent="0" algn="l" defTabSz="914400" rtl="0" eaLnBrk="1" fontAlgn="auto" latinLnBrk="0" hangingPunct="1">
                <a:lnSpc>
                  <a:spcPct val="90000"/>
                </a:lnSpc>
                <a:spcBef>
                  <a:spcPts val="0"/>
                </a:spcBef>
                <a:spcAft>
                  <a:spcPts val="0"/>
                </a:spcAft>
                <a:buClr>
                  <a:srgbClr val="000000"/>
                </a:buClr>
                <a:buSzPts val="2000"/>
                <a:buFont typeface="Arial"/>
                <a:buNone/>
                <a:tabLst/>
                <a:defRPr/>
              </a:pPr>
              <a:r>
                <a:rPr kumimoji="0" lang="en-US" sz="2000" b="0" i="0" u="none" strike="noStrike" kern="0" cap="none" spc="0" normalizeH="0" baseline="0" noProof="0">
                  <a:ln>
                    <a:noFill/>
                  </a:ln>
                  <a:solidFill>
                    <a:srgbClr val="FFFFFF"/>
                  </a:solidFill>
                  <a:effectLst/>
                  <a:uLnTx/>
                  <a:uFillTx/>
                  <a:latin typeface="Calibri"/>
                  <a:ea typeface="Calibri"/>
                  <a:cs typeface="Calibri"/>
                  <a:sym typeface="Calibri"/>
                </a:rPr>
                <a:t>Standards Compliance (IEC/ISO)</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93" name="Google Shape;393;p43"/>
            <p:cNvSpPr/>
            <p:nvPr/>
          </p:nvSpPr>
          <p:spPr>
            <a:xfrm>
              <a:off x="0" y="1098056"/>
              <a:ext cx="10323871" cy="24219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94" name="Google Shape;394;p43"/>
            <p:cNvSpPr txBox="1"/>
            <p:nvPr/>
          </p:nvSpPr>
          <p:spPr>
            <a:xfrm>
              <a:off x="0" y="1098056"/>
              <a:ext cx="10323871" cy="2421900"/>
            </a:xfrm>
            <a:prstGeom prst="rect">
              <a:avLst/>
            </a:prstGeom>
            <a:noFill/>
            <a:ln>
              <a:noFill/>
            </a:ln>
          </p:spPr>
          <p:txBody>
            <a:bodyPr spcFirstLastPara="1" wrap="square" lIns="327775" tIns="25400" rIns="142225" bIns="25400" anchor="t" anchorCtr="0">
              <a:noAutofit/>
            </a:bodyPr>
            <a:lstStyle/>
            <a:p>
              <a:pPr marL="342900" marR="0" lvl="1" indent="-342900" algn="l" defTabSz="914400" rtl="0" eaLnBrk="1" fontAlgn="auto" latinLnBrk="0" hangingPunct="1">
                <a:lnSpc>
                  <a:spcPct val="90000"/>
                </a:lnSpc>
                <a:spcBef>
                  <a:spcPts val="0"/>
                </a:spcBef>
                <a:spcAft>
                  <a:spcPts val="0"/>
                </a:spcAft>
                <a:buClr>
                  <a:srgbClr val="000000"/>
                </a:buClr>
                <a:buSzPts val="2000"/>
                <a:buFont typeface="Wingdings" panose="05000000000000000000" pitchFamily="2" charset="2"/>
                <a:buChar char="Ø"/>
                <a:tabLst/>
                <a:defRPr/>
              </a:pP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Certain PICs follow international and regional standards for solar PV:</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914400" lvl="3" indent="-228600">
                <a:lnSpc>
                  <a:spcPct val="90000"/>
                </a:lnSpc>
                <a:spcBef>
                  <a:spcPts val="400"/>
                </a:spcBef>
                <a:buClr>
                  <a:srgbClr val="000000"/>
                </a:buClr>
                <a:buSzPts val="2000"/>
                <a:buFont typeface="Arial"/>
                <a:buChar char="•"/>
                <a:defRPr/>
              </a:pP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IEC 61215 – PV module design qualification &amp; type approval.</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914400" lvl="3" indent="-228600">
                <a:lnSpc>
                  <a:spcPct val="90000"/>
                </a:lnSpc>
                <a:spcBef>
                  <a:spcPts val="400"/>
                </a:spcBef>
                <a:buClr>
                  <a:srgbClr val="000000"/>
                </a:buClr>
                <a:buSzPts val="2000"/>
                <a:buFont typeface="Arial"/>
                <a:buChar char="•"/>
                <a:defRPr/>
              </a:pP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IEC 61730 – PV module safety qualification.</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914400" lvl="3" indent="-228600">
                <a:lnSpc>
                  <a:spcPct val="90000"/>
                </a:lnSpc>
                <a:spcBef>
                  <a:spcPts val="400"/>
                </a:spcBef>
                <a:buClr>
                  <a:srgbClr val="000000"/>
                </a:buClr>
                <a:buSzPts val="2000"/>
                <a:buFont typeface="Arial"/>
                <a:buChar char="•"/>
                <a:defRPr/>
              </a:pP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UL 1703 – Flat Plate PV modules &amp; Panels</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914400" lvl="3" indent="-228600">
                <a:lnSpc>
                  <a:spcPct val="90000"/>
                </a:lnSpc>
                <a:spcBef>
                  <a:spcPts val="400"/>
                </a:spcBef>
                <a:buClr>
                  <a:srgbClr val="000000"/>
                </a:buClr>
                <a:buSzPts val="2000"/>
                <a:buFont typeface="Arial"/>
                <a:buChar char="•"/>
                <a:defRPr/>
              </a:pP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AS/NZS 4509 – Stand-alone power systems</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914400" lvl="3" indent="-228600">
                <a:lnSpc>
                  <a:spcPct val="90000"/>
                </a:lnSpc>
                <a:spcBef>
                  <a:spcPts val="400"/>
                </a:spcBef>
                <a:buClr>
                  <a:srgbClr val="000000"/>
                </a:buClr>
                <a:buSzPts val="2000"/>
                <a:buFont typeface="Arial"/>
                <a:buChar char="•"/>
                <a:defRPr/>
              </a:pP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AS/NZS 5033 – PV installation &amp; safety requirements.</a:t>
              </a: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914400" lvl="3" indent="-228600">
                <a:lnSpc>
                  <a:spcPct val="90000"/>
                </a:lnSpc>
                <a:spcBef>
                  <a:spcPts val="400"/>
                </a:spcBef>
                <a:buClr>
                  <a:srgbClr val="000000"/>
                </a:buClr>
                <a:buSzPts val="2000"/>
                <a:buFont typeface="Arial"/>
                <a:buChar char="•"/>
                <a:defRPr/>
              </a:pPr>
              <a:r>
                <a:rPr kumimoji="0" lang="en-US" sz="2000" b="0" i="0" u="none" strike="noStrike" kern="0" cap="none" spc="0" normalizeH="0" baseline="0" noProof="0" dirty="0">
                  <a:ln>
                    <a:noFill/>
                  </a:ln>
                  <a:solidFill>
                    <a:srgbClr val="3A3838"/>
                  </a:solidFill>
                  <a:effectLst/>
                  <a:uLnTx/>
                  <a:uFillTx/>
                  <a:latin typeface="Calibri"/>
                  <a:ea typeface="Calibri"/>
                  <a:cs typeface="Calibri"/>
                  <a:sym typeface="Calibri"/>
                </a:rPr>
                <a:t>UL (IEC) 61646 – Thin-film PV module qualification.</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pSp>
      <p:sp>
        <p:nvSpPr>
          <p:cNvPr id="395" name="Google Shape;395;p43"/>
          <p:cNvSpPr txBox="1"/>
          <p:nvPr/>
        </p:nvSpPr>
        <p:spPr>
          <a:xfrm>
            <a:off x="762593" y="587331"/>
            <a:ext cx="7660971" cy="659178"/>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90000"/>
              </a:lnSpc>
              <a:spcBef>
                <a:spcPts val="0"/>
              </a:spcBef>
              <a:spcAft>
                <a:spcPts val="0"/>
              </a:spcAft>
              <a:buClr>
                <a:srgbClr val="595959"/>
              </a:buClr>
              <a:buSzPts val="3600"/>
              <a:buFont typeface="Carme"/>
              <a:buNone/>
              <a:tabLst/>
              <a:defRPr/>
            </a:pPr>
            <a:r>
              <a:rPr kumimoji="0" lang="en-US" sz="3200" b="0" i="0" u="none" strike="noStrike" kern="0" cap="none" spc="0" normalizeH="0" baseline="0" noProof="0" dirty="0">
                <a:ln>
                  <a:noFill/>
                </a:ln>
                <a:solidFill>
                  <a:srgbClr val="3A3838"/>
                </a:solidFill>
                <a:effectLst/>
                <a:uLnTx/>
                <a:uFillTx/>
                <a:latin typeface="Calibri"/>
                <a:ea typeface="Calibri"/>
                <a:cs typeface="Calibri"/>
                <a:sym typeface="Calibri"/>
              </a:rPr>
              <a:t>Assessment results</a:t>
            </a:r>
            <a:endParaRPr kumimoji="0" sz="3200" b="0" i="0" u="none" strike="noStrike" kern="0" cap="none" spc="0" normalizeH="0" baseline="0" noProof="0" dirty="0">
              <a:ln>
                <a:noFill/>
              </a:ln>
              <a:solidFill>
                <a:srgbClr val="595959"/>
              </a:solidFill>
              <a:effectLst/>
              <a:uLnTx/>
              <a:uFillTx/>
              <a:latin typeface="Calibri"/>
              <a:ea typeface="Calibri"/>
              <a:cs typeface="Calibri"/>
              <a:sym typeface="Calibri"/>
            </a:endParaRPr>
          </a:p>
        </p:txBody>
      </p:sp>
      <p:sp>
        <p:nvSpPr>
          <p:cNvPr id="396" name="Google Shape;396;p43"/>
          <p:cNvSpPr txBox="1">
            <a:spLocks noGrp="1"/>
          </p:cNvSpPr>
          <p:nvPr>
            <p:ph type="title"/>
          </p:nvPr>
        </p:nvSpPr>
        <p:spPr>
          <a:xfrm>
            <a:off x="764258" y="1451844"/>
            <a:ext cx="7686787" cy="659177"/>
          </a:xfrm>
          <a:prstGeom prst="rect">
            <a:avLst/>
          </a:prstGeom>
          <a:noFill/>
          <a:ln>
            <a:noFill/>
          </a:ln>
        </p:spPr>
        <p:txBody>
          <a:bodyPr spcFirstLastPara="1" wrap="square" lIns="121875" tIns="121875" rIns="121875" bIns="121875" anchor="t" anchorCtr="0">
            <a:noAutofit/>
          </a:bodyPr>
          <a:lstStyle/>
          <a:p>
            <a:pPr marL="0" lvl="0" indent="0" algn="l" rtl="0">
              <a:lnSpc>
                <a:spcPct val="100000"/>
              </a:lnSpc>
              <a:spcBef>
                <a:spcPts val="0"/>
              </a:spcBef>
              <a:spcAft>
                <a:spcPts val="0"/>
              </a:spcAft>
              <a:buSzPts val="2800"/>
              <a:buNone/>
            </a:pPr>
            <a:r>
              <a:rPr lang="en-US" sz="2400" dirty="0">
                <a:solidFill>
                  <a:schemeClr val="dk2"/>
                </a:solidFill>
              </a:rPr>
              <a:t>Regulations &amp; Standards for Solar PV in PICs</a:t>
            </a:r>
            <a:endParaRPr sz="2400" dirty="0">
              <a:solidFill>
                <a:schemeClr val="dk2"/>
              </a:solidFill>
            </a:endParaRPr>
          </a:p>
        </p:txBody>
      </p:sp>
    </p:spTree>
    <p:extLst>
      <p:ext uri="{BB962C8B-B14F-4D97-AF65-F5344CB8AC3E}">
        <p14:creationId xmlns:p14="http://schemas.microsoft.com/office/powerpoint/2010/main" val="2232781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MEI Colors">
      <a:dk1>
        <a:srgbClr val="595959"/>
      </a:dk1>
      <a:lt1>
        <a:srgbClr val="FFFFFF"/>
      </a:lt1>
      <a:dk2>
        <a:srgbClr val="3A3838"/>
      </a:dk2>
      <a:lt2>
        <a:srgbClr val="FFFFFF"/>
      </a:lt2>
      <a:accent1>
        <a:srgbClr val="AE1919"/>
      </a:accent1>
      <a:accent2>
        <a:srgbClr val="9B1919"/>
      </a:accent2>
      <a:accent3>
        <a:srgbClr val="C41919"/>
      </a:accent3>
      <a:accent4>
        <a:srgbClr val="F41818"/>
      </a:accent4>
      <a:accent5>
        <a:srgbClr val="424242"/>
      </a:accent5>
      <a:accent6>
        <a:srgbClr val="FFFFFF"/>
      </a:accent6>
      <a:hlink>
        <a:srgbClr val="2992FA"/>
      </a:hlink>
      <a:folHlink>
        <a:srgbClr val="70B6F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2870</Words>
  <Application>Microsoft Office PowerPoint</Application>
  <PresentationFormat>Widescreen</PresentationFormat>
  <Paragraphs>348</Paragraphs>
  <Slides>25</Slides>
  <Notes>17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Aptos</vt:lpstr>
      <vt:lpstr>Aptos Display</vt:lpstr>
      <vt:lpstr>Arial</vt:lpstr>
      <vt:lpstr>Calibri</vt:lpstr>
      <vt:lpstr>Carme</vt:lpstr>
      <vt:lpstr>Wingdings</vt:lpstr>
      <vt:lpstr>Office Theme</vt:lpstr>
      <vt:lpstr>1_Office Theme</vt:lpstr>
      <vt:lpstr>PowerPoint Presentation</vt:lpstr>
      <vt:lpstr>PowerPoint Presentation</vt:lpstr>
      <vt:lpstr>Methodology</vt:lpstr>
      <vt:lpstr>Methodology</vt:lpstr>
      <vt:lpstr>Methodology</vt:lpstr>
      <vt:lpstr>List of Stakeholders Interviewed</vt:lpstr>
      <vt:lpstr>Assessment Results</vt:lpstr>
      <vt:lpstr>Regulations &amp; Standards for Solar PV in PICs</vt:lpstr>
      <vt:lpstr>Regulations &amp; Standards for Solar PV in PICs</vt:lpstr>
      <vt:lpstr>Assessment Results</vt:lpstr>
      <vt:lpstr>Assessment Results</vt:lpstr>
      <vt:lpstr>Assessment Results</vt:lpstr>
      <vt:lpstr>Interventions required for the promotion of QI</vt:lpstr>
      <vt:lpstr>Assessment Results</vt:lpstr>
      <vt:lpstr>Findings from Stakeholder Interviews</vt:lpstr>
      <vt:lpstr>PowerPoint Presentation</vt:lpstr>
      <vt:lpstr>Main Findings &amp; Recommendations</vt:lpstr>
      <vt:lpstr>Main Findings &amp; Recommendations</vt:lpstr>
      <vt:lpstr>Main Findings &amp; Recommendations</vt:lpstr>
      <vt:lpstr>Critical Stakeholders for QI Implementation</vt:lpstr>
      <vt:lpstr>PowerPoint Presentation</vt:lpstr>
      <vt:lpstr>PowerPoint Presentation</vt:lpstr>
      <vt:lpstr>PowerPoint Presentation</vt:lpstr>
      <vt:lpstr>Questions and Comments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Rakshitha Gowdagere Boregowda</dc:creator>
  <cp:lastModifiedBy>Diego García</cp:lastModifiedBy>
  <cp:revision>17</cp:revision>
  <dcterms:created xsi:type="dcterms:W3CDTF">2025-08-06T14:42:07Z</dcterms:created>
  <dcterms:modified xsi:type="dcterms:W3CDTF">2025-09-04T06:50:24Z</dcterms:modified>
</cp:coreProperties>
</file>