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8" r:id="rId4"/>
    <p:sldId id="267" r:id="rId5"/>
    <p:sldId id="259" r:id="rId6"/>
    <p:sldId id="265" r:id="rId7"/>
    <p:sldId id="261" r:id="rId8"/>
    <p:sldId id="269" r:id="rId9"/>
    <p:sldId id="268" r:id="rId10"/>
    <p:sldId id="270" r:id="rId11"/>
    <p:sldId id="271" r:id="rId12"/>
    <p:sldId id="272" r:id="rId13"/>
    <p:sldId id="273" r:id="rId14"/>
    <p:sldId id="266" r:id="rId15"/>
  </p:sldIdLst>
  <p:sldSz cx="12192000" cy="6858000"/>
  <p:notesSz cx="6858000" cy="9144000"/>
  <p:defaultTextStyle>
    <a:defPPr>
      <a:defRPr lang="en-FJ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J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73F1B-934D-482E-916A-844A58277C5D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J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J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678E7-F6E9-4DDF-949D-E16A64927899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64827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Palani </a:t>
            </a:r>
            <a:r>
              <a:rPr lang="en-US" dirty="0" err="1"/>
              <a:t>fakata’u</a:t>
            </a:r>
            <a:r>
              <a:rPr lang="en-US" dirty="0"/>
              <a:t> 10 e PCREEE</a:t>
            </a: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678E7-F6E9-4DDF-949D-E16A64927899}" type="slidenum">
              <a:rPr lang="en-FJ" smtClean="0"/>
              <a:t>4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8270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NSCE Level 1 &amp; 2 successfully started on the 12 September 2022 with 20 students (71% female, 29% male) registered under Level 1 and 30 students for Level 2 (21% female, 79% male).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/>
              <a:t>Subsidy scheme to increase RE&amp;EE business opportunities 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AU" dirty="0"/>
              <a:t> </a:t>
            </a:r>
            <a:r>
              <a:rPr lang="en-US" dirty="0"/>
              <a:t>Promoting RE Business Start-ups and Entrepreneurship in the Rural Areas of Vanuatu</a:t>
            </a:r>
            <a:endParaRPr lang="en-FJ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678E7-F6E9-4DDF-949D-E16A64927899}" type="slidenum">
              <a:rPr lang="en-FJ" smtClean="0"/>
              <a:t>6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56781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Polokalama</a:t>
            </a:r>
            <a:r>
              <a:rPr lang="en-US" dirty="0"/>
              <a:t> ki hono </a:t>
            </a:r>
            <a:r>
              <a:rPr lang="en-US" dirty="0" err="1"/>
              <a:t>faka’ai’ai</a:t>
            </a:r>
            <a:r>
              <a:rPr lang="en-US" dirty="0"/>
              <a:t> e </a:t>
            </a:r>
            <a:r>
              <a:rPr lang="en-US" dirty="0" err="1"/>
              <a:t>ngaue’aki</a:t>
            </a:r>
            <a:r>
              <a:rPr lang="en-US" dirty="0"/>
              <a:t> e ngaahi </a:t>
            </a:r>
            <a:r>
              <a:rPr lang="en-US" dirty="0" err="1"/>
              <a:t>naunau</a:t>
            </a:r>
            <a:r>
              <a:rPr lang="en-US" dirty="0"/>
              <a:t> ‘uhila ‘oku </a:t>
            </a: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678E7-F6E9-4DDF-949D-E16A64927899}" type="slidenum">
              <a:rPr lang="en-FJ" smtClean="0"/>
              <a:t>10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18091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901D-5CEB-324F-1932-786B48BC7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FJ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AAF83-E6FB-B40E-53C2-C0C4347E1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AB483-78A8-4835-DDB2-4ED1FC0C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42C51-2B55-8707-41B2-031B1386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201DE-BD1C-12F6-8E5D-8A1DC71D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6570001-F458-47C9-DB52-B148EA60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57" y="136526"/>
            <a:ext cx="1584046" cy="750022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40AAA3-63C5-9DFE-1348-3B7B4D5CA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8" y="239667"/>
            <a:ext cx="227679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7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66DD-EE22-CA44-20B9-CBCAE352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EB124-DB78-B094-D288-B0E28F2C4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FEF48-5C26-ED93-68FD-1A55A258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4CA36-7E95-1667-2C80-E63462CC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8399-DF6E-5F9E-B388-A2B55125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04485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6A488-ED03-1DB3-9C12-AF3CE950A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FC379-C368-E3DB-E186-AA4DF7A1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EB58C-B663-B233-37F7-605A4ABA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E7F9-454E-4CB8-A63E-0027CA4F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32A0-BC94-566D-59EB-8FAAF870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938922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72D6-9DF9-C6F6-55CE-8065FDCE0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2E35C-41F6-C0B3-A210-1F703AA00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A67D6-8AC1-58F8-9900-C34A6768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330D-4448-4214-8A06-7F2E990A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E37D-5E6F-6EE4-5EA5-52D5939D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005133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1CEA-EC25-6BC6-211D-7AE758C8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40C0E-3CF5-7E86-89D4-528E2999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C879E-8014-BB00-F81D-21A0FD29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25DB-F723-B0FD-F319-9024F70A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5B0F-FF89-8B6B-8F2A-E3E64514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99031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DDF4-BE95-B7A0-1CAC-79D05518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58732-0BDB-5605-F52E-D0C167C6D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DA305-76F1-165B-233C-D3AB7171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8BE21-0A02-C09B-2B88-14804C07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7FFD-97E4-AC69-FAA4-61594799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22268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A94D-4348-B940-BEF6-AF3FBF6D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2C62B-FC8D-34F7-AF6C-1FFECB4F3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99A95-65DE-0F69-6B2C-0687C23C2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517F6-1756-667A-0656-BDB02633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2405C-4D93-CC0B-74D8-0C04CF11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3B24D-F0BD-482A-12ED-01FF7C16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693455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4D10-1610-84A7-6079-8A5ED471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C3A40-A4C5-E3ED-C45A-6712F20AC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6B1E9-F942-A844-918E-8E577E4AB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EE7D7-D5B4-48C4-3454-B39F21F94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C67B-AFF6-D687-B726-86FB53E64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00F99-D2ED-9AB7-1C48-B0DA5F74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B04D1-861C-7481-19F0-9892F6FE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A615F-3084-B2B9-10C8-B55EC217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03287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983E-D43C-7B32-B9FF-AC495371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545F7-07BF-A0CD-5B26-2C2DD32D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A9FE5-9449-4F0D-19F2-70C05307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EE5BC-9A74-58FA-AD17-3073400E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079379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7E015-12B5-E588-425D-31E11525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E0864-5F07-A2EC-0FCA-B9CBB764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6D772-7B28-E231-FC94-6D3F0B45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11505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82CD-F216-99C0-59BC-6502CBB2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88D6E-A769-FB5A-36A7-DC3089CC2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9FF08-6EB7-32F2-A47F-9F1BCC3B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6719D-C9FD-CBF8-F29E-99E82100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49DF3-F524-3906-8696-26A34177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B8583-B14E-DD12-8F99-024F1199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76071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77C06-DB10-A5C6-3AB0-24E27C63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BC852-224B-99AC-EF2D-9D91E28A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9DD6C-FA36-0573-79A1-A81B12AE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0FC0F523-4637-F8F2-5380-C9D956CDE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57" y="136526"/>
            <a:ext cx="1584046" cy="75002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739A1E-E325-D18D-37E9-6C5ED4CE18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7" y="178115"/>
            <a:ext cx="2276793" cy="66684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BD3326-ABA4-4E92-B12C-B8E3F5FA2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663" y="914400"/>
            <a:ext cx="11310937" cy="1470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162028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86BE-0B54-3CE2-A93A-B04C562A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78646-5438-9A8F-3B79-E5AFFBA27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A0DC-BE8A-0706-83E4-4928CDD8E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8304-A7CB-271C-BE1C-A06E8DC9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3E36D-5827-CF46-1760-D1AF376C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880B8-58E2-CC88-C7B9-D4F9E0E7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682189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B319-2E93-6DD1-3111-80BFB004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FE99B-27A5-831B-FC54-E4B91E1FC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832A-7B8B-125E-B26A-04D8D71F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B2478-B6E9-CD08-BAB9-EBED86BE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BDA8-AF66-11D7-EBCB-F9CD1EE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086127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3D3C8-7901-C182-2314-D1C3676EE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084E9-45B6-1E91-7AB6-1E18D3557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0669-C74B-A447-5F20-E5D75944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43FA-48DD-249A-1E01-586D1299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36A67-71EF-5E94-58FA-295DC21F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49462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E224-F475-B92B-1C64-3517A241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BB534-4850-D5C2-B08A-624B7CD38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042A-0E40-43BF-19FF-D945AE79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6D14-CC19-C467-5D12-1A55E4A95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1F1E9-1458-58FA-DDE9-8650DDDD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83914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EBEF-6AC4-0EC1-901B-26CBEC4F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FJ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73DD2-649A-0FDF-A9F8-A6D6AD651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361E9-7F31-D063-CB36-244F31010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6F8E9-174F-C286-882F-5176704A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E5464-9921-5162-061F-893087CD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BB336-6989-B625-FD2B-4206251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C4472B07-A863-CF8F-9BC4-C5D0A6F1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57" y="136526"/>
            <a:ext cx="1584046" cy="750022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DC294-6BAF-F704-3B82-64F0A0A59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3"/>
            <a:ext cx="227679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A12F-AC5D-C361-FA85-4DCE12E9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39217-9E58-EE0C-EFBF-6E50D75CE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4897E-8A50-D518-318F-69B3B7478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84322-17B6-C4D6-2F36-379D7A407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6748B-B6C6-6F4F-5C39-BE0408241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6E2C6-6C13-DA45-7B82-0C549E1B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4B620-6995-6C07-BA65-F1EAFDDF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BD198-3101-068B-BEB0-45C31DF7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80321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5D02E-B0EE-0C5E-A971-B803BF4D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B3D0B-F91C-3587-F170-3289E5F2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5056A-E03A-313E-06DF-916EE2E3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E7001-3450-6F93-CD73-D9DB04E4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99505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5DD12-567F-0BAB-484C-DF80CDDB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8CF15-01A1-0456-EB10-BF2D60AF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16B58-ADE5-E264-F7B0-50C26028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5772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9B8F6-283C-A8B9-F8C3-E2CF8EB7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CE823-971D-BD0A-9A77-E6F30AF0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3B06A-0558-81CE-65EA-D9B0EC755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06A25-6D71-B28E-37CE-127BBBE4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199DB-9E16-F0AF-3D42-2D33A75E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17240-DAB3-2E5F-9DCD-8A93473B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3657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8520-49DC-E88D-C0E5-A2B04CFB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370F0-45B1-5373-B93C-96EA80B3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42699-D1C5-8DA1-F8FE-DA646782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60308-62CB-66BC-8AD9-FA4FCD89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A47BC-43FE-FAFA-B81B-DB7C148B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29D22-7BC0-4B8F-A46A-5719E08E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16848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tm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tm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tm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DCB40-AC4E-FF25-C706-B2BCD62F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ACE06-5DE4-07B8-09D4-8F6A4C576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F9100-169C-DC5F-B13B-E5013F78E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9F597-B512-4789-B8AF-B79E7E2981C6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F19DF-EFB9-A88E-4AA1-F14FAAF5D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183C-C464-5ADB-F188-E7E4165B9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B60BA-B930-4741-979D-8FFA9CFC958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33614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J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CFEE5-2A78-3E71-1F93-722ED0F8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FJ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9E849-5580-90C6-4FE3-8B68B8FFF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27B3A-45F3-740A-5613-23DAA53F10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FE325-24A6-44D0-94C0-15A914CEAD02}" type="datetimeFigureOut">
              <a:rPr lang="en-FJ" smtClean="0"/>
              <a:t>05/03/2024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0FD8-F5F9-AE26-523F-48E1DC712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25A7-12DF-D5F6-F215-CBC54CD9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C4AD2-D515-4B17-B188-E6BF4A02CFA4}" type="slidenum">
              <a:rPr lang="en-FJ" smtClean="0"/>
              <a:t>‹#›</a:t>
            </a:fld>
            <a:endParaRPr lang="en-FJ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5A2D661-45A4-5FB9-F099-4482A2F36F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57" y="136526"/>
            <a:ext cx="1584046" cy="750022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AEDC40-B695-324E-F786-EA1E8ED6147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19705"/>
            <a:ext cx="2276793" cy="66684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B72FA9A-D005-0984-3EA7-6AE2A101E8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" y="219705"/>
            <a:ext cx="3505689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4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J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creee.org/sites/default/files/documents/files/PCREEE_BP_Completo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24DFB9-0772-4CFB-722A-95F244A31A7C}"/>
              </a:ext>
            </a:extLst>
          </p:cNvPr>
          <p:cNvSpPr txBox="1"/>
          <p:nvPr/>
        </p:nvSpPr>
        <p:spPr>
          <a:xfrm>
            <a:off x="704281" y="1448502"/>
            <a:ext cx="10199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JOINT INFRATEC – PCREEE Workshop</a:t>
            </a:r>
            <a:endParaRPr lang="en-FJ" sz="4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86CF7-0283-D588-5ABF-02974CBE67C4}"/>
              </a:ext>
            </a:extLst>
          </p:cNvPr>
          <p:cNvSpPr txBox="1"/>
          <p:nvPr/>
        </p:nvSpPr>
        <p:spPr>
          <a:xfrm>
            <a:off x="1100446" y="2603503"/>
            <a:ext cx="9407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Business Skills &amp; Productive Use of Energy Training for Community Members in </a:t>
            </a:r>
            <a:r>
              <a:rPr lang="en-US" sz="3200" dirty="0" err="1"/>
              <a:t>Kotu</a:t>
            </a:r>
            <a:r>
              <a:rPr lang="en-US" sz="3200" dirty="0"/>
              <a:t> &amp; ‘</a:t>
            </a:r>
            <a:r>
              <a:rPr lang="en-US" sz="3200" dirty="0" err="1"/>
              <a:t>O’ua</a:t>
            </a:r>
            <a:endParaRPr lang="en-FJ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28609-3CF3-F885-43FA-1C40524F1AE0}"/>
              </a:ext>
            </a:extLst>
          </p:cNvPr>
          <p:cNvSpPr txBox="1"/>
          <p:nvPr/>
        </p:nvSpPr>
        <p:spPr>
          <a:xfrm>
            <a:off x="3588995" y="3819220"/>
            <a:ext cx="4248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Thursday 29 Feb – Friday 1 March 2024</a:t>
            </a:r>
            <a:endParaRPr lang="en-FJ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683009-E1A4-E965-F2E9-321CBF4BE10F}"/>
              </a:ext>
            </a:extLst>
          </p:cNvPr>
          <p:cNvSpPr txBox="1"/>
          <p:nvPr/>
        </p:nvSpPr>
        <p:spPr>
          <a:xfrm>
            <a:off x="10830048" y="6289789"/>
            <a:ext cx="445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Mr. Sosefo Tofu</a:t>
            </a:r>
          </a:p>
          <a:p>
            <a:r>
              <a:rPr lang="en-US" sz="1200" b="1" i="1" dirty="0"/>
              <a:t>PCREEE</a:t>
            </a:r>
            <a:endParaRPr lang="en-FJ" sz="1200" b="1" i="1" dirty="0"/>
          </a:p>
        </p:txBody>
      </p:sp>
    </p:spTree>
    <p:extLst>
      <p:ext uri="{BB962C8B-B14F-4D97-AF65-F5344CB8AC3E}">
        <p14:creationId xmlns:p14="http://schemas.microsoft.com/office/powerpoint/2010/main" val="283115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117C07-A0AD-7573-37F2-16084EF17B22}"/>
              </a:ext>
            </a:extLst>
          </p:cNvPr>
          <p:cNvSpPr txBox="1"/>
          <p:nvPr/>
        </p:nvSpPr>
        <p:spPr>
          <a:xfrm>
            <a:off x="2709333" y="118534"/>
            <a:ext cx="726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Minimum Energy Performance Standards &amp; Labelling [MEPSL] program</a:t>
            </a:r>
            <a:endParaRPr lang="en-FJ" sz="28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A7934B-6623-D2FD-7D55-42F716ED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9" y="1072641"/>
            <a:ext cx="3387196" cy="51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-C split system">
            <a:extLst>
              <a:ext uri="{FF2B5EF4-FFF2-40B4-BE49-F238E27FC236}">
                <a16:creationId xmlns:a16="http://schemas.microsoft.com/office/drawing/2014/main" id="{F78BDB58-B980-259C-E432-1ACF72320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8"/>
          <a:stretch>
            <a:fillRect/>
          </a:stretch>
        </p:blipFill>
        <p:spPr bwMode="auto">
          <a:xfrm>
            <a:off x="4550832" y="1225657"/>
            <a:ext cx="4365955" cy="197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C57F3-E561-B55A-884F-0FDF0B73A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04" y="3353416"/>
            <a:ext cx="1957705" cy="283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F4AA0-A939-24CA-3B9A-1CE1FF276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89" y="3717871"/>
            <a:ext cx="194246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hest%20Freezer%20-%20Electrolux">
            <a:extLst>
              <a:ext uri="{FF2B5EF4-FFF2-40B4-BE49-F238E27FC236}">
                <a16:creationId xmlns:a16="http://schemas.microsoft.com/office/drawing/2014/main" id="{BED8ED94-69B4-2362-F660-C38BE93D4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65" y="3977217"/>
            <a:ext cx="152146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Refrig 7 - Electrolux">
            <a:extLst>
              <a:ext uri="{FF2B5EF4-FFF2-40B4-BE49-F238E27FC236}">
                <a16:creationId xmlns:a16="http://schemas.microsoft.com/office/drawing/2014/main" id="{0940F507-4DD8-2858-26CE-CD8DB667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54" y="1186639"/>
            <a:ext cx="1777365" cy="2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7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bel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D8326D9F-9DE5-788E-0D4F-A24FF5F92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7150"/>
            <a:ext cx="117983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3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EF9DE8-0993-EE34-0173-7323CA438D10}"/>
              </a:ext>
            </a:extLst>
          </p:cNvPr>
          <p:cNvSpPr txBox="1">
            <a:spLocks/>
          </p:cNvSpPr>
          <p:nvPr/>
        </p:nvSpPr>
        <p:spPr>
          <a:xfrm>
            <a:off x="3517900" y="266700"/>
            <a:ext cx="8229600" cy="709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FF0000"/>
                </a:solidFill>
              </a:rPr>
              <a:t>THE ENERGY RATING LABEL</a:t>
            </a:r>
            <a:br>
              <a:rPr lang="en-AU" sz="4000" b="1" dirty="0">
                <a:solidFill>
                  <a:srgbClr val="FF0000"/>
                </a:solidFill>
              </a:rPr>
            </a:br>
            <a:endParaRPr lang="en-AU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9B1C46-1B7B-C7F7-1D85-BA753EF4C78C}"/>
              </a:ext>
            </a:extLst>
          </p:cNvPr>
          <p:cNvSpPr txBox="1">
            <a:spLocks/>
          </p:cNvSpPr>
          <p:nvPr/>
        </p:nvSpPr>
        <p:spPr>
          <a:xfrm>
            <a:off x="393700" y="1206500"/>
            <a:ext cx="11798300" cy="6019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Calculating Cost to Run [Compare the labels on two similar sized fridges]:</a:t>
            </a:r>
          </a:p>
          <a:p>
            <a:r>
              <a:rPr lang="en-AU" dirty="0"/>
              <a:t>Annual Cost to Run = Energy Consumption (kWh) x Electricity </a:t>
            </a:r>
            <a:r>
              <a:rPr lang="en-AU"/>
              <a:t>Tariff (TOP/</a:t>
            </a:r>
            <a:r>
              <a:rPr lang="en-AU" dirty="0"/>
              <a:t>kWh)</a:t>
            </a:r>
          </a:p>
          <a:p>
            <a:endParaRPr lang="en-AU" dirty="0"/>
          </a:p>
          <a:p>
            <a:r>
              <a:rPr lang="en-AU" sz="2400" b="1" dirty="0"/>
              <a:t>Example</a:t>
            </a:r>
            <a:r>
              <a:rPr lang="en-AU" sz="2400" dirty="0"/>
              <a:t> – </a:t>
            </a:r>
            <a:r>
              <a:rPr lang="en-AU" sz="2400" dirty="0" err="1"/>
              <a:t>Kapau</a:t>
            </a:r>
            <a:r>
              <a:rPr lang="en-AU" sz="2400" dirty="0"/>
              <a:t> fie </a:t>
            </a:r>
            <a:r>
              <a:rPr lang="en-AU" sz="2400" dirty="0" err="1"/>
              <a:t>fakatau</a:t>
            </a:r>
            <a:r>
              <a:rPr lang="en-AU" sz="2400" dirty="0"/>
              <a:t> </a:t>
            </a:r>
            <a:r>
              <a:rPr lang="en-AU" sz="2400" dirty="0" err="1"/>
              <a:t>ha’o</a:t>
            </a:r>
            <a:r>
              <a:rPr lang="en-AU" sz="2400" dirty="0"/>
              <a:t> ‘</a:t>
            </a:r>
            <a:r>
              <a:rPr lang="en-AU" sz="2400" dirty="0" err="1"/>
              <a:t>aisi</a:t>
            </a:r>
            <a:r>
              <a:rPr lang="en-AU" sz="2400" dirty="0"/>
              <a:t> </a:t>
            </a:r>
            <a:r>
              <a:rPr lang="en-AU" sz="2400" dirty="0" err="1"/>
              <a:t>fo’ou</a:t>
            </a:r>
            <a:r>
              <a:rPr lang="en-AU" sz="2400" dirty="0"/>
              <a:t> ‘I Tonga, pea ko e </a:t>
            </a:r>
            <a:r>
              <a:rPr lang="en-AU" sz="2400" dirty="0" err="1"/>
              <a:t>totongi</a:t>
            </a:r>
            <a:r>
              <a:rPr lang="en-AU" sz="2400" dirty="0"/>
              <a:t> ‘o e ‘</a:t>
            </a:r>
            <a:r>
              <a:rPr lang="en-AU" sz="2400" dirty="0" err="1"/>
              <a:t>uhila</a:t>
            </a:r>
            <a:r>
              <a:rPr lang="en-AU" sz="2400" dirty="0"/>
              <a:t> ki he ‘</a:t>
            </a:r>
            <a:r>
              <a:rPr lang="en-AU" sz="2400" dirty="0" err="1"/>
              <a:t>iuniti</a:t>
            </a:r>
            <a:r>
              <a:rPr lang="en-AU" sz="2400" dirty="0"/>
              <a:t> (</a:t>
            </a:r>
            <a:r>
              <a:rPr lang="en-AU" sz="2400" dirty="0" err="1"/>
              <a:t>kwH</a:t>
            </a:r>
            <a:r>
              <a:rPr lang="en-AU" sz="2400" dirty="0"/>
              <a:t>) ko e TOP$1.10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AA8C23-CEE7-B179-0C61-7C05EF457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60009"/>
              </p:ext>
            </p:extLst>
          </p:nvPr>
        </p:nvGraphicFramePr>
        <p:xfrm>
          <a:off x="637887" y="4912128"/>
          <a:ext cx="10916226" cy="3358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8742">
                  <a:extLst>
                    <a:ext uri="{9D8B030D-6E8A-4147-A177-3AD203B41FA5}">
                      <a16:colId xmlns:a16="http://schemas.microsoft.com/office/drawing/2014/main" val="1782601394"/>
                    </a:ext>
                  </a:extLst>
                </a:gridCol>
                <a:gridCol w="3638742">
                  <a:extLst>
                    <a:ext uri="{9D8B030D-6E8A-4147-A177-3AD203B41FA5}">
                      <a16:colId xmlns:a16="http://schemas.microsoft.com/office/drawing/2014/main" val="1434597536"/>
                    </a:ext>
                  </a:extLst>
                </a:gridCol>
                <a:gridCol w="3638742">
                  <a:extLst>
                    <a:ext uri="{9D8B030D-6E8A-4147-A177-3AD203B41FA5}">
                      <a16:colId xmlns:a16="http://schemas.microsoft.com/office/drawing/2014/main" val="3589449410"/>
                    </a:ext>
                  </a:extLst>
                </a:gridCol>
              </a:tblGrid>
              <a:tr h="903316"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51553"/>
                  </a:ext>
                </a:extLst>
              </a:tr>
              <a:tr h="903316"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2943"/>
                  </a:ext>
                </a:extLst>
              </a:tr>
              <a:tr h="1551711">
                <a:tc>
                  <a:txBody>
                    <a:bodyPr/>
                    <a:lstStyle/>
                    <a:p>
                      <a:endParaRPr lang="en-FJ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8321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FD90BD-6581-D12E-7282-6B6982527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36636"/>
              </p:ext>
            </p:extLst>
          </p:nvPr>
        </p:nvGraphicFramePr>
        <p:xfrm>
          <a:off x="515390" y="3640977"/>
          <a:ext cx="11504814" cy="2297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3415">
                  <a:extLst>
                    <a:ext uri="{9D8B030D-6E8A-4147-A177-3AD203B41FA5}">
                      <a16:colId xmlns:a16="http://schemas.microsoft.com/office/drawing/2014/main" val="2083638782"/>
                    </a:ext>
                  </a:extLst>
                </a:gridCol>
                <a:gridCol w="3996461">
                  <a:extLst>
                    <a:ext uri="{9D8B030D-6E8A-4147-A177-3AD203B41FA5}">
                      <a16:colId xmlns:a16="http://schemas.microsoft.com/office/drawing/2014/main" val="2948256863"/>
                    </a:ext>
                  </a:extLst>
                </a:gridCol>
                <a:gridCol w="3834938">
                  <a:extLst>
                    <a:ext uri="{9D8B030D-6E8A-4147-A177-3AD203B41FA5}">
                      <a16:colId xmlns:a16="http://schemas.microsoft.com/office/drawing/2014/main" val="2791112074"/>
                    </a:ext>
                  </a:extLst>
                </a:gridCol>
              </a:tblGrid>
              <a:tr h="883862">
                <a:tc>
                  <a:txBody>
                    <a:bodyPr/>
                    <a:lstStyle/>
                    <a:p>
                      <a:endParaRPr lang="en-FJ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‘</a:t>
                      </a:r>
                      <a:r>
                        <a:rPr lang="en-US" dirty="0" err="1"/>
                        <a:t>Aisi</a:t>
                      </a:r>
                      <a:r>
                        <a:rPr lang="en-US" dirty="0"/>
                        <a:t> 1</a:t>
                      </a:r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‘</a:t>
                      </a:r>
                      <a:r>
                        <a:rPr lang="en-US" dirty="0" err="1"/>
                        <a:t>Aisi</a:t>
                      </a:r>
                      <a:r>
                        <a:rPr lang="en-US" dirty="0"/>
                        <a:t> 2</a:t>
                      </a:r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64250"/>
                  </a:ext>
                </a:extLst>
              </a:tr>
              <a:tr h="895059">
                <a:tc>
                  <a:txBody>
                    <a:bodyPr/>
                    <a:lstStyle/>
                    <a:p>
                      <a:r>
                        <a:rPr lang="en-US" dirty="0"/>
                        <a:t>Lahi e </a:t>
                      </a:r>
                      <a:r>
                        <a:rPr lang="en-US" dirty="0" err="1"/>
                        <a:t>fetu’u</a:t>
                      </a:r>
                      <a:r>
                        <a:rPr lang="en-US" dirty="0"/>
                        <a:t> he </a:t>
                      </a:r>
                      <a:r>
                        <a:rPr lang="en-US" dirty="0" err="1"/>
                        <a:t>Leipolo</a:t>
                      </a:r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 err="1"/>
                        <a:t>Fetu’u</a:t>
                      </a:r>
                      <a:r>
                        <a:rPr lang="en-US" dirty="0"/>
                        <a:t> e 3</a:t>
                      </a:r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 err="1"/>
                        <a:t>Fetu’u</a:t>
                      </a:r>
                      <a:r>
                        <a:rPr lang="en-US" dirty="0"/>
                        <a:t> e 6</a:t>
                      </a:r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7396"/>
                  </a:ext>
                </a:extLst>
              </a:tr>
              <a:tr h="518101">
                <a:tc>
                  <a:txBody>
                    <a:bodyPr/>
                    <a:lstStyle/>
                    <a:p>
                      <a:r>
                        <a:rPr lang="en-US" dirty="0"/>
                        <a:t>Lahi ‘o e </a:t>
                      </a:r>
                      <a:r>
                        <a:rPr lang="en-US" dirty="0" err="1"/>
                        <a:t>fakamole</a:t>
                      </a:r>
                      <a:r>
                        <a:rPr lang="en-US" dirty="0"/>
                        <a:t> ki he ‘</a:t>
                      </a:r>
                      <a:r>
                        <a:rPr lang="en-US" dirty="0" err="1"/>
                        <a:t>aisi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takitaha</a:t>
                      </a:r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542 kWh x  $1.10 = </a:t>
                      </a:r>
                      <a:r>
                        <a:rPr lang="en-US" b="1" dirty="0"/>
                        <a:t>$596 .20 ki he </a:t>
                      </a:r>
                      <a:r>
                        <a:rPr lang="en-US" b="1" dirty="0" err="1"/>
                        <a:t>ta’u</a:t>
                      </a:r>
                      <a:endParaRPr lang="en-FJ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318 kWh X $1.10 = </a:t>
                      </a:r>
                      <a:r>
                        <a:rPr lang="en-US" sz="1800" b="1" dirty="0"/>
                        <a:t>$349. 80 ki he </a:t>
                      </a:r>
                      <a:r>
                        <a:rPr lang="en-US" sz="1800" b="1" dirty="0" err="1"/>
                        <a:t>ta’u</a:t>
                      </a:r>
                      <a:r>
                        <a:rPr lang="en-US" sz="1800" b="1" dirty="0"/>
                        <a:t> </a:t>
                      </a:r>
                      <a:endParaRPr lang="en-FJ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161408"/>
                  </a:ext>
                </a:extLst>
              </a:tr>
            </a:tbl>
          </a:graphicData>
        </a:graphic>
      </p:graphicFrame>
      <p:pic>
        <p:nvPicPr>
          <p:cNvPr id="10" name="Picture 9" descr="A red and white logo with white stars&#10;&#10;Description automatically generated">
            <a:extLst>
              <a:ext uri="{FF2B5EF4-FFF2-40B4-BE49-F238E27FC236}">
                <a16:creationId xmlns:a16="http://schemas.microsoft.com/office/drawing/2014/main" id="{E3F6637C-3BE3-95B5-1D42-20880C022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88" y="4504072"/>
            <a:ext cx="1781424" cy="816112"/>
          </a:xfrm>
          <a:prstGeom prst="rect">
            <a:avLst/>
          </a:prstGeom>
        </p:spPr>
      </p:pic>
      <p:pic>
        <p:nvPicPr>
          <p:cNvPr id="12" name="Picture 11" descr="A red and white logo with white stars&#10;&#10;Description automatically generated">
            <a:extLst>
              <a:ext uri="{FF2B5EF4-FFF2-40B4-BE49-F238E27FC236}">
                <a16:creationId xmlns:a16="http://schemas.microsoft.com/office/drawing/2014/main" id="{70F6A57F-3D2E-A2A7-12B3-4875AB940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33" y="4531075"/>
            <a:ext cx="175284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E561D6-C1F1-AF51-A1B3-3DE6F0B59566}"/>
              </a:ext>
            </a:extLst>
          </p:cNvPr>
          <p:cNvSpPr txBox="1"/>
          <p:nvPr/>
        </p:nvSpPr>
        <p:spPr>
          <a:xfrm>
            <a:off x="3689684" y="2567226"/>
            <a:ext cx="100904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MALO ‘AUPITO</a:t>
            </a:r>
            <a:endParaRPr lang="en-FJ" sz="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FED74-844F-1574-17F1-5A81B3624EAC}"/>
              </a:ext>
            </a:extLst>
          </p:cNvPr>
          <p:cNvSpPr txBox="1"/>
          <p:nvPr/>
        </p:nvSpPr>
        <p:spPr>
          <a:xfrm>
            <a:off x="2326106" y="4363453"/>
            <a:ext cx="924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183727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754BA8-2CA7-162C-EDF9-3C0E571EB024}"/>
              </a:ext>
            </a:extLst>
          </p:cNvPr>
          <p:cNvSpPr txBox="1"/>
          <p:nvPr/>
        </p:nvSpPr>
        <p:spPr>
          <a:xfrm>
            <a:off x="3282010" y="327207"/>
            <a:ext cx="379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PCREEE Background</a:t>
            </a:r>
            <a:endParaRPr lang="en-FJ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1323E-F01C-4D32-4A65-831395AE2C97}"/>
              </a:ext>
            </a:extLst>
          </p:cNvPr>
          <p:cNvSpPr txBox="1"/>
          <p:nvPr/>
        </p:nvSpPr>
        <p:spPr>
          <a:xfrm>
            <a:off x="0" y="1665282"/>
            <a:ext cx="63879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Fokotu’u ‘I he 2017, ‘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Epeleli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Malumalu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‘I he Pacific Community (SPC) pea ‘oku ‘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ofisi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‘I Nuku’alofa, Tonga.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Tokoni’I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fakapa’anga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‘e he United Nations Industrial Development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(UNIDO) pea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 Austrian Development Agency (ADA).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6C91F-0C53-17D3-82CF-7A7EAF877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10" y="1389038"/>
            <a:ext cx="5820180" cy="452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C9D9F-09F2-E2BC-83AB-E036FBA1DF8C}"/>
              </a:ext>
            </a:extLst>
          </p:cNvPr>
          <p:cNvSpPr txBox="1"/>
          <p:nvPr/>
        </p:nvSpPr>
        <p:spPr>
          <a:xfrm>
            <a:off x="88012" y="3465777"/>
            <a:ext cx="638799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Mission: 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create, educate, and facilitate the increased awareness and development of the RE&amp;EE Agenda in the Pacific region, with special emphasis on the private sector and local industries.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improve access to modern, affordable and reliable energy services, energy security and mitigation of negative externalities of the energy system (e.g. local pollution and GHG emissions)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promote renewable energy and energy efficiency investments, markets, and industries in Pacific Island Countries and Territories (PICTs). </a:t>
            </a:r>
          </a:p>
        </p:txBody>
      </p:sp>
    </p:spTree>
    <p:extLst>
      <p:ext uri="{BB962C8B-B14F-4D97-AF65-F5344CB8AC3E}">
        <p14:creationId xmlns:p14="http://schemas.microsoft.com/office/powerpoint/2010/main" val="429304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F370D-95E8-357C-02A4-2362ACFE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4" t="21830" r="14893" b="10930"/>
          <a:stretch/>
        </p:blipFill>
        <p:spPr>
          <a:xfrm>
            <a:off x="3574473" y="1250658"/>
            <a:ext cx="8526483" cy="53638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7C51FA-52F4-3102-50C9-BD8EDAB2C02A}"/>
              </a:ext>
            </a:extLst>
          </p:cNvPr>
          <p:cNvCxnSpPr>
            <a:cxnSpLocks/>
          </p:cNvCxnSpPr>
          <p:nvPr/>
        </p:nvCxnSpPr>
        <p:spPr>
          <a:xfrm>
            <a:off x="2149434" y="2888649"/>
            <a:ext cx="5130140" cy="9233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8E6121-5B9F-F3A2-D3DC-CFB22D4E92E9}"/>
              </a:ext>
            </a:extLst>
          </p:cNvPr>
          <p:cNvSpPr txBox="1"/>
          <p:nvPr/>
        </p:nvSpPr>
        <p:spPr>
          <a:xfrm>
            <a:off x="237507" y="2315688"/>
            <a:ext cx="28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PCREEE office</a:t>
            </a:r>
          </a:p>
          <a:p>
            <a:r>
              <a:rPr lang="en-US" dirty="0"/>
              <a:t>Level 4, </a:t>
            </a:r>
          </a:p>
          <a:p>
            <a:r>
              <a:rPr lang="en-US" dirty="0"/>
              <a:t>MEIDECC Building</a:t>
            </a: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294089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96AD3C-B352-01BB-54ED-121509CD4E00}"/>
              </a:ext>
            </a:extLst>
          </p:cNvPr>
          <p:cNvSpPr txBox="1"/>
          <p:nvPr/>
        </p:nvSpPr>
        <p:spPr>
          <a:xfrm>
            <a:off x="5735010" y="2165195"/>
            <a:ext cx="6686550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200" b="1" cap="none" dirty="0">
                <a:solidFill>
                  <a:srgbClr val="FF0000"/>
                </a:solidFill>
              </a:rPr>
              <a:t>Ng. </a:t>
            </a:r>
            <a:r>
              <a:rPr lang="en-GB" sz="2200" b="1" dirty="0">
                <a:solidFill>
                  <a:srgbClr val="FF0000"/>
                </a:solidFill>
              </a:rPr>
              <a:t>‘Elia </a:t>
            </a:r>
            <a:r>
              <a:rPr lang="en-GB" sz="2200" b="1" dirty="0" err="1">
                <a:solidFill>
                  <a:srgbClr val="FF0000"/>
                </a:solidFill>
              </a:rPr>
              <a:t>lalahi</a:t>
            </a:r>
            <a:r>
              <a:rPr lang="en-GB" sz="2200" b="1" dirty="0">
                <a:solidFill>
                  <a:srgbClr val="FF0000"/>
                </a:solidFill>
              </a:rPr>
              <a:t> ‘e 4</a:t>
            </a:r>
            <a:endParaRPr lang="en-GB" sz="2200" b="1" cap="none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200" b="1" cap="none" dirty="0"/>
              <a:t>Programme 1. RE&amp;EE Business Start-Up and Entrepreneurship Support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200" cap="none" dirty="0"/>
              <a:t>Programme 2. RE&amp;EE for Sustainable Mobility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200" cap="none" dirty="0"/>
              <a:t>Programme 3. RE Mini-grids</a:t>
            </a:r>
            <a:endParaRPr lang="en-AU" sz="2200" cap="none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AU" sz="2200" b="1" cap="none" dirty="0"/>
              <a:t>Programme 4. Energy Efficiency Investment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F1420B-B719-0A7A-3FAA-DA38E45EE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" y="1054100"/>
            <a:ext cx="5111560" cy="533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78F9D0-ACFA-BAA5-1C48-DEFDD6CFD98B}"/>
              </a:ext>
            </a:extLst>
          </p:cNvPr>
          <p:cNvSpPr txBox="1"/>
          <p:nvPr/>
        </p:nvSpPr>
        <p:spPr>
          <a:xfrm>
            <a:off x="549272" y="6388099"/>
            <a:ext cx="8420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J" sz="1000" dirty="0">
                <a:hlinkClick r:id="rId4"/>
              </a:rPr>
              <a:t>https://www.pcreee.org/sites/default/files/documents/files/PCREEE_BP_Completo.pdf</a:t>
            </a:r>
            <a:endParaRPr lang="en-US" sz="1000" dirty="0"/>
          </a:p>
          <a:p>
            <a:endParaRPr lang="en-FJ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14805-E9EA-0195-BB77-60751FEA4915}"/>
              </a:ext>
            </a:extLst>
          </p:cNvPr>
          <p:cNvSpPr txBox="1"/>
          <p:nvPr/>
        </p:nvSpPr>
        <p:spPr>
          <a:xfrm>
            <a:off x="3435178" y="321276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Palani </a:t>
            </a:r>
            <a:r>
              <a:rPr lang="en-US" sz="4000" dirty="0" err="1">
                <a:solidFill>
                  <a:srgbClr val="FF0000"/>
                </a:solidFill>
              </a:rPr>
              <a:t>fakata’u</a:t>
            </a:r>
            <a:r>
              <a:rPr lang="en-US" sz="4000" dirty="0">
                <a:solidFill>
                  <a:srgbClr val="FF0000"/>
                </a:solidFill>
              </a:rPr>
              <a:t> 10 ‘o e PCREEE</a:t>
            </a:r>
            <a:endParaRPr lang="en-FJ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3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7C9AF5-7BB1-5924-ABA1-445F8B585497}"/>
              </a:ext>
            </a:extLst>
          </p:cNvPr>
          <p:cNvSpPr txBox="1"/>
          <p:nvPr/>
        </p:nvSpPr>
        <p:spPr>
          <a:xfrm>
            <a:off x="7862629" y="1080311"/>
            <a:ext cx="379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Koeha</a:t>
            </a:r>
            <a:r>
              <a:rPr lang="en-US" sz="2400" b="1" dirty="0">
                <a:solidFill>
                  <a:srgbClr val="FF0000"/>
                </a:solidFill>
              </a:rPr>
              <a:t> e </a:t>
            </a:r>
            <a:r>
              <a:rPr lang="en-US" sz="2400" b="1" dirty="0" err="1">
                <a:solidFill>
                  <a:srgbClr val="FF0000"/>
                </a:solidFill>
              </a:rPr>
              <a:t>fa’ahinga</a:t>
            </a:r>
            <a:r>
              <a:rPr lang="en-US" sz="2400" b="1" dirty="0">
                <a:solidFill>
                  <a:srgbClr val="FF0000"/>
                </a:solidFill>
              </a:rPr>
              <a:t> tokoni ‘o e PCREEE ki he ‘</a:t>
            </a:r>
            <a:r>
              <a:rPr lang="en-US" sz="2400" b="1" dirty="0" err="1">
                <a:solidFill>
                  <a:srgbClr val="FF0000"/>
                </a:solidFill>
              </a:rPr>
              <a:t>uu</a:t>
            </a:r>
            <a:r>
              <a:rPr lang="en-US" sz="2400" b="1" dirty="0">
                <a:solidFill>
                  <a:srgbClr val="FF0000"/>
                </a:solidFill>
              </a:rPr>
              <a:t> Fonua e </a:t>
            </a:r>
            <a:r>
              <a:rPr lang="en-US" sz="2400" b="1" dirty="0" err="1">
                <a:solidFill>
                  <a:srgbClr val="FF0000"/>
                </a:solidFill>
              </a:rPr>
              <a:t>Pasifiki</a:t>
            </a:r>
            <a:r>
              <a:rPr lang="en-US" sz="2400" b="1" dirty="0">
                <a:solidFill>
                  <a:srgbClr val="FF0000"/>
                </a:solidFill>
              </a:rPr>
              <a:t>, kau ai ‘a Tonga. </a:t>
            </a:r>
            <a:endParaRPr lang="en-FJ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F3E53-4280-2A82-6C3B-0940A3C9F210}"/>
              </a:ext>
            </a:extLst>
          </p:cNvPr>
          <p:cNvSpPr txBox="1"/>
          <p:nvPr/>
        </p:nvSpPr>
        <p:spPr>
          <a:xfrm>
            <a:off x="447050" y="2538563"/>
            <a:ext cx="6709809" cy="2126864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b="1" cap="none" dirty="0"/>
              <a:t>Programme 1. RE&amp;EE Business Start-Up and Entrepreneurship Support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b="1" cap="none" dirty="0"/>
              <a:t>Programme 2. RE&amp;EE for Sustainable Mobility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b="1" cap="none" dirty="0"/>
              <a:t>Programme 3. RE Mini-grids</a:t>
            </a:r>
            <a:endParaRPr lang="en-AU" b="1" cap="none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AU" b="1" cap="none" dirty="0"/>
              <a:t>Programme 4. Energy Efficiency Investment</a:t>
            </a:r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C93A0C38-176E-391B-6DE8-FFA491CA7CD8}"/>
              </a:ext>
            </a:extLst>
          </p:cNvPr>
          <p:cNvSpPr/>
          <p:nvPr/>
        </p:nvSpPr>
        <p:spPr>
          <a:xfrm>
            <a:off x="5430746" y="3030279"/>
            <a:ext cx="1446026" cy="398721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J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29665-0DE1-5873-285F-493C5924CBDD}"/>
              </a:ext>
            </a:extLst>
          </p:cNvPr>
          <p:cNvSpPr txBox="1"/>
          <p:nvPr/>
        </p:nvSpPr>
        <p:spPr>
          <a:xfrm>
            <a:off x="6876772" y="2280640"/>
            <a:ext cx="4783157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Capacity Buildings Program – </a:t>
            </a:r>
            <a:r>
              <a:rPr lang="en-US" dirty="0" err="1"/>
              <a:t>Fakahoko</a:t>
            </a:r>
            <a:r>
              <a:rPr lang="en-US" dirty="0"/>
              <a:t> ha ng. ako (pe training)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Energy Policy Development – (incl. guidelines /standards) – tokoni ki hono </a:t>
            </a:r>
            <a:r>
              <a:rPr lang="en-US" dirty="0" err="1"/>
              <a:t>fa’u</a:t>
            </a:r>
            <a:r>
              <a:rPr lang="en-US" dirty="0"/>
              <a:t> ha ng. policy pe </a:t>
            </a:r>
            <a:r>
              <a:rPr lang="en-US" dirty="0" err="1"/>
              <a:t>palani</a:t>
            </a:r>
            <a:r>
              <a:rPr lang="en-US" dirty="0"/>
              <a:t> ‘I he </a:t>
            </a:r>
            <a:r>
              <a:rPr lang="en-US" dirty="0" err="1"/>
              <a:t>ma’u’anga</a:t>
            </a:r>
            <a:r>
              <a:rPr lang="en-US" dirty="0"/>
              <a:t> </a:t>
            </a:r>
            <a:r>
              <a:rPr lang="en-US" dirty="0" err="1"/>
              <a:t>ivi</a:t>
            </a:r>
            <a:r>
              <a:rPr lang="en-US" dirty="0"/>
              <a:t> ke </a:t>
            </a:r>
            <a:r>
              <a:rPr lang="en-US" dirty="0" err="1"/>
              <a:t>ngaue’aki</a:t>
            </a:r>
            <a:r>
              <a:rPr lang="en-US" dirty="0"/>
              <a:t> ha Fonua.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Energy Forum, Awareness 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Funding subsidy [incentives] – </a:t>
            </a:r>
            <a:r>
              <a:rPr lang="en-US" dirty="0" err="1"/>
              <a:t>fakaivi</a:t>
            </a:r>
            <a:r>
              <a:rPr lang="en-US" dirty="0"/>
              <a:t> </a:t>
            </a:r>
            <a:r>
              <a:rPr lang="en-US" dirty="0" err="1"/>
              <a:t>fakapa’anga</a:t>
            </a:r>
            <a:endParaRPr lang="en-US" dirty="0"/>
          </a:p>
          <a:p>
            <a:pPr>
              <a:lnSpc>
                <a:spcPct val="150000"/>
              </a:lnSpc>
            </a:pP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115342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84EE29-3572-6792-BE90-6E803DD97C91}"/>
              </a:ext>
            </a:extLst>
          </p:cNvPr>
          <p:cNvSpPr txBox="1"/>
          <p:nvPr/>
        </p:nvSpPr>
        <p:spPr>
          <a:xfrm>
            <a:off x="2512541" y="245054"/>
            <a:ext cx="739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PCREEE Sustainable Energy Business Start-up and Entrepreneurship and Tsunami recovery subsidy</a:t>
            </a:r>
            <a:endParaRPr lang="en-FJ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C1E9F-74EC-FD6D-F234-2B3A13ECF70B}"/>
              </a:ext>
            </a:extLst>
          </p:cNvPr>
          <p:cNvSpPr txBox="1"/>
          <p:nvPr/>
        </p:nvSpPr>
        <p:spPr>
          <a:xfrm>
            <a:off x="0" y="815574"/>
            <a:ext cx="6096000" cy="3008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AU" sz="1600" dirty="0" err="1"/>
              <a:t>Tokoni</a:t>
            </a:r>
            <a:r>
              <a:rPr lang="en-AU" sz="1600" dirty="0"/>
              <a:t> ki </a:t>
            </a:r>
            <a:r>
              <a:rPr lang="en-AU" sz="1600" dirty="0" err="1"/>
              <a:t>hono</a:t>
            </a:r>
            <a:r>
              <a:rPr lang="en-AU" sz="1600" dirty="0"/>
              <a:t> </a:t>
            </a:r>
            <a:r>
              <a:rPr lang="en-AU" sz="1600" dirty="0" err="1"/>
              <a:t>fa’u</a:t>
            </a:r>
            <a:r>
              <a:rPr lang="en-AU" sz="1600" dirty="0"/>
              <a:t> e ng. </a:t>
            </a:r>
            <a:r>
              <a:rPr lang="en-AU" sz="1600" dirty="0" err="1"/>
              <a:t>faka’ilonga</a:t>
            </a:r>
            <a:r>
              <a:rPr lang="en-AU" sz="1600" dirty="0"/>
              <a:t> </a:t>
            </a:r>
            <a:r>
              <a:rPr lang="en-AU" sz="1600" dirty="0" err="1"/>
              <a:t>ako</a:t>
            </a:r>
            <a:r>
              <a:rPr lang="en-AU" sz="1600" dirty="0"/>
              <a:t> </a:t>
            </a:r>
            <a:r>
              <a:rPr lang="en-AU" sz="1600" dirty="0" err="1"/>
              <a:t>fakafonua</a:t>
            </a:r>
            <a:r>
              <a:rPr lang="en-AU" sz="1600" dirty="0"/>
              <a:t> ‘I he </a:t>
            </a:r>
            <a:r>
              <a:rPr lang="en-AU" sz="1600" dirty="0" err="1"/>
              <a:t>Ma’u’anga</a:t>
            </a:r>
            <a:r>
              <a:rPr lang="en-AU" sz="1600" dirty="0"/>
              <a:t> </a:t>
            </a:r>
            <a:r>
              <a:rPr lang="en-AU" sz="1600" dirty="0" err="1"/>
              <a:t>Ivi</a:t>
            </a:r>
            <a:r>
              <a:rPr lang="en-AU" sz="1600" dirty="0"/>
              <a:t> 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Level 1 </a:t>
            </a:r>
            <a:r>
              <a:rPr lang="en-US" sz="1600" dirty="0" err="1"/>
              <a:t>mo</a:t>
            </a:r>
            <a:r>
              <a:rPr lang="en-US" sz="1600" dirty="0"/>
              <a:t> e 2 na’e </a:t>
            </a:r>
            <a:r>
              <a:rPr lang="en-US" sz="1600" dirty="0" err="1"/>
              <a:t>kamata</a:t>
            </a:r>
            <a:r>
              <a:rPr lang="en-US" sz="1600" dirty="0"/>
              <a:t> hono </a:t>
            </a:r>
            <a:r>
              <a:rPr lang="en-US" sz="1600" dirty="0" err="1"/>
              <a:t>fakalele</a:t>
            </a:r>
            <a:r>
              <a:rPr lang="en-US" sz="1600" dirty="0"/>
              <a:t> ‘I he ‘</a:t>
            </a:r>
            <a:r>
              <a:rPr lang="en-US" sz="1600" dirty="0" err="1"/>
              <a:t>apiako</a:t>
            </a:r>
            <a:r>
              <a:rPr lang="en-US" sz="1600" dirty="0"/>
              <a:t> </a:t>
            </a:r>
            <a:r>
              <a:rPr lang="en-US" sz="1600" dirty="0" err="1"/>
              <a:t>Tu’uloa</a:t>
            </a:r>
            <a:r>
              <a:rPr lang="en-US" sz="1600" dirty="0"/>
              <a:t> ka e </a:t>
            </a:r>
            <a:r>
              <a:rPr lang="en-US" sz="1600" dirty="0" err="1"/>
              <a:t>pehee</a:t>
            </a:r>
            <a:r>
              <a:rPr lang="en-US" sz="1600" dirty="0"/>
              <a:t> ki he </a:t>
            </a:r>
            <a:r>
              <a:rPr lang="en-US" sz="1600" dirty="0" err="1"/>
              <a:t>Fokololo</a:t>
            </a:r>
            <a:r>
              <a:rPr lang="en-US" sz="1600" dirty="0"/>
              <a:t> he 12 September 2022: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Toko 20 ‘I he Level 1 pea toko 30 ki he Level 2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Toki </a:t>
            </a:r>
            <a:r>
              <a:rPr lang="en-US" sz="1600" dirty="0" err="1"/>
              <a:t>lesisita</a:t>
            </a:r>
            <a:r>
              <a:rPr lang="en-US" sz="1600" dirty="0"/>
              <a:t> e Level 3 he 2023, pea </a:t>
            </a:r>
            <a:r>
              <a:rPr lang="en-US" sz="1600" dirty="0" err="1"/>
              <a:t>fakaangaanaga</a:t>
            </a:r>
            <a:r>
              <a:rPr lang="en-US" sz="1600" dirty="0"/>
              <a:t> ke </a:t>
            </a:r>
            <a:r>
              <a:rPr lang="en-US" sz="1600" dirty="0" err="1"/>
              <a:t>kamata</a:t>
            </a:r>
            <a:r>
              <a:rPr lang="en-US" sz="1600" dirty="0"/>
              <a:t> </a:t>
            </a:r>
            <a:r>
              <a:rPr lang="en-US" sz="1600" dirty="0" err="1"/>
              <a:t>fakalele</a:t>
            </a:r>
            <a:r>
              <a:rPr lang="en-US" sz="1600" dirty="0"/>
              <a:t> ‘I he ‘aho 4 </a:t>
            </a:r>
            <a:r>
              <a:rPr lang="en-US" sz="1600" dirty="0" err="1"/>
              <a:t>Ma’asi</a:t>
            </a:r>
            <a:r>
              <a:rPr lang="en-US" sz="1600" dirty="0"/>
              <a:t> ‘a </a:t>
            </a:r>
            <a:r>
              <a:rPr lang="en-US" sz="1600" dirty="0" err="1"/>
              <a:t>ia</a:t>
            </a:r>
            <a:r>
              <a:rPr lang="en-US" sz="1600" dirty="0"/>
              <a:t> ko e uike </a:t>
            </a:r>
            <a:r>
              <a:rPr lang="en-US" sz="1600" dirty="0" err="1"/>
              <a:t>kaha’u</a:t>
            </a:r>
            <a:r>
              <a:rPr lang="en-US" sz="1600" dirty="0"/>
              <a:t>. 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Kei </a:t>
            </a:r>
            <a:r>
              <a:rPr lang="en-US" sz="1600" dirty="0" err="1"/>
              <a:t>fa’u</a:t>
            </a:r>
            <a:r>
              <a:rPr lang="en-US" sz="1600" dirty="0"/>
              <a:t> Level 4 he </a:t>
            </a:r>
            <a:r>
              <a:rPr lang="en-US" sz="1600" dirty="0" err="1"/>
              <a:t>lolotonga</a:t>
            </a:r>
            <a:r>
              <a:rPr lang="en-US" sz="1600" dirty="0"/>
              <a:t> </a:t>
            </a:r>
            <a:r>
              <a:rPr lang="en-US" sz="1600" dirty="0" err="1"/>
              <a:t>ni</a:t>
            </a:r>
            <a:r>
              <a:rPr lang="en-US" sz="1600" dirty="0"/>
              <a:t>. </a:t>
            </a:r>
            <a:endParaRPr lang="en-AU" sz="1600" dirty="0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CB6D6EB-2687-84D2-763D-ED0C1E5D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9" y="3824346"/>
            <a:ext cx="4747239" cy="292696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42C49C-6441-92B9-D847-762514820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20" y="1701690"/>
            <a:ext cx="4452921" cy="38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3E8282-3446-B07C-F85A-B0D2BBB9BD56}"/>
              </a:ext>
            </a:extLst>
          </p:cNvPr>
          <p:cNvSpPr txBox="1"/>
          <p:nvPr/>
        </p:nvSpPr>
        <p:spPr>
          <a:xfrm>
            <a:off x="230658" y="972605"/>
            <a:ext cx="1013254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AU" dirty="0" err="1"/>
              <a:t>Tokoni</a:t>
            </a:r>
            <a:r>
              <a:rPr lang="en-AU" dirty="0"/>
              <a:t> ki </a:t>
            </a:r>
            <a:r>
              <a:rPr lang="en-AU" dirty="0" err="1"/>
              <a:t>hono</a:t>
            </a:r>
            <a:r>
              <a:rPr lang="en-AU" dirty="0"/>
              <a:t> </a:t>
            </a:r>
            <a:r>
              <a:rPr lang="en-AU" dirty="0" err="1"/>
              <a:t>fokotu’u</a:t>
            </a:r>
            <a:r>
              <a:rPr lang="en-AU" dirty="0"/>
              <a:t> ‘o e Electrical Contractors Association – e.g. kau </a:t>
            </a:r>
            <a:r>
              <a:rPr lang="en-AU" dirty="0" err="1"/>
              <a:t>laiseni</a:t>
            </a:r>
            <a:r>
              <a:rPr lang="en-AU" dirty="0"/>
              <a:t> </a:t>
            </a:r>
            <a:r>
              <a:rPr lang="en-AU" dirty="0" err="1"/>
              <a:t>fakauaea</a:t>
            </a:r>
            <a:r>
              <a:rPr lang="en-AU" dirty="0"/>
              <a:t> ‘</a:t>
            </a:r>
            <a:r>
              <a:rPr lang="en-AU" dirty="0" err="1"/>
              <a:t>uhila</a:t>
            </a:r>
            <a:r>
              <a:rPr lang="en-AU" dirty="0"/>
              <a:t>. </a:t>
            </a:r>
          </a:p>
        </p:txBody>
      </p:sp>
      <p:pic>
        <p:nvPicPr>
          <p:cNvPr id="6" name="Picture 5" descr="A group of people sitting together&#10;&#10;Description automatically generated">
            <a:extLst>
              <a:ext uri="{FF2B5EF4-FFF2-40B4-BE49-F238E27FC236}">
                <a16:creationId xmlns:a16="http://schemas.microsoft.com/office/drawing/2014/main" id="{C9F2BA28-3551-5E01-F29A-7660FFEAB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" y="1622514"/>
            <a:ext cx="10671564" cy="43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A4BA88-4358-EDD9-4316-200BAF690DAF}"/>
              </a:ext>
            </a:extLst>
          </p:cNvPr>
          <p:cNvSpPr txBox="1"/>
          <p:nvPr/>
        </p:nvSpPr>
        <p:spPr>
          <a:xfrm>
            <a:off x="453081" y="1187813"/>
            <a:ext cx="7361676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 err="1"/>
              <a:t>Fakaivia</a:t>
            </a:r>
            <a:r>
              <a:rPr lang="en-AU" dirty="0"/>
              <a:t> </a:t>
            </a:r>
            <a:r>
              <a:rPr lang="en-AU" dirty="0" err="1"/>
              <a:t>fakapa’anga</a:t>
            </a:r>
            <a:r>
              <a:rPr lang="en-AU" dirty="0"/>
              <a:t> ki he </a:t>
            </a:r>
            <a:r>
              <a:rPr lang="en-AU" dirty="0" err="1"/>
              <a:t>pisinisi</a:t>
            </a:r>
            <a:r>
              <a:rPr lang="en-AU" dirty="0"/>
              <a:t> </a:t>
            </a:r>
            <a:r>
              <a:rPr lang="en-AU" dirty="0" err="1"/>
              <a:t>taautaha</a:t>
            </a:r>
            <a:r>
              <a:rPr lang="en-AU" dirty="0"/>
              <a:t> ki </a:t>
            </a:r>
            <a:r>
              <a:rPr lang="en-AU" dirty="0" err="1"/>
              <a:t>hono</a:t>
            </a:r>
            <a:r>
              <a:rPr lang="en-AU" dirty="0"/>
              <a:t> </a:t>
            </a:r>
            <a:r>
              <a:rPr lang="en-AU" dirty="0" err="1"/>
              <a:t>fakalele</a:t>
            </a:r>
            <a:r>
              <a:rPr lang="en-AU" dirty="0"/>
              <a:t> ha </a:t>
            </a:r>
            <a:r>
              <a:rPr lang="en-AU" dirty="0" err="1"/>
              <a:t>ki’I</a:t>
            </a:r>
            <a:r>
              <a:rPr lang="en-AU" dirty="0"/>
              <a:t> </a:t>
            </a:r>
            <a:r>
              <a:rPr lang="en-AU" dirty="0" err="1"/>
              <a:t>pisinisi</a:t>
            </a:r>
            <a:r>
              <a:rPr lang="en-AU" dirty="0"/>
              <a:t> ‘</a:t>
            </a:r>
            <a:r>
              <a:rPr lang="en-AU" dirty="0" err="1"/>
              <a:t>oku</a:t>
            </a:r>
            <a:r>
              <a:rPr lang="en-AU" dirty="0"/>
              <a:t> </a:t>
            </a:r>
            <a:r>
              <a:rPr lang="en-AU" dirty="0" err="1"/>
              <a:t>fakafelave’I</a:t>
            </a:r>
            <a:r>
              <a:rPr lang="en-AU" dirty="0"/>
              <a:t> </a:t>
            </a:r>
            <a:r>
              <a:rPr lang="en-AU" dirty="0" err="1"/>
              <a:t>mo</a:t>
            </a:r>
            <a:r>
              <a:rPr lang="en-AU" dirty="0"/>
              <a:t> e </a:t>
            </a:r>
            <a:r>
              <a:rPr lang="en-AU" dirty="0" err="1"/>
              <a:t>ma’uanga</a:t>
            </a:r>
            <a:r>
              <a:rPr lang="en-AU" dirty="0"/>
              <a:t> </a:t>
            </a:r>
            <a:r>
              <a:rPr lang="en-AU" dirty="0" err="1"/>
              <a:t>Ivi</a:t>
            </a:r>
            <a:r>
              <a:rPr lang="en-AU" dirty="0"/>
              <a:t> </a:t>
            </a:r>
            <a:r>
              <a:rPr lang="en-AU" dirty="0" err="1"/>
              <a:t>tu’uloa</a:t>
            </a:r>
            <a:r>
              <a:rPr lang="en-AU" dirty="0"/>
              <a:t> (or RE &amp; EE) </a:t>
            </a:r>
          </a:p>
          <a:p>
            <a:pPr algn="just">
              <a:lnSpc>
                <a:spcPct val="150000"/>
              </a:lnSpc>
            </a:pPr>
            <a:endParaRPr lang="en-AU" dirty="0"/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dirty="0">
              <a:highlight>
                <a:srgbClr val="FFFF00"/>
              </a:highlight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dirty="0">
              <a:highlight>
                <a:srgbClr val="FFFF00"/>
              </a:highlight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dirty="0">
              <a:highlight>
                <a:srgbClr val="FFFF00"/>
              </a:highlight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E7A5BD-4E4D-C87D-64DA-652000F06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757496"/>
              </p:ext>
            </p:extLst>
          </p:nvPr>
        </p:nvGraphicFramePr>
        <p:xfrm>
          <a:off x="697470" y="2329607"/>
          <a:ext cx="10865606" cy="4318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4433">
                  <a:extLst>
                    <a:ext uri="{9D8B030D-6E8A-4147-A177-3AD203B41FA5}">
                      <a16:colId xmlns:a16="http://schemas.microsoft.com/office/drawing/2014/main" val="366478815"/>
                    </a:ext>
                  </a:extLst>
                </a:gridCol>
                <a:gridCol w="4851173">
                  <a:extLst>
                    <a:ext uri="{9D8B030D-6E8A-4147-A177-3AD203B41FA5}">
                      <a16:colId xmlns:a16="http://schemas.microsoft.com/office/drawing/2014/main" val="1046977181"/>
                    </a:ext>
                  </a:extLst>
                </a:gridCol>
              </a:tblGrid>
              <a:tr h="3072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VANUATU - Navara Saving and Loan Society </a:t>
                      </a:r>
                      <a:r>
                        <a:rPr lang="en-AU" dirty="0">
                          <a:highlight>
                            <a:srgbClr val="FFFF00"/>
                          </a:highlight>
                        </a:rPr>
                        <a:t>COMPLETED </a:t>
                      </a:r>
                    </a:p>
                    <a:p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SOLOMON  IS – </a:t>
                      </a:r>
                      <a:r>
                        <a:rPr lang="en-AU" dirty="0" err="1"/>
                        <a:t>Tookina</a:t>
                      </a:r>
                      <a:r>
                        <a:rPr lang="en-AU" dirty="0"/>
                        <a:t> Tribal Land Conservation Association (TTLCA)- </a:t>
                      </a:r>
                      <a:r>
                        <a:rPr lang="en-AU" dirty="0">
                          <a:highlight>
                            <a:srgbClr val="FFFF00"/>
                          </a:highlight>
                        </a:rPr>
                        <a:t>IN PROCESS</a:t>
                      </a:r>
                    </a:p>
                    <a:p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545637"/>
                  </a:ext>
                </a:extLst>
              </a:tr>
              <a:tr h="1246000"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J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04667"/>
                  </a:ext>
                </a:extLst>
              </a:tr>
            </a:tbl>
          </a:graphicData>
        </a:graphic>
      </p:graphicFrame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1C2ECA7-3003-DC94-EDEF-DE09C910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4" y="3108905"/>
            <a:ext cx="4626818" cy="3749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3D301-B6F4-D872-5F2D-9F844AEE6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32" y="3108905"/>
            <a:ext cx="1638935" cy="297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CFD251-F1D1-3785-26B5-FEC3CFAC2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50" y="3533823"/>
            <a:ext cx="3667125" cy="1781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62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6E95A-BA71-8E8A-2DC8-E52638067097}"/>
              </a:ext>
            </a:extLst>
          </p:cNvPr>
          <p:cNvSpPr txBox="1"/>
          <p:nvPr/>
        </p:nvSpPr>
        <p:spPr>
          <a:xfrm>
            <a:off x="2709333" y="254000"/>
            <a:ext cx="726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Founga</a:t>
            </a:r>
            <a:r>
              <a:rPr lang="en-US" sz="2800" dirty="0">
                <a:solidFill>
                  <a:srgbClr val="FF0000"/>
                </a:solidFill>
              </a:rPr>
              <a:t> ‘o e ki’I </a:t>
            </a:r>
            <a:r>
              <a:rPr lang="en-US" sz="2800" dirty="0" err="1">
                <a:solidFill>
                  <a:srgbClr val="FF0000"/>
                </a:solidFill>
              </a:rPr>
              <a:t>polokalama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Fakaivia</a:t>
            </a:r>
            <a:r>
              <a:rPr lang="en-US" sz="2800" dirty="0">
                <a:solidFill>
                  <a:srgbClr val="FF0000"/>
                </a:solidFill>
              </a:rPr>
              <a:t> (PCREEE Sustainable Energy Entrepreneurship Support – PSEEF)</a:t>
            </a:r>
            <a:endParaRPr lang="en-FJ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0E462-A862-6BDF-5352-BDF34259E2CB}"/>
              </a:ext>
            </a:extLst>
          </p:cNvPr>
          <p:cNvSpPr txBox="1"/>
          <p:nvPr/>
        </p:nvSpPr>
        <p:spPr>
          <a:xfrm>
            <a:off x="0" y="1882079"/>
            <a:ext cx="7145867" cy="6683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 err="1"/>
              <a:t>Malava</a:t>
            </a:r>
            <a:r>
              <a:rPr lang="en-AU" sz="2400" dirty="0"/>
              <a:t> </a:t>
            </a:r>
            <a:r>
              <a:rPr lang="en-AU" sz="2400" dirty="0" err="1"/>
              <a:t>ke</a:t>
            </a:r>
            <a:r>
              <a:rPr lang="en-AU" sz="2400" dirty="0"/>
              <a:t> </a:t>
            </a:r>
            <a:r>
              <a:rPr lang="en-AU" sz="2400" dirty="0" err="1"/>
              <a:t>tokonia</a:t>
            </a:r>
            <a:r>
              <a:rPr lang="en-AU" sz="2400" dirty="0"/>
              <a:t> </a:t>
            </a:r>
            <a:r>
              <a:rPr lang="en-AU" sz="2400" dirty="0" err="1"/>
              <a:t>fakapa’anga</a:t>
            </a:r>
            <a:r>
              <a:rPr lang="en-AU" sz="2400" dirty="0"/>
              <a:t> ‘</a:t>
            </a:r>
            <a:r>
              <a:rPr lang="en-AU" sz="2400" dirty="0" err="1"/>
              <a:t>aki</a:t>
            </a:r>
            <a:r>
              <a:rPr lang="en-AU" sz="2400" dirty="0"/>
              <a:t> e 30% ‘o e ng. </a:t>
            </a:r>
            <a:r>
              <a:rPr lang="en-AU" sz="2400" dirty="0" err="1"/>
              <a:t>totongi</a:t>
            </a:r>
            <a:r>
              <a:rPr lang="en-AU" sz="2400" dirty="0"/>
              <a:t> </a:t>
            </a:r>
            <a:r>
              <a:rPr lang="en-AU" sz="2400" dirty="0" err="1"/>
              <a:t>fakamole</a:t>
            </a:r>
            <a:r>
              <a:rPr lang="en-AU" sz="2400" dirty="0"/>
              <a:t> [total cost] ‘o e </a:t>
            </a:r>
            <a:r>
              <a:rPr lang="en-AU" sz="2400" dirty="0" err="1"/>
              <a:t>poloseki</a:t>
            </a:r>
            <a:r>
              <a:rPr lang="en-AU" sz="24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 err="1"/>
              <a:t>Fakataumu’a</a:t>
            </a:r>
            <a:r>
              <a:rPr lang="en-AU" sz="2400" dirty="0"/>
              <a:t> pe ki he ng. </a:t>
            </a:r>
            <a:r>
              <a:rPr lang="en-AU" sz="2400" dirty="0" err="1"/>
              <a:t>pisinisi</a:t>
            </a:r>
            <a:r>
              <a:rPr lang="en-AU" sz="2400" dirty="0"/>
              <a:t> </a:t>
            </a:r>
            <a:r>
              <a:rPr lang="en-AU" sz="2400" dirty="0" err="1"/>
              <a:t>iiki</a:t>
            </a:r>
            <a:r>
              <a:rPr lang="en-AU" sz="2400" dirty="0"/>
              <a:t> pe ko e </a:t>
            </a:r>
            <a:r>
              <a:rPr lang="en-AU" sz="2400" dirty="0" err="1"/>
              <a:t>kulupu</a:t>
            </a:r>
            <a:r>
              <a:rPr lang="en-AU" sz="2400" dirty="0"/>
              <a:t> ‘I ha </a:t>
            </a:r>
            <a:r>
              <a:rPr lang="en-AU" sz="2400" dirty="0" err="1"/>
              <a:t>komiunitii</a:t>
            </a:r>
            <a:r>
              <a:rPr lang="en-AU" sz="24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/>
              <a:t>Ko e </a:t>
            </a:r>
            <a:r>
              <a:rPr lang="en-AU" sz="2400" dirty="0" err="1"/>
              <a:t>totongi</a:t>
            </a:r>
            <a:r>
              <a:rPr lang="en-AU" sz="2400" dirty="0"/>
              <a:t> ‘o e 30% </a:t>
            </a:r>
            <a:r>
              <a:rPr lang="en-AU" sz="2400" dirty="0" err="1"/>
              <a:t>kuo</a:t>
            </a:r>
            <a:r>
              <a:rPr lang="en-AU" sz="2400" dirty="0"/>
              <a:t> pau </a:t>
            </a:r>
            <a:r>
              <a:rPr lang="en-AU" sz="2400" dirty="0" err="1"/>
              <a:t>ke</a:t>
            </a:r>
            <a:r>
              <a:rPr lang="en-AU" sz="2400" dirty="0"/>
              <a:t> </a:t>
            </a:r>
            <a:r>
              <a:rPr lang="en-AU" sz="2400" dirty="0" err="1"/>
              <a:t>fakahoko</a:t>
            </a:r>
            <a:r>
              <a:rPr lang="en-AU" sz="2400" dirty="0"/>
              <a:t> ‘o </a:t>
            </a:r>
            <a:r>
              <a:rPr lang="en-AU" sz="2400" dirty="0" err="1"/>
              <a:t>fakatatau</a:t>
            </a:r>
            <a:r>
              <a:rPr lang="en-AU" sz="2400" dirty="0"/>
              <a:t> ki he </a:t>
            </a:r>
            <a:r>
              <a:rPr lang="en-AU" sz="2400" dirty="0" err="1"/>
              <a:t>founga</a:t>
            </a:r>
            <a:r>
              <a:rPr lang="en-AU" sz="2400" dirty="0"/>
              <a:t> </a:t>
            </a:r>
            <a:r>
              <a:rPr lang="en-AU" sz="2400" dirty="0" err="1"/>
              <a:t>mo</a:t>
            </a:r>
            <a:r>
              <a:rPr lang="en-AU" sz="2400" dirty="0"/>
              <a:t> e </a:t>
            </a:r>
            <a:r>
              <a:rPr lang="en-AU" sz="2400" dirty="0" err="1"/>
              <a:t>tu’utu’uni</a:t>
            </a:r>
            <a:r>
              <a:rPr lang="en-AU" sz="2400" dirty="0"/>
              <a:t> </a:t>
            </a:r>
            <a:r>
              <a:rPr lang="en-AU" sz="2400" dirty="0" err="1"/>
              <a:t>ngaue</a:t>
            </a:r>
            <a:r>
              <a:rPr lang="en-AU" sz="2400" dirty="0"/>
              <a:t> ‘a SPC.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/>
              <a:t>Ko </a:t>
            </a:r>
            <a:r>
              <a:rPr lang="en-AU" sz="2400" dirty="0" err="1"/>
              <a:t>hono</a:t>
            </a:r>
            <a:r>
              <a:rPr lang="en-AU" sz="2400" dirty="0"/>
              <a:t> </a:t>
            </a:r>
            <a:r>
              <a:rPr lang="en-AU" sz="2400" dirty="0" err="1"/>
              <a:t>fokotu’u</a:t>
            </a:r>
            <a:r>
              <a:rPr lang="en-AU" sz="2400" dirty="0"/>
              <a:t> </a:t>
            </a:r>
            <a:r>
              <a:rPr lang="en-AU" sz="2400" dirty="0" err="1"/>
              <a:t>mo</a:t>
            </a:r>
            <a:r>
              <a:rPr lang="en-AU" sz="2400" dirty="0"/>
              <a:t> </a:t>
            </a:r>
            <a:r>
              <a:rPr lang="en-AU" sz="2400" dirty="0" err="1"/>
              <a:t>fakahoko</a:t>
            </a:r>
            <a:r>
              <a:rPr lang="en-AU" sz="2400" dirty="0"/>
              <a:t> ‘o e </a:t>
            </a:r>
            <a:r>
              <a:rPr lang="en-AU" sz="2400" dirty="0" err="1"/>
              <a:t>poloseki</a:t>
            </a:r>
            <a:r>
              <a:rPr lang="en-AU" sz="2400" dirty="0"/>
              <a:t> </a:t>
            </a:r>
            <a:r>
              <a:rPr lang="en-AU" sz="2400" dirty="0" err="1"/>
              <a:t>kuo</a:t>
            </a:r>
            <a:r>
              <a:rPr lang="en-AU" sz="2400" dirty="0"/>
              <a:t> pau </a:t>
            </a:r>
            <a:r>
              <a:rPr lang="en-AU" sz="2400" dirty="0" err="1"/>
              <a:t>ke</a:t>
            </a:r>
            <a:r>
              <a:rPr lang="en-AU" sz="2400" dirty="0"/>
              <a:t> ‘</a:t>
            </a:r>
            <a:r>
              <a:rPr lang="en-AU" sz="2400" dirty="0" err="1"/>
              <a:t>oua</a:t>
            </a:r>
            <a:r>
              <a:rPr lang="en-AU" sz="2400" dirty="0"/>
              <a:t> toe </a:t>
            </a:r>
            <a:r>
              <a:rPr lang="en-AU" sz="2400" dirty="0" err="1"/>
              <a:t>loloanga</a:t>
            </a:r>
            <a:r>
              <a:rPr lang="en-AU" sz="2400" dirty="0"/>
              <a:t> he </a:t>
            </a:r>
            <a:r>
              <a:rPr lang="en-AU" sz="2400" dirty="0" err="1"/>
              <a:t>ta’u</a:t>
            </a:r>
            <a:r>
              <a:rPr lang="en-AU" sz="2400" dirty="0"/>
              <a:t> ‘e 1. </a:t>
            </a:r>
          </a:p>
          <a:p>
            <a:pPr algn="just">
              <a:lnSpc>
                <a:spcPct val="150000"/>
              </a:lnSpc>
            </a:pPr>
            <a:endParaRPr lang="en-AU" sz="2400" dirty="0"/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sz="2400" dirty="0">
              <a:highlight>
                <a:srgbClr val="FFFF00"/>
              </a:highlight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sz="2400" dirty="0">
              <a:highlight>
                <a:srgbClr val="FFFF00"/>
              </a:highlight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AU" sz="2400" dirty="0">
              <a:highlight>
                <a:srgbClr val="FFFF00"/>
              </a:highlight>
            </a:endParaRPr>
          </a:p>
        </p:txBody>
      </p:sp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B1ABC89A-7ABD-8024-1FBE-58261079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72" y="1873612"/>
            <a:ext cx="4858428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7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</TotalTime>
  <Words>867</Words>
  <Application>Microsoft Office PowerPoint</Application>
  <PresentationFormat>Widescreen</PresentationFormat>
  <Paragraphs>78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Sosefo Tofu</dc:creator>
  <cp:lastModifiedBy>sosefo Tofu</cp:lastModifiedBy>
  <cp:revision>9</cp:revision>
  <dcterms:created xsi:type="dcterms:W3CDTF">2023-05-03T20:28:23Z</dcterms:created>
  <dcterms:modified xsi:type="dcterms:W3CDTF">2024-03-05T02:19:50Z</dcterms:modified>
</cp:coreProperties>
</file>